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comments/comment1.xml" ContentType="application/vnd.openxmlformats-officedocument.presentationml.comments+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comments/comment2.xml" ContentType="application/vnd.openxmlformats-officedocument.presentationml.comments+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1"/>
  </p:sldMasterIdLst>
  <p:notesMasterIdLst>
    <p:notesMasterId r:id="rId202"/>
  </p:notesMasterIdLst>
  <p:sldIdLst>
    <p:sldId id="256" r:id="rId2"/>
    <p:sldId id="266" r:id="rId3"/>
    <p:sldId id="598" r:id="rId4"/>
    <p:sldId id="596" r:id="rId5"/>
    <p:sldId id="259" r:id="rId6"/>
    <p:sldId id="597" r:id="rId7"/>
    <p:sldId id="267" r:id="rId8"/>
    <p:sldId id="257" r:id="rId9"/>
    <p:sldId id="543" r:id="rId10"/>
    <p:sldId id="270" r:id="rId11"/>
    <p:sldId id="268" r:id="rId12"/>
    <p:sldId id="545" r:id="rId13"/>
    <p:sldId id="544" r:id="rId14"/>
    <p:sldId id="269" r:id="rId15"/>
    <p:sldId id="533" r:id="rId16"/>
    <p:sldId id="273" r:id="rId17"/>
    <p:sldId id="541" r:id="rId18"/>
    <p:sldId id="542" r:id="rId19"/>
    <p:sldId id="274" r:id="rId20"/>
    <p:sldId id="275" r:id="rId21"/>
    <p:sldId id="276" r:id="rId22"/>
    <p:sldId id="284" r:id="rId23"/>
    <p:sldId id="285" r:id="rId24"/>
    <p:sldId id="594" r:id="rId25"/>
    <p:sldId id="286" r:id="rId26"/>
    <p:sldId id="532" r:id="rId27"/>
    <p:sldId id="288" r:id="rId28"/>
    <p:sldId id="559" r:id="rId29"/>
    <p:sldId id="389" r:id="rId30"/>
    <p:sldId id="390" r:id="rId31"/>
    <p:sldId id="392" r:id="rId32"/>
    <p:sldId id="391" r:id="rId33"/>
    <p:sldId id="393" r:id="rId34"/>
    <p:sldId id="394" r:id="rId35"/>
    <p:sldId id="395" r:id="rId36"/>
    <p:sldId id="396" r:id="rId37"/>
    <p:sldId id="397" r:id="rId38"/>
    <p:sldId id="399" r:id="rId39"/>
    <p:sldId id="403" r:id="rId40"/>
    <p:sldId id="400" r:id="rId41"/>
    <p:sldId id="536" r:id="rId42"/>
    <p:sldId id="562" r:id="rId43"/>
    <p:sldId id="401" r:id="rId44"/>
    <p:sldId id="561" r:id="rId45"/>
    <p:sldId id="484" r:id="rId46"/>
    <p:sldId id="539" r:id="rId47"/>
    <p:sldId id="574" r:id="rId48"/>
    <p:sldId id="575" r:id="rId49"/>
    <p:sldId id="560" r:id="rId50"/>
    <p:sldId id="570" r:id="rId51"/>
    <p:sldId id="540" r:id="rId52"/>
    <p:sldId id="258" r:id="rId53"/>
    <p:sldId id="404" r:id="rId54"/>
    <p:sldId id="510" r:id="rId55"/>
    <p:sldId id="405" r:id="rId56"/>
    <p:sldId id="406" r:id="rId57"/>
    <p:sldId id="407" r:id="rId58"/>
    <p:sldId id="468" r:id="rId59"/>
    <p:sldId id="470" r:id="rId60"/>
    <p:sldId id="471" r:id="rId61"/>
    <p:sldId id="511" r:id="rId62"/>
    <p:sldId id="408" r:id="rId63"/>
    <p:sldId id="512" r:id="rId64"/>
    <p:sldId id="409" r:id="rId65"/>
    <p:sldId id="513" r:id="rId66"/>
    <p:sldId id="410" r:id="rId67"/>
    <p:sldId id="514" r:id="rId68"/>
    <p:sldId id="546" r:id="rId69"/>
    <p:sldId id="563" r:id="rId70"/>
    <p:sldId id="564" r:id="rId71"/>
    <p:sldId id="260" r:id="rId72"/>
    <p:sldId id="412" r:id="rId73"/>
    <p:sldId id="466" r:id="rId74"/>
    <p:sldId id="413" r:id="rId75"/>
    <p:sldId id="414" r:id="rId76"/>
    <p:sldId id="415" r:id="rId77"/>
    <p:sldId id="537" r:id="rId78"/>
    <p:sldId id="416" r:id="rId79"/>
    <p:sldId id="417" r:id="rId80"/>
    <p:sldId id="472" r:id="rId81"/>
    <p:sldId id="547" r:id="rId82"/>
    <p:sldId id="418" r:id="rId83"/>
    <p:sldId id="419" r:id="rId84"/>
    <p:sldId id="467" r:id="rId85"/>
    <p:sldId id="420" r:id="rId86"/>
    <p:sldId id="421" r:id="rId87"/>
    <p:sldId id="422" r:id="rId88"/>
    <p:sldId id="423" r:id="rId89"/>
    <p:sldId id="424" r:id="rId90"/>
    <p:sldId id="425" r:id="rId91"/>
    <p:sldId id="474" r:id="rId92"/>
    <p:sldId id="426" r:id="rId93"/>
    <p:sldId id="476" r:id="rId94"/>
    <p:sldId id="548" r:id="rId95"/>
    <p:sldId id="427" r:id="rId96"/>
    <p:sldId id="428" r:id="rId97"/>
    <p:sldId id="429" r:id="rId98"/>
    <p:sldId id="430" r:id="rId99"/>
    <p:sldId id="475" r:id="rId100"/>
    <p:sldId id="477" r:id="rId101"/>
    <p:sldId id="549" r:id="rId102"/>
    <p:sldId id="431" r:id="rId103"/>
    <p:sldId id="485" r:id="rId104"/>
    <p:sldId id="521" r:id="rId105"/>
    <p:sldId id="522" r:id="rId106"/>
    <p:sldId id="523" r:id="rId107"/>
    <p:sldId id="524" r:id="rId108"/>
    <p:sldId id="525" r:id="rId109"/>
    <p:sldId id="526" r:id="rId110"/>
    <p:sldId id="527" r:id="rId111"/>
    <p:sldId id="494" r:id="rId112"/>
    <p:sldId id="491" r:id="rId113"/>
    <p:sldId id="492" r:id="rId114"/>
    <p:sldId id="493" r:id="rId115"/>
    <p:sldId id="486" r:id="rId116"/>
    <p:sldId id="487" r:id="rId117"/>
    <p:sldId id="488" r:id="rId118"/>
    <p:sldId id="489" r:id="rId119"/>
    <p:sldId id="490" r:id="rId120"/>
    <p:sldId id="577" r:id="rId121"/>
    <p:sldId id="261" r:id="rId122"/>
    <p:sldId id="432" r:id="rId123"/>
    <p:sldId id="434" r:id="rId124"/>
    <p:sldId id="433" r:id="rId125"/>
    <p:sldId id="581" r:id="rId126"/>
    <p:sldId id="479" r:id="rId127"/>
    <p:sldId id="435" r:id="rId128"/>
    <p:sldId id="436" r:id="rId129"/>
    <p:sldId id="437" r:id="rId130"/>
    <p:sldId id="438" r:id="rId131"/>
    <p:sldId id="439" r:id="rId132"/>
    <p:sldId id="573" r:id="rId133"/>
    <p:sldId id="565" r:id="rId134"/>
    <p:sldId id="440" r:id="rId135"/>
    <p:sldId id="566" r:id="rId136"/>
    <p:sldId id="550" r:id="rId137"/>
    <p:sldId id="571" r:id="rId138"/>
    <p:sldId id="576" r:id="rId139"/>
    <p:sldId id="441" r:id="rId140"/>
    <p:sldId id="595" r:id="rId141"/>
    <p:sldId id="557" r:id="rId142"/>
    <p:sldId id="262" r:id="rId143"/>
    <p:sldId id="451" r:id="rId144"/>
    <p:sldId id="452" r:id="rId145"/>
    <p:sldId id="462" r:id="rId146"/>
    <p:sldId id="453" r:id="rId147"/>
    <p:sldId id="567" r:id="rId148"/>
    <p:sldId id="529" r:id="rId149"/>
    <p:sldId id="551" r:id="rId150"/>
    <p:sldId id="483" r:id="rId151"/>
    <p:sldId id="518" r:id="rId152"/>
    <p:sldId id="481" r:id="rId153"/>
    <p:sldId id="455" r:id="rId154"/>
    <p:sldId id="457" r:id="rId155"/>
    <p:sldId id="456" r:id="rId156"/>
    <p:sldId id="531" r:id="rId157"/>
    <p:sldId id="458" r:id="rId158"/>
    <p:sldId id="459" r:id="rId159"/>
    <p:sldId id="556" r:id="rId160"/>
    <p:sldId id="263" r:id="rId161"/>
    <p:sldId id="552" r:id="rId162"/>
    <p:sldId id="534" r:id="rId163"/>
    <p:sldId id="460" r:id="rId164"/>
    <p:sldId id="461" r:id="rId165"/>
    <p:sldId id="555" r:id="rId166"/>
    <p:sldId id="264" r:id="rId167"/>
    <p:sldId id="582" r:id="rId168"/>
    <p:sldId id="444" r:id="rId169"/>
    <p:sldId id="509" r:id="rId170"/>
    <p:sldId id="445" r:id="rId171"/>
    <p:sldId id="553" r:id="rId172"/>
    <p:sldId id="554" r:id="rId173"/>
    <p:sldId id="583" r:id="rId174"/>
    <p:sldId id="584" r:id="rId175"/>
    <p:sldId id="585" r:id="rId176"/>
    <p:sldId id="586" r:id="rId177"/>
    <p:sldId id="569" r:id="rId178"/>
    <p:sldId id="588" r:id="rId179"/>
    <p:sldId id="589" r:id="rId180"/>
    <p:sldId id="590" r:id="rId181"/>
    <p:sldId id="591" r:id="rId182"/>
    <p:sldId id="592" r:id="rId183"/>
    <p:sldId id="593" r:id="rId184"/>
    <p:sldId id="446" r:id="rId185"/>
    <p:sldId id="496" r:id="rId186"/>
    <p:sldId id="580" r:id="rId187"/>
    <p:sldId id="498" r:id="rId188"/>
    <p:sldId id="579" r:id="rId189"/>
    <p:sldId id="578" r:id="rId190"/>
    <p:sldId id="500" r:id="rId191"/>
    <p:sldId id="503" r:id="rId192"/>
    <p:sldId id="501" r:id="rId193"/>
    <p:sldId id="507" r:id="rId194"/>
    <p:sldId id="502" r:id="rId195"/>
    <p:sldId id="506" r:id="rId196"/>
    <p:sldId id="504" r:id="rId197"/>
    <p:sldId id="497" r:id="rId198"/>
    <p:sldId id="447" r:id="rId199"/>
    <p:sldId id="448" r:id="rId200"/>
    <p:sldId id="385" r:id="rId201"/>
  </p:sldIdLst>
  <p:sldSz cx="9144000" cy="6858000" type="screen4x3"/>
  <p:notesSz cx="7099300" cy="10234613"/>
  <p:embeddedFontLst>
    <p:embeddedFont>
      <p:font typeface="Arial Unicode MS" panose="020B0604020202020204" charset="-128"/>
      <p:regular r:id="rId203"/>
    </p:embeddedFont>
    <p:embeddedFont>
      <p:font typeface="Calibri" panose="020F0502020204030204" pitchFamily="34" charset="0"/>
      <p:regular r:id="rId204"/>
      <p:bold r:id="rId205"/>
      <p:italic r:id="rId206"/>
      <p:boldItalic r:id="rId207"/>
    </p:embeddedFont>
    <p:embeddedFont>
      <p:font typeface="Georgia" panose="02040502050405020303" pitchFamily="18" charset="0"/>
      <p:regular r:id="rId208"/>
      <p:bold r:id="rId209"/>
      <p:italic r:id="rId210"/>
      <p:boldItalic r:id="rId211"/>
    </p:embeddedFont>
    <p:embeddedFont>
      <p:font typeface="Monaco" panose="00000400000000000000" pitchFamily="2" charset="0"/>
      <p:regular r:id="rId212"/>
    </p:embeddedFont>
    <p:embeddedFont>
      <p:font typeface="Permanent Marker" panose="02000000000000000000" pitchFamily="2" charset="0"/>
      <p:regular r:id="rId213"/>
    </p:embeddedFont>
    <p:embeddedFont>
      <p:font typeface="Source Code Pro" panose="020B0604020202020204" charset="0"/>
      <p:regular r:id="rId214"/>
      <p:bold r:id="rId215"/>
    </p:embeddedFont>
    <p:embeddedFont>
      <p:font typeface="Wingdings 2" panose="05020102010507070707" pitchFamily="18" charset="2"/>
      <p:regular r:id="rId216"/>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mpix" initial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FFFA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46955" autoAdjust="0"/>
    <p:restoredTop sz="84046" autoAdjust="0"/>
  </p:normalViewPr>
  <p:slideViewPr>
    <p:cSldViewPr>
      <p:cViewPr varScale="1">
        <p:scale>
          <a:sx n="94" d="100"/>
          <a:sy n="94" d="100"/>
        </p:scale>
        <p:origin x="1590" y="78"/>
      </p:cViewPr>
      <p:guideLst>
        <p:guide orient="horz" pos="2160"/>
        <p:guide pos="2880"/>
      </p:guideLst>
    </p:cSldViewPr>
  </p:slideViewPr>
  <p:outlineViewPr>
    <p:cViewPr>
      <p:scale>
        <a:sx n="33" d="100"/>
        <a:sy n="33" d="100"/>
      </p:scale>
      <p:origin x="60" y="124308"/>
    </p:cViewPr>
    <p:sldLst>
      <p:sld r:id="rId1" collapse="1"/>
      <p:sld r:id="rId2" collapse="1"/>
      <p:sld r:id="rId3" collapse="1"/>
    </p:sldLst>
  </p:outlineViewPr>
  <p:notesTextViewPr>
    <p:cViewPr>
      <p:scale>
        <a:sx n="100" d="100"/>
        <a:sy n="100" d="100"/>
      </p:scale>
      <p:origin x="0" y="0"/>
    </p:cViewPr>
  </p:notesTextViewPr>
  <p:sorterViewPr>
    <p:cViewPr>
      <p:scale>
        <a:sx n="90" d="100"/>
        <a:sy n="90" d="100"/>
      </p:scale>
      <p:origin x="0" y="2497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font" Target="fonts/font14.fntdata"/><Relationship Id="rId211"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font" Target="fonts/font4.fntdata"/><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font" Target="fonts/font10.fntdata"/><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notesMaster" Target="notesMasters/notesMaster1.xml"/><Relationship Id="rId207" Type="http://schemas.openxmlformats.org/officeDocument/2006/relationships/font" Target="fonts/font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font" Target="fonts/font11.fntdata"/><Relationship Id="rId218"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font" Target="fonts/font1.fntdata"/><Relationship Id="rId208"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viewProps" Target="viewProps.xml"/><Relationship Id="rId3" Type="http://schemas.openxmlformats.org/officeDocument/2006/relationships/slide" Target="slides/slide2.xml"/><Relationship Id="rId214" Type="http://schemas.openxmlformats.org/officeDocument/2006/relationships/font" Target="fonts/font12.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7.fntdata"/><Relationship Id="rId190" Type="http://schemas.openxmlformats.org/officeDocument/2006/relationships/slide" Target="slides/slide189.xml"/><Relationship Id="rId204" Type="http://schemas.openxmlformats.org/officeDocument/2006/relationships/font" Target="fonts/font2.fntdata"/><Relationship Id="rId22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8.fntdata"/><Relationship Id="rId215" Type="http://schemas.openxmlformats.org/officeDocument/2006/relationships/font" Target="fonts/font13.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_rels/viewProps.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slide" Target="slides/slide12.xml"/><Relationship Id="rId1"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5-08T03:00:05.718" idx="1">
    <p:pos x="10" y="10"/>
    <p:text>	&lt;g&gt;
		&lt;rect width="45" height="37" fill="white" stroke="blue" stroke-width="0.1" x="-17" y="-10"/&gt;
		&lt;rect width="25" height="25" x="0" y="0" fill="yellow" opacity="0.3"/&gt;
		&lt;rect width="30" height="15" x="-15" y="-5" fill="LIGHBLUE" opacity="0.1"/&gt;
		&lt;rect width="30" height="15" x="-15" y="-5" fill="none" stroke-width="0.2" stroke="black" stroke-opacity="1"/&gt;
		&lt;line x1="0" x2="20" y1="0" y2="0" stroke-width="1" stroke="RED"/&gt;
		&lt;line x1="0" x2="0" y1="0" y2="20" stroke="GREEN" stroke-width="1"/&gt;
		&lt;circle r="2" cx="0" cy="0" fill="BLUE" stroke="BLACK" stroke-width="1"/&gt;
		&lt;polygon points="-5,20 5,20 0,25" fill="GREEN"/&gt;--&gt;
		&lt;polygon points="20,-5 20,5 25,0" fill="RED"/&gt;
		&lt;text x="1" y="6" font-size="6"&gt;0&lt;/text&gt;
		&lt;text x="16" y="4" font-size="7" fill="red"&gt;x&lt;/text&gt;
		&lt;text x="1" y="18" font-size="7" fill="GREEN"&gt;y&lt;/text&gt;
		&lt;text x="12" y="15" style="fill:black;" font-size="4"&gt;Zone
    &lt;tspan x="12" y="19"&gt;visible&lt;/tspan&gt;
			&lt;tspan x="8" y="23"&gt;par defaut&lt;/tspan&gt;
		&lt;/text&gt;
		&lt;text x="-10" y="-6" style="fill:black;" font-size="4"&gt;viewBox&lt;/text&gt;
		&lt;!--&lt;text x="1" y="15" font-size="7" fill="GREEN" &gt;y&lt;/text&gt;--&gt;
	&lt;/g&gt;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5-08T03:30:40.344" idx="2">
    <p:pos x="5459" y="206"/>
    <p:text>&lt;?xml version="1.0" encoding="UTF-8"?&gt;
&lt;!DOCTYPE svg PUBLIC "-//W3C//DTD SVG 1.1//EN"
"http://www.w3.org/Graphics/SVG/1.1/DTD/svg11-flat-20030114.dtd"&gt;
&lt;svg xmlns="http://www.w3.org/2000/svg" width="100%" height="100%" version="1.1" viewBox=" -5 -5 60 60"&gt;
	&lt;desc&gt;
		&lt;!-- put a description here --&gt;
	&lt;/desc&gt;
	&lt;g&gt;
		&lt;defs&gt;
			&lt;linearGradient x1="0" x2="100%" y1="0" y2="100%" id="MyGradient"&gt;
				&lt;stop offset="5%" stop-color="yellow"/&gt;
				&lt;!--&lt;stop offset="66%" stop-color="white"/&gt;--&gt;
				&lt;stop offset="95%" stop-color="red"/&gt;
			&lt;/linearGradient&gt;
		&lt;/defs&gt;
		&lt;rect fill="url(#MyGradient)" stroke="BLACK" stroke-width="1" x="0" y="0" width="50" height="50"/&gt;
		&lt;line x1="0" y1="0" x2="50" y2="50" stroke-width="1" stroke="black"/&gt;
		&lt;circle r="2" fill="black" cx="0" cy="0"/&gt;
		&lt;circle r="2" fill="black" cx="5" cy="5"/&gt;
		&lt;circle r="2" fill="black" cx="45" cy="45"/&gt;
		&lt;circle r="2" fill="black" cx="50" cy="50"/&gt;
		&lt;text font-size="3" x="2" y="-1"&gt;0%&lt;/text&gt;
		&lt;text font-size="3" x="7" y="5"&gt;5%&lt;/text&gt;
		&lt;text font-size="3" x="37" y="47"&gt;95%&lt;/text&gt;
		&lt;text font-size="3" x="40" y="53"&gt;100%&lt;/text&gt;
	&lt;/g&gt;
&lt;/svg&gt;
</p:text>
  </p:cm>
  <p:cm authorId="0" dt="2016-05-08T03:43:07.101" idx="3">
    <p:pos x="10" y="10"/>
    <p:text>&lt;?xml version="1.0" encoding="UTF-8"?&gt;
&lt;!DOCTYPE svg PUBLIC "-//W3C//DTD SVG 1.1//EN"
"http://www.w3.org/Graphics/SVG/1.1/DTD/svg11-flat-20030114.dtd"&gt;
&lt;svg xmlns="http://www.w3.org/2000/svg" width="100%" height="100%"&gt;
	&lt;desc&gt;
		&lt;!-- put a description here --&gt;
	&lt;/desc&gt;
	 &lt;defs&gt;
    &lt;radialGradient id="grad1" cx="50%" cy="50%" r="50%" fx="33%" fy="33%"&gt;
      &lt;stop offset="0%" style="stop-color:rgb(255,255,255);
      stop-opacity:0" /&gt;
      &lt;stop offset="100%" style="stop-color:darksilver;stop-opacity:1" /&gt;
    &lt;/radialGradient&gt;
  &lt;/defs&gt;
  &lt;circle cx="250" cy="200" r="85"  fill="url(#grad1)" /&gt;
&lt;/svg&gt;
</p:tex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287140-2447-44F5-8D53-7B6226FB1B57}" type="doc">
      <dgm:prSet loTypeId="urn:microsoft.com/office/officeart/2005/8/layout/hierarchy2" loCatId="hierarchy" qsTypeId="urn:microsoft.com/office/officeart/2005/8/quickstyle/simple2" qsCatId="simple" csTypeId="urn:microsoft.com/office/officeart/2005/8/colors/accent2_2" csCatId="accent2" phldr="1"/>
      <dgm:spPr/>
      <dgm:t>
        <a:bodyPr/>
        <a:lstStyle/>
        <a:p>
          <a:endParaRPr lang="fr-FR"/>
        </a:p>
      </dgm:t>
    </dgm:pt>
    <dgm:pt modelId="{D837E181-2920-4214-8E12-432D1DA4EB7C}">
      <dgm:prSet phldrT="[Texte]" custT="1"/>
      <dgm:spPr/>
      <dgm:t>
        <a:bodyPr/>
        <a:lstStyle/>
        <a:p>
          <a:r>
            <a:rPr lang="fr-FR" sz="1600" b="1" dirty="0" err="1"/>
            <a:t>Workbook</a:t>
          </a:r>
          <a:endParaRPr lang="fr-FR" sz="900" b="1" dirty="0"/>
        </a:p>
      </dgm:t>
    </dgm:pt>
    <dgm:pt modelId="{EEEEAE0A-6EF7-41BD-94AE-09547E20DA69}" type="parTrans" cxnId="{A7331CFA-4173-4D30-886E-4678B7DAB05A}">
      <dgm:prSet/>
      <dgm:spPr/>
      <dgm:t>
        <a:bodyPr/>
        <a:lstStyle/>
        <a:p>
          <a:endParaRPr lang="fr-FR"/>
        </a:p>
      </dgm:t>
    </dgm:pt>
    <dgm:pt modelId="{0D23ED9E-7743-46FA-81D9-F866AD3C251E}" type="sibTrans" cxnId="{A7331CFA-4173-4D30-886E-4678B7DAB05A}">
      <dgm:prSet/>
      <dgm:spPr/>
      <dgm:t>
        <a:bodyPr/>
        <a:lstStyle/>
        <a:p>
          <a:endParaRPr lang="fr-FR"/>
        </a:p>
      </dgm:t>
    </dgm:pt>
    <dgm:pt modelId="{9AB95478-761C-4297-9E2E-B48A4B0FE08B}">
      <dgm:prSet phldrT="[Texte]" custT="1"/>
      <dgm:spPr/>
      <dgm:t>
        <a:bodyPr/>
        <a:lstStyle/>
        <a:p>
          <a:r>
            <a:rPr lang="fr-FR" sz="1600" dirty="0" err="1"/>
            <a:t>DocumentProperties</a:t>
          </a:r>
          <a:endParaRPr lang="fr-FR" sz="1600" dirty="0"/>
        </a:p>
      </dgm:t>
    </dgm:pt>
    <dgm:pt modelId="{C3CF7142-D2C1-425F-B218-4D3412316EBC}" type="parTrans" cxnId="{EB70682E-ED13-4438-A0E3-350502A89EEC}">
      <dgm:prSet/>
      <dgm:spPr/>
      <dgm:t>
        <a:bodyPr/>
        <a:lstStyle/>
        <a:p>
          <a:endParaRPr lang="fr-FR"/>
        </a:p>
      </dgm:t>
    </dgm:pt>
    <dgm:pt modelId="{4310B303-6578-46A8-8D46-008231153E36}" type="sibTrans" cxnId="{EB70682E-ED13-4438-A0E3-350502A89EEC}">
      <dgm:prSet/>
      <dgm:spPr/>
      <dgm:t>
        <a:bodyPr/>
        <a:lstStyle/>
        <a:p>
          <a:endParaRPr lang="fr-FR"/>
        </a:p>
      </dgm:t>
    </dgm:pt>
    <dgm:pt modelId="{BA485A6F-B21F-46DC-820F-1F007BDEA4BE}">
      <dgm:prSet phldrT="[Texte]"/>
      <dgm:spPr/>
      <dgm:t>
        <a:bodyPr/>
        <a:lstStyle/>
        <a:p>
          <a:r>
            <a:rPr lang="fr-FR" dirty="0"/>
            <a:t>Styles</a:t>
          </a:r>
        </a:p>
      </dgm:t>
    </dgm:pt>
    <dgm:pt modelId="{7E351775-3EFF-449C-BC35-FDDFE267C4C5}" type="parTrans" cxnId="{C935CB5A-87FA-4099-B654-1D1BA9416DE9}">
      <dgm:prSet/>
      <dgm:spPr/>
      <dgm:t>
        <a:bodyPr/>
        <a:lstStyle/>
        <a:p>
          <a:endParaRPr lang="fr-FR"/>
        </a:p>
      </dgm:t>
    </dgm:pt>
    <dgm:pt modelId="{343AD736-EF7D-4293-A58B-F7DE7E1BF3BE}" type="sibTrans" cxnId="{C935CB5A-87FA-4099-B654-1D1BA9416DE9}">
      <dgm:prSet/>
      <dgm:spPr/>
      <dgm:t>
        <a:bodyPr/>
        <a:lstStyle/>
        <a:p>
          <a:endParaRPr lang="fr-FR"/>
        </a:p>
      </dgm:t>
    </dgm:pt>
    <dgm:pt modelId="{71BB9BED-74EA-4963-A3E9-A7C775408BD1}">
      <dgm:prSet phldrT="[Texte]"/>
      <dgm:spPr/>
      <dgm:t>
        <a:bodyPr/>
        <a:lstStyle/>
        <a:p>
          <a:r>
            <a:rPr lang="fr-FR" dirty="0" err="1"/>
            <a:t>Worksheet</a:t>
          </a:r>
          <a:r>
            <a:rPr lang="fr-FR" dirty="0"/>
            <a:t> +</a:t>
          </a:r>
        </a:p>
      </dgm:t>
    </dgm:pt>
    <dgm:pt modelId="{A4CBD843-3417-4388-A80E-B0711C8D85D3}" type="parTrans" cxnId="{CE56AFB7-B38B-438B-8A3F-33527C167EA6}">
      <dgm:prSet/>
      <dgm:spPr/>
      <dgm:t>
        <a:bodyPr/>
        <a:lstStyle/>
        <a:p>
          <a:endParaRPr lang="fr-FR"/>
        </a:p>
      </dgm:t>
    </dgm:pt>
    <dgm:pt modelId="{2F2E996B-113C-4D63-A8BE-C19758F46863}" type="sibTrans" cxnId="{CE56AFB7-B38B-438B-8A3F-33527C167EA6}">
      <dgm:prSet/>
      <dgm:spPr/>
      <dgm:t>
        <a:bodyPr/>
        <a:lstStyle/>
        <a:p>
          <a:endParaRPr lang="fr-FR"/>
        </a:p>
      </dgm:t>
    </dgm:pt>
    <dgm:pt modelId="{121DFB30-1895-4410-96FD-F28C7A2DEF1D}">
      <dgm:prSet phldrT="[Texte]"/>
      <dgm:spPr/>
      <dgm:t>
        <a:bodyPr/>
        <a:lstStyle/>
        <a:p>
          <a:r>
            <a:rPr lang="fr-FR" dirty="0" err="1"/>
            <a:t>Row,Cell</a:t>
          </a:r>
          <a:endParaRPr lang="fr-FR" dirty="0"/>
        </a:p>
      </dgm:t>
    </dgm:pt>
    <dgm:pt modelId="{57ADFAE1-E1BA-4D3A-908A-7BF1F764F9DC}" type="parTrans" cxnId="{B6500C29-4C2C-41D8-86B1-B47D0BB24883}">
      <dgm:prSet/>
      <dgm:spPr/>
      <dgm:t>
        <a:bodyPr/>
        <a:lstStyle/>
        <a:p>
          <a:endParaRPr lang="fr-FR"/>
        </a:p>
      </dgm:t>
    </dgm:pt>
    <dgm:pt modelId="{2F1A2039-1B7D-4932-9C9B-709A052322D5}" type="sibTrans" cxnId="{B6500C29-4C2C-41D8-86B1-B47D0BB24883}">
      <dgm:prSet/>
      <dgm:spPr/>
      <dgm:t>
        <a:bodyPr/>
        <a:lstStyle/>
        <a:p>
          <a:endParaRPr lang="fr-FR"/>
        </a:p>
      </dgm:t>
    </dgm:pt>
    <dgm:pt modelId="{A8E1AE2C-47E7-4E98-A5BA-30399C1DB7A7}">
      <dgm:prSet phldrT="[Texte]"/>
      <dgm:spPr/>
      <dgm:t>
        <a:bodyPr/>
        <a:lstStyle/>
        <a:p>
          <a:r>
            <a:rPr lang="fr-FR" dirty="0"/>
            <a:t>Style+</a:t>
          </a:r>
        </a:p>
      </dgm:t>
    </dgm:pt>
    <dgm:pt modelId="{A415325F-4D29-45BD-A1BE-8E9F0DAAD8DD}" type="parTrans" cxnId="{F30B0663-AB74-4BCF-96A6-A65B86D71E5D}">
      <dgm:prSet/>
      <dgm:spPr/>
      <dgm:t>
        <a:bodyPr/>
        <a:lstStyle/>
        <a:p>
          <a:endParaRPr lang="fr-FR"/>
        </a:p>
      </dgm:t>
    </dgm:pt>
    <dgm:pt modelId="{B38CB114-1F2B-4F03-9D79-E265571B661B}" type="sibTrans" cxnId="{F30B0663-AB74-4BCF-96A6-A65B86D71E5D}">
      <dgm:prSet/>
      <dgm:spPr/>
      <dgm:t>
        <a:bodyPr/>
        <a:lstStyle/>
        <a:p>
          <a:endParaRPr lang="fr-FR"/>
        </a:p>
      </dgm:t>
    </dgm:pt>
    <dgm:pt modelId="{E9604839-3C9B-47FC-9ED9-3BFC057319E7}">
      <dgm:prSet phldrT="[Texte]"/>
      <dgm:spPr/>
      <dgm:t>
        <a:bodyPr/>
        <a:lstStyle/>
        <a:p>
          <a:r>
            <a:rPr lang="fr-FR" dirty="0"/>
            <a:t>Table+</a:t>
          </a:r>
        </a:p>
      </dgm:t>
    </dgm:pt>
    <dgm:pt modelId="{847C4C8A-0EF2-4E93-A61E-FFDAEEC1D7AB}" type="parTrans" cxnId="{19D55DE7-9090-411D-A72E-B0822CA725FB}">
      <dgm:prSet/>
      <dgm:spPr/>
      <dgm:t>
        <a:bodyPr/>
        <a:lstStyle/>
        <a:p>
          <a:endParaRPr lang="fr-FR"/>
        </a:p>
      </dgm:t>
    </dgm:pt>
    <dgm:pt modelId="{51A048D1-0E26-4D55-8E4A-026DD856FE92}" type="sibTrans" cxnId="{19D55DE7-9090-411D-A72E-B0822CA725FB}">
      <dgm:prSet/>
      <dgm:spPr/>
      <dgm:t>
        <a:bodyPr/>
        <a:lstStyle/>
        <a:p>
          <a:endParaRPr lang="fr-FR"/>
        </a:p>
      </dgm:t>
    </dgm:pt>
    <dgm:pt modelId="{6C7482BC-A92E-4647-8231-3DE74095A242}">
      <dgm:prSet phldrT="[Texte]" custT="1"/>
      <dgm:spPr/>
      <dgm:t>
        <a:bodyPr/>
        <a:lstStyle/>
        <a:p>
          <a:r>
            <a:rPr lang="fr-FR" sz="1600" dirty="0"/>
            <a:t>…</a:t>
          </a:r>
        </a:p>
      </dgm:t>
    </dgm:pt>
    <dgm:pt modelId="{ABB0099C-AFA3-41DF-B4CA-BB4FC775579C}" type="parTrans" cxnId="{607C7DC2-40A7-4090-9B56-DB64AC9E473A}">
      <dgm:prSet/>
      <dgm:spPr/>
      <dgm:t>
        <a:bodyPr/>
        <a:lstStyle/>
        <a:p>
          <a:endParaRPr lang="fr-FR"/>
        </a:p>
      </dgm:t>
    </dgm:pt>
    <dgm:pt modelId="{95298B90-2D8B-4EF6-A48F-79B328FE9E45}" type="sibTrans" cxnId="{607C7DC2-40A7-4090-9B56-DB64AC9E473A}">
      <dgm:prSet/>
      <dgm:spPr/>
      <dgm:t>
        <a:bodyPr/>
        <a:lstStyle/>
        <a:p>
          <a:endParaRPr lang="fr-FR"/>
        </a:p>
      </dgm:t>
    </dgm:pt>
    <dgm:pt modelId="{B1727068-F303-448F-855B-B104DA8094B4}">
      <dgm:prSet phldrT="[Texte]"/>
      <dgm:spPr/>
      <dgm:t>
        <a:bodyPr/>
        <a:lstStyle/>
        <a:p>
          <a:r>
            <a:rPr lang="fr-FR" dirty="0"/>
            <a:t>…</a:t>
          </a:r>
        </a:p>
      </dgm:t>
    </dgm:pt>
    <dgm:pt modelId="{A4324E07-4432-4267-AE68-185132485ECD}" type="parTrans" cxnId="{94B12A1B-E880-4E41-8A5F-7721A54D9B33}">
      <dgm:prSet/>
      <dgm:spPr/>
      <dgm:t>
        <a:bodyPr/>
        <a:lstStyle/>
        <a:p>
          <a:endParaRPr lang="fr-FR"/>
        </a:p>
      </dgm:t>
    </dgm:pt>
    <dgm:pt modelId="{13DA4EA7-2552-4AE9-B904-52E1BACB9870}" type="sibTrans" cxnId="{94B12A1B-E880-4E41-8A5F-7721A54D9B33}">
      <dgm:prSet/>
      <dgm:spPr/>
      <dgm:t>
        <a:bodyPr/>
        <a:lstStyle/>
        <a:p>
          <a:endParaRPr lang="fr-FR"/>
        </a:p>
      </dgm:t>
    </dgm:pt>
    <dgm:pt modelId="{0C36E68E-609A-41AB-98CD-BCE362D845E8}" type="pres">
      <dgm:prSet presAssocID="{AF287140-2447-44F5-8D53-7B6226FB1B57}" presName="diagram" presStyleCnt="0">
        <dgm:presLayoutVars>
          <dgm:chPref val="1"/>
          <dgm:dir/>
          <dgm:animOne val="branch"/>
          <dgm:animLvl val="lvl"/>
          <dgm:resizeHandles val="exact"/>
        </dgm:presLayoutVars>
      </dgm:prSet>
      <dgm:spPr/>
    </dgm:pt>
    <dgm:pt modelId="{57C5D4ED-00FA-4C74-BCF1-1B7FAE1B5C7C}" type="pres">
      <dgm:prSet presAssocID="{D837E181-2920-4214-8E12-432D1DA4EB7C}" presName="root1" presStyleCnt="0"/>
      <dgm:spPr/>
    </dgm:pt>
    <dgm:pt modelId="{56FB13E0-9524-4236-8454-1EE7534CD57B}" type="pres">
      <dgm:prSet presAssocID="{D837E181-2920-4214-8E12-432D1DA4EB7C}" presName="LevelOneTextNode" presStyleLbl="node0" presStyleIdx="0" presStyleCnt="1" custScaleX="158796">
        <dgm:presLayoutVars>
          <dgm:chPref val="3"/>
        </dgm:presLayoutVars>
      </dgm:prSet>
      <dgm:spPr/>
    </dgm:pt>
    <dgm:pt modelId="{29D3954B-40EE-4504-9236-26A506A60416}" type="pres">
      <dgm:prSet presAssocID="{D837E181-2920-4214-8E12-432D1DA4EB7C}" presName="level2hierChild" presStyleCnt="0"/>
      <dgm:spPr/>
    </dgm:pt>
    <dgm:pt modelId="{897FC064-15B7-4E25-A161-8C5A502CFAAA}" type="pres">
      <dgm:prSet presAssocID="{C3CF7142-D2C1-425F-B218-4D3412316EBC}" presName="conn2-1" presStyleLbl="parChTrans1D2" presStyleIdx="0" presStyleCnt="3"/>
      <dgm:spPr/>
    </dgm:pt>
    <dgm:pt modelId="{0A9111DD-C7AE-48EC-9D26-B89820290A6B}" type="pres">
      <dgm:prSet presAssocID="{C3CF7142-D2C1-425F-B218-4D3412316EBC}" presName="connTx" presStyleLbl="parChTrans1D2" presStyleIdx="0" presStyleCnt="3"/>
      <dgm:spPr/>
    </dgm:pt>
    <dgm:pt modelId="{0E446346-D6AC-4F8F-999E-0E53A59DFC2B}" type="pres">
      <dgm:prSet presAssocID="{9AB95478-761C-4297-9E2E-B48A4B0FE08B}" presName="root2" presStyleCnt="0"/>
      <dgm:spPr/>
    </dgm:pt>
    <dgm:pt modelId="{F7039B37-92D1-4AE5-8454-30CC782937AC}" type="pres">
      <dgm:prSet presAssocID="{9AB95478-761C-4297-9E2E-B48A4B0FE08B}" presName="LevelTwoTextNode" presStyleLbl="node2" presStyleIdx="0" presStyleCnt="3" custScaleX="270931" custLinFactNeighborX="-2002" custLinFactNeighborY="-30084">
        <dgm:presLayoutVars>
          <dgm:chPref val="3"/>
        </dgm:presLayoutVars>
      </dgm:prSet>
      <dgm:spPr/>
    </dgm:pt>
    <dgm:pt modelId="{80BAC1D7-6725-4A21-9802-637860DCE139}" type="pres">
      <dgm:prSet presAssocID="{9AB95478-761C-4297-9E2E-B48A4B0FE08B}" presName="level3hierChild" presStyleCnt="0"/>
      <dgm:spPr/>
    </dgm:pt>
    <dgm:pt modelId="{2D7D779E-7E21-4EC5-BDAD-D1A49EFA115D}" type="pres">
      <dgm:prSet presAssocID="{ABB0099C-AFA3-41DF-B4CA-BB4FC775579C}" presName="conn2-1" presStyleLbl="parChTrans1D3" presStyleIdx="0" presStyleCnt="3"/>
      <dgm:spPr/>
    </dgm:pt>
    <dgm:pt modelId="{FAFC6F6E-02C5-4A95-88A3-038F4EF48096}" type="pres">
      <dgm:prSet presAssocID="{ABB0099C-AFA3-41DF-B4CA-BB4FC775579C}" presName="connTx" presStyleLbl="parChTrans1D3" presStyleIdx="0" presStyleCnt="3"/>
      <dgm:spPr/>
    </dgm:pt>
    <dgm:pt modelId="{E0B38FB8-2DA6-4A07-AD1F-EF5C24ACB34C}" type="pres">
      <dgm:prSet presAssocID="{6C7482BC-A92E-4647-8231-3DE74095A242}" presName="root2" presStyleCnt="0"/>
      <dgm:spPr/>
    </dgm:pt>
    <dgm:pt modelId="{1808D7BF-C8B8-4930-802C-82D7822DDC12}" type="pres">
      <dgm:prSet presAssocID="{6C7482BC-A92E-4647-8231-3DE74095A242}" presName="LevelTwoTextNode" presStyleLbl="node3" presStyleIdx="0" presStyleCnt="3" custScaleX="56434" custScaleY="94984" custLinFactNeighborX="13034" custLinFactNeighborY="-48887">
        <dgm:presLayoutVars>
          <dgm:chPref val="3"/>
        </dgm:presLayoutVars>
      </dgm:prSet>
      <dgm:spPr/>
    </dgm:pt>
    <dgm:pt modelId="{B7EA4158-E8C7-4B7C-B29B-64BBEBD12D68}" type="pres">
      <dgm:prSet presAssocID="{6C7482BC-A92E-4647-8231-3DE74095A242}" presName="level3hierChild" presStyleCnt="0"/>
      <dgm:spPr/>
    </dgm:pt>
    <dgm:pt modelId="{5B5B3C97-43BE-4BB4-BE09-8CF6CC1A4DC8}" type="pres">
      <dgm:prSet presAssocID="{7E351775-3EFF-449C-BC35-FDDFE267C4C5}" presName="conn2-1" presStyleLbl="parChTrans1D2" presStyleIdx="1" presStyleCnt="3"/>
      <dgm:spPr/>
    </dgm:pt>
    <dgm:pt modelId="{2AD602A4-7B26-4716-BCFE-5178E9ECC541}" type="pres">
      <dgm:prSet presAssocID="{7E351775-3EFF-449C-BC35-FDDFE267C4C5}" presName="connTx" presStyleLbl="parChTrans1D2" presStyleIdx="1" presStyleCnt="3"/>
      <dgm:spPr/>
    </dgm:pt>
    <dgm:pt modelId="{094DFB88-ADA9-43D8-B560-D3726D461D87}" type="pres">
      <dgm:prSet presAssocID="{BA485A6F-B21F-46DC-820F-1F007BDEA4BE}" presName="root2" presStyleCnt="0"/>
      <dgm:spPr/>
    </dgm:pt>
    <dgm:pt modelId="{AE42F74B-DF5F-47E7-83A2-701F508F2A37}" type="pres">
      <dgm:prSet presAssocID="{BA485A6F-B21F-46DC-820F-1F007BDEA4BE}" presName="LevelTwoTextNode" presStyleLbl="node2" presStyleIdx="1" presStyleCnt="3">
        <dgm:presLayoutVars>
          <dgm:chPref val="3"/>
        </dgm:presLayoutVars>
      </dgm:prSet>
      <dgm:spPr/>
    </dgm:pt>
    <dgm:pt modelId="{AA2D23E6-4FCF-4E15-9BC1-5740C70E54DC}" type="pres">
      <dgm:prSet presAssocID="{BA485A6F-B21F-46DC-820F-1F007BDEA4BE}" presName="level3hierChild" presStyleCnt="0"/>
      <dgm:spPr/>
    </dgm:pt>
    <dgm:pt modelId="{D501E6BD-EFE7-4A49-9AC8-4BE7CC28628A}" type="pres">
      <dgm:prSet presAssocID="{A415325F-4D29-45BD-A1BE-8E9F0DAAD8DD}" presName="conn2-1" presStyleLbl="parChTrans1D3" presStyleIdx="1" presStyleCnt="3"/>
      <dgm:spPr/>
    </dgm:pt>
    <dgm:pt modelId="{DF9F3707-87FC-4011-B4AB-9EBF2F464932}" type="pres">
      <dgm:prSet presAssocID="{A415325F-4D29-45BD-A1BE-8E9F0DAAD8DD}" presName="connTx" presStyleLbl="parChTrans1D3" presStyleIdx="1" presStyleCnt="3"/>
      <dgm:spPr/>
    </dgm:pt>
    <dgm:pt modelId="{AE58D4F5-A11B-4E7D-8397-E0BD475B0752}" type="pres">
      <dgm:prSet presAssocID="{A8E1AE2C-47E7-4E98-A5BA-30399C1DB7A7}" presName="root2" presStyleCnt="0"/>
      <dgm:spPr/>
    </dgm:pt>
    <dgm:pt modelId="{B2170F5C-E9E3-40DF-A316-FE0591184BE1}" type="pres">
      <dgm:prSet presAssocID="{A8E1AE2C-47E7-4E98-A5BA-30399C1DB7A7}" presName="LevelTwoTextNode" presStyleLbl="node3" presStyleIdx="1" presStyleCnt="3">
        <dgm:presLayoutVars>
          <dgm:chPref val="3"/>
        </dgm:presLayoutVars>
      </dgm:prSet>
      <dgm:spPr/>
    </dgm:pt>
    <dgm:pt modelId="{53F7CD39-F152-467D-8756-BBDDD8EF3366}" type="pres">
      <dgm:prSet presAssocID="{A8E1AE2C-47E7-4E98-A5BA-30399C1DB7A7}" presName="level3hierChild" presStyleCnt="0"/>
      <dgm:spPr/>
    </dgm:pt>
    <dgm:pt modelId="{74D7DE4F-0659-46ED-AC18-BEA69630B8A0}" type="pres">
      <dgm:prSet presAssocID="{A4324E07-4432-4267-AE68-185132485ECD}" presName="conn2-1" presStyleLbl="parChTrans1D4" presStyleIdx="0" presStyleCnt="2"/>
      <dgm:spPr/>
    </dgm:pt>
    <dgm:pt modelId="{94ED0C61-38A7-4A89-B474-60182FBD7054}" type="pres">
      <dgm:prSet presAssocID="{A4324E07-4432-4267-AE68-185132485ECD}" presName="connTx" presStyleLbl="parChTrans1D4" presStyleIdx="0" presStyleCnt="2"/>
      <dgm:spPr/>
    </dgm:pt>
    <dgm:pt modelId="{00A40067-AFDB-45F2-B6FE-CC835068F15E}" type="pres">
      <dgm:prSet presAssocID="{B1727068-F303-448F-855B-B104DA8094B4}" presName="root2" presStyleCnt="0"/>
      <dgm:spPr/>
    </dgm:pt>
    <dgm:pt modelId="{CC01AA2E-63DC-4932-A57D-77A90B0574AA}" type="pres">
      <dgm:prSet presAssocID="{B1727068-F303-448F-855B-B104DA8094B4}" presName="LevelTwoTextNode" presStyleLbl="node4" presStyleIdx="0" presStyleCnt="2" custScaleX="69304" custScaleY="64252">
        <dgm:presLayoutVars>
          <dgm:chPref val="3"/>
        </dgm:presLayoutVars>
      </dgm:prSet>
      <dgm:spPr/>
    </dgm:pt>
    <dgm:pt modelId="{89791C9E-90A1-49AE-B41F-58D42A990ADD}" type="pres">
      <dgm:prSet presAssocID="{B1727068-F303-448F-855B-B104DA8094B4}" presName="level3hierChild" presStyleCnt="0"/>
      <dgm:spPr/>
    </dgm:pt>
    <dgm:pt modelId="{18DD3230-A6BD-4590-8A60-C06394B74D62}" type="pres">
      <dgm:prSet presAssocID="{A4CBD843-3417-4388-A80E-B0711C8D85D3}" presName="conn2-1" presStyleLbl="parChTrans1D2" presStyleIdx="2" presStyleCnt="3"/>
      <dgm:spPr/>
    </dgm:pt>
    <dgm:pt modelId="{80D20A30-055D-4370-8E69-6021CBB97B59}" type="pres">
      <dgm:prSet presAssocID="{A4CBD843-3417-4388-A80E-B0711C8D85D3}" presName="connTx" presStyleLbl="parChTrans1D2" presStyleIdx="2" presStyleCnt="3"/>
      <dgm:spPr/>
    </dgm:pt>
    <dgm:pt modelId="{52F7FC24-DA5F-46D7-9148-E6555DBD923B}" type="pres">
      <dgm:prSet presAssocID="{71BB9BED-74EA-4963-A3E9-A7C775408BD1}" presName="root2" presStyleCnt="0"/>
      <dgm:spPr/>
    </dgm:pt>
    <dgm:pt modelId="{18A91142-3974-48A6-B18D-7C75E1569CC9}" type="pres">
      <dgm:prSet presAssocID="{71BB9BED-74EA-4963-A3E9-A7C775408BD1}" presName="LevelTwoTextNode" presStyleLbl="node2" presStyleIdx="2" presStyleCnt="3" custScaleX="135701" custLinFactNeighborX="-2002" custLinFactNeighborY="57218">
        <dgm:presLayoutVars>
          <dgm:chPref val="3"/>
        </dgm:presLayoutVars>
      </dgm:prSet>
      <dgm:spPr/>
    </dgm:pt>
    <dgm:pt modelId="{B99DC8DB-7006-4EA6-B51C-265E52244C67}" type="pres">
      <dgm:prSet presAssocID="{71BB9BED-74EA-4963-A3E9-A7C775408BD1}" presName="level3hierChild" presStyleCnt="0"/>
      <dgm:spPr/>
    </dgm:pt>
    <dgm:pt modelId="{2F3BC466-C9D5-44CF-BFF9-50C08DD88212}" type="pres">
      <dgm:prSet presAssocID="{847C4C8A-0EF2-4E93-A61E-FFDAEEC1D7AB}" presName="conn2-1" presStyleLbl="parChTrans1D3" presStyleIdx="2" presStyleCnt="3"/>
      <dgm:spPr/>
    </dgm:pt>
    <dgm:pt modelId="{D90EF43F-577C-4279-9A10-73E41B499518}" type="pres">
      <dgm:prSet presAssocID="{847C4C8A-0EF2-4E93-A61E-FFDAEEC1D7AB}" presName="connTx" presStyleLbl="parChTrans1D3" presStyleIdx="2" presStyleCnt="3"/>
      <dgm:spPr/>
    </dgm:pt>
    <dgm:pt modelId="{2A8A1CC1-7E6C-4D76-965A-AF95EB504D20}" type="pres">
      <dgm:prSet presAssocID="{E9604839-3C9B-47FC-9ED9-3BFC057319E7}" presName="root2" presStyleCnt="0"/>
      <dgm:spPr/>
    </dgm:pt>
    <dgm:pt modelId="{EBE90951-556A-48F7-A95D-7DB610448A00}" type="pres">
      <dgm:prSet presAssocID="{E9604839-3C9B-47FC-9ED9-3BFC057319E7}" presName="LevelTwoTextNode" presStyleLbl="node3" presStyleIdx="2" presStyleCnt="3" custLinFactNeighborX="-6598" custLinFactNeighborY="40922">
        <dgm:presLayoutVars>
          <dgm:chPref val="3"/>
        </dgm:presLayoutVars>
      </dgm:prSet>
      <dgm:spPr/>
    </dgm:pt>
    <dgm:pt modelId="{F8116782-79F7-4CD8-8665-DE881D165E90}" type="pres">
      <dgm:prSet presAssocID="{E9604839-3C9B-47FC-9ED9-3BFC057319E7}" presName="level3hierChild" presStyleCnt="0"/>
      <dgm:spPr/>
    </dgm:pt>
    <dgm:pt modelId="{AF15360F-16CE-4B97-A903-8F6051908CDF}" type="pres">
      <dgm:prSet presAssocID="{57ADFAE1-E1BA-4D3A-908A-7BF1F764F9DC}" presName="conn2-1" presStyleLbl="parChTrans1D4" presStyleIdx="1" presStyleCnt="2"/>
      <dgm:spPr/>
    </dgm:pt>
    <dgm:pt modelId="{C96181AB-B18C-4C36-B468-B3D792F49605}" type="pres">
      <dgm:prSet presAssocID="{57ADFAE1-E1BA-4D3A-908A-7BF1F764F9DC}" presName="connTx" presStyleLbl="parChTrans1D4" presStyleIdx="1" presStyleCnt="2"/>
      <dgm:spPr/>
    </dgm:pt>
    <dgm:pt modelId="{705EBE6E-D76D-4636-A72F-21AB3F7FC21B}" type="pres">
      <dgm:prSet presAssocID="{121DFB30-1895-4410-96FD-F28C7A2DEF1D}" presName="root2" presStyleCnt="0"/>
      <dgm:spPr/>
    </dgm:pt>
    <dgm:pt modelId="{991A9475-062F-4612-A061-9C90B7A9180F}" type="pres">
      <dgm:prSet presAssocID="{121DFB30-1895-4410-96FD-F28C7A2DEF1D}" presName="LevelTwoTextNode" presStyleLbl="node4" presStyleIdx="1" presStyleCnt="2" custLinFactNeighborX="64" custLinFactNeighborY="40922">
        <dgm:presLayoutVars>
          <dgm:chPref val="3"/>
        </dgm:presLayoutVars>
      </dgm:prSet>
      <dgm:spPr/>
    </dgm:pt>
    <dgm:pt modelId="{3AC6CBF4-73E2-4350-9EEE-15ED55887D23}" type="pres">
      <dgm:prSet presAssocID="{121DFB30-1895-4410-96FD-F28C7A2DEF1D}" presName="level3hierChild" presStyleCnt="0"/>
      <dgm:spPr/>
    </dgm:pt>
  </dgm:ptLst>
  <dgm:cxnLst>
    <dgm:cxn modelId="{FEEB5604-1098-4775-8A2B-B20F0101541E}" type="presOf" srcId="{ABB0099C-AFA3-41DF-B4CA-BB4FC775579C}" destId="{2D7D779E-7E21-4EC5-BDAD-D1A49EFA115D}" srcOrd="0" destOrd="0" presId="urn:microsoft.com/office/officeart/2005/8/layout/hierarchy2"/>
    <dgm:cxn modelId="{0E32310C-09E9-4B09-BBD2-43DA63F4A9B2}" type="presOf" srcId="{A415325F-4D29-45BD-A1BE-8E9F0DAAD8DD}" destId="{DF9F3707-87FC-4011-B4AB-9EBF2F464932}" srcOrd="1" destOrd="0" presId="urn:microsoft.com/office/officeart/2005/8/layout/hierarchy2"/>
    <dgm:cxn modelId="{71FABC0E-4294-4A02-87BE-76C3AEF1DF3E}" type="presOf" srcId="{6C7482BC-A92E-4647-8231-3DE74095A242}" destId="{1808D7BF-C8B8-4930-802C-82D7822DDC12}" srcOrd="0" destOrd="0" presId="urn:microsoft.com/office/officeart/2005/8/layout/hierarchy2"/>
    <dgm:cxn modelId="{94B12A1B-E880-4E41-8A5F-7721A54D9B33}" srcId="{A8E1AE2C-47E7-4E98-A5BA-30399C1DB7A7}" destId="{B1727068-F303-448F-855B-B104DA8094B4}" srcOrd="0" destOrd="0" parTransId="{A4324E07-4432-4267-AE68-185132485ECD}" sibTransId="{13DA4EA7-2552-4AE9-B904-52E1BACB9870}"/>
    <dgm:cxn modelId="{9E469327-A066-40CC-B9E3-CCBF40F3BF79}" type="presOf" srcId="{A4324E07-4432-4267-AE68-185132485ECD}" destId="{74D7DE4F-0659-46ED-AC18-BEA69630B8A0}" srcOrd="0" destOrd="0" presId="urn:microsoft.com/office/officeart/2005/8/layout/hierarchy2"/>
    <dgm:cxn modelId="{B6500C29-4C2C-41D8-86B1-B47D0BB24883}" srcId="{E9604839-3C9B-47FC-9ED9-3BFC057319E7}" destId="{121DFB30-1895-4410-96FD-F28C7A2DEF1D}" srcOrd="0" destOrd="0" parTransId="{57ADFAE1-E1BA-4D3A-908A-7BF1F764F9DC}" sibTransId="{2F1A2039-1B7D-4932-9C9B-709A052322D5}"/>
    <dgm:cxn modelId="{807B7D2A-BC63-4292-B9C4-ED4CC7A1CDA6}" type="presOf" srcId="{71BB9BED-74EA-4963-A3E9-A7C775408BD1}" destId="{18A91142-3974-48A6-B18D-7C75E1569CC9}" srcOrd="0" destOrd="0" presId="urn:microsoft.com/office/officeart/2005/8/layout/hierarchy2"/>
    <dgm:cxn modelId="{D327EA2B-F9FC-4C0E-AC72-0438032ED2EB}" type="presOf" srcId="{57ADFAE1-E1BA-4D3A-908A-7BF1F764F9DC}" destId="{AF15360F-16CE-4B97-A903-8F6051908CDF}" srcOrd="0" destOrd="0" presId="urn:microsoft.com/office/officeart/2005/8/layout/hierarchy2"/>
    <dgm:cxn modelId="{BCAFF92B-B730-4506-B301-A44DBA061AD6}" type="presOf" srcId="{A4CBD843-3417-4388-A80E-B0711C8D85D3}" destId="{80D20A30-055D-4370-8E69-6021CBB97B59}" srcOrd="1" destOrd="0" presId="urn:microsoft.com/office/officeart/2005/8/layout/hierarchy2"/>
    <dgm:cxn modelId="{EB70682E-ED13-4438-A0E3-350502A89EEC}" srcId="{D837E181-2920-4214-8E12-432D1DA4EB7C}" destId="{9AB95478-761C-4297-9E2E-B48A4B0FE08B}" srcOrd="0" destOrd="0" parTransId="{C3CF7142-D2C1-425F-B218-4D3412316EBC}" sibTransId="{4310B303-6578-46A8-8D46-008231153E36}"/>
    <dgm:cxn modelId="{14870E38-5AF7-4804-8AAB-A7B57F336B5F}" type="presOf" srcId="{ABB0099C-AFA3-41DF-B4CA-BB4FC775579C}" destId="{FAFC6F6E-02C5-4A95-88A3-038F4EF48096}" srcOrd="1" destOrd="0" presId="urn:microsoft.com/office/officeart/2005/8/layout/hierarchy2"/>
    <dgm:cxn modelId="{5F25445F-D984-46CE-9523-159E1EA8E6D5}" type="presOf" srcId="{C3CF7142-D2C1-425F-B218-4D3412316EBC}" destId="{897FC064-15B7-4E25-A161-8C5A502CFAAA}" srcOrd="0" destOrd="0" presId="urn:microsoft.com/office/officeart/2005/8/layout/hierarchy2"/>
    <dgm:cxn modelId="{F30B0663-AB74-4BCF-96A6-A65B86D71E5D}" srcId="{BA485A6F-B21F-46DC-820F-1F007BDEA4BE}" destId="{A8E1AE2C-47E7-4E98-A5BA-30399C1DB7A7}" srcOrd="0" destOrd="0" parTransId="{A415325F-4D29-45BD-A1BE-8E9F0DAAD8DD}" sibTransId="{B38CB114-1F2B-4F03-9D79-E265571B661B}"/>
    <dgm:cxn modelId="{59854763-EEB2-4A64-8ACC-2CE90224782A}" type="presOf" srcId="{A4CBD843-3417-4388-A80E-B0711C8D85D3}" destId="{18DD3230-A6BD-4590-8A60-C06394B74D62}" srcOrd="0" destOrd="0" presId="urn:microsoft.com/office/officeart/2005/8/layout/hierarchy2"/>
    <dgm:cxn modelId="{5AED4F44-6EA6-4395-BA62-6057EFB3FCFA}" type="presOf" srcId="{9AB95478-761C-4297-9E2E-B48A4B0FE08B}" destId="{F7039B37-92D1-4AE5-8454-30CC782937AC}" srcOrd="0" destOrd="0" presId="urn:microsoft.com/office/officeart/2005/8/layout/hierarchy2"/>
    <dgm:cxn modelId="{7F90E644-EA8D-49A5-A146-706F6AEFAB1D}" type="presOf" srcId="{A415325F-4D29-45BD-A1BE-8E9F0DAAD8DD}" destId="{D501E6BD-EFE7-4A49-9AC8-4BE7CC28628A}" srcOrd="0" destOrd="0" presId="urn:microsoft.com/office/officeart/2005/8/layout/hierarchy2"/>
    <dgm:cxn modelId="{10100C6A-D680-4F62-B49D-55AE2D06E1BC}" type="presOf" srcId="{A8E1AE2C-47E7-4E98-A5BA-30399C1DB7A7}" destId="{B2170F5C-E9E3-40DF-A316-FE0591184BE1}" srcOrd="0" destOrd="0" presId="urn:microsoft.com/office/officeart/2005/8/layout/hierarchy2"/>
    <dgm:cxn modelId="{0AA11D6A-7345-460F-BEF9-02DDF4980EE2}" type="presOf" srcId="{D837E181-2920-4214-8E12-432D1DA4EB7C}" destId="{56FB13E0-9524-4236-8454-1EE7534CD57B}" srcOrd="0" destOrd="0" presId="urn:microsoft.com/office/officeart/2005/8/layout/hierarchy2"/>
    <dgm:cxn modelId="{B983EB6F-C2E7-4E08-87D5-FB906D569F24}" type="presOf" srcId="{C3CF7142-D2C1-425F-B218-4D3412316EBC}" destId="{0A9111DD-C7AE-48EC-9D26-B89820290A6B}" srcOrd="1" destOrd="0" presId="urn:microsoft.com/office/officeart/2005/8/layout/hierarchy2"/>
    <dgm:cxn modelId="{A2B02055-8BFF-4528-81C5-DFB0FE29BD7A}" type="presOf" srcId="{BA485A6F-B21F-46DC-820F-1F007BDEA4BE}" destId="{AE42F74B-DF5F-47E7-83A2-701F508F2A37}" srcOrd="0" destOrd="0" presId="urn:microsoft.com/office/officeart/2005/8/layout/hierarchy2"/>
    <dgm:cxn modelId="{C935CB5A-87FA-4099-B654-1D1BA9416DE9}" srcId="{D837E181-2920-4214-8E12-432D1DA4EB7C}" destId="{BA485A6F-B21F-46DC-820F-1F007BDEA4BE}" srcOrd="1" destOrd="0" parTransId="{7E351775-3EFF-449C-BC35-FDDFE267C4C5}" sibTransId="{343AD736-EF7D-4293-A58B-F7DE7E1BF3BE}"/>
    <dgm:cxn modelId="{AB98BE81-A6BD-4737-8D51-9AE0218DC5AD}" type="presOf" srcId="{A4324E07-4432-4267-AE68-185132485ECD}" destId="{94ED0C61-38A7-4A89-B474-60182FBD7054}" srcOrd="1" destOrd="0" presId="urn:microsoft.com/office/officeart/2005/8/layout/hierarchy2"/>
    <dgm:cxn modelId="{31C8AB8A-DCE8-481A-852C-68D4831E9E7B}" type="presOf" srcId="{57ADFAE1-E1BA-4D3A-908A-7BF1F764F9DC}" destId="{C96181AB-B18C-4C36-B468-B3D792F49605}" srcOrd="1" destOrd="0" presId="urn:microsoft.com/office/officeart/2005/8/layout/hierarchy2"/>
    <dgm:cxn modelId="{161FD898-51F3-4985-9345-6AD47F3BE9D2}" type="presOf" srcId="{121DFB30-1895-4410-96FD-F28C7A2DEF1D}" destId="{991A9475-062F-4612-A061-9C90B7A9180F}" srcOrd="0" destOrd="0" presId="urn:microsoft.com/office/officeart/2005/8/layout/hierarchy2"/>
    <dgm:cxn modelId="{472176A4-98F2-453C-83A1-BB9839E37E47}" type="presOf" srcId="{E9604839-3C9B-47FC-9ED9-3BFC057319E7}" destId="{EBE90951-556A-48F7-A95D-7DB610448A00}" srcOrd="0" destOrd="0" presId="urn:microsoft.com/office/officeart/2005/8/layout/hierarchy2"/>
    <dgm:cxn modelId="{7BB79DB0-CE2C-47BF-9ED3-08DC2DCBB50D}" type="presOf" srcId="{B1727068-F303-448F-855B-B104DA8094B4}" destId="{CC01AA2E-63DC-4932-A57D-77A90B0574AA}" srcOrd="0" destOrd="0" presId="urn:microsoft.com/office/officeart/2005/8/layout/hierarchy2"/>
    <dgm:cxn modelId="{CE56AFB7-B38B-438B-8A3F-33527C167EA6}" srcId="{D837E181-2920-4214-8E12-432D1DA4EB7C}" destId="{71BB9BED-74EA-4963-A3E9-A7C775408BD1}" srcOrd="2" destOrd="0" parTransId="{A4CBD843-3417-4388-A80E-B0711C8D85D3}" sibTransId="{2F2E996B-113C-4D63-A8BE-C19758F46863}"/>
    <dgm:cxn modelId="{214F1DBB-6431-4FAA-A8B2-757D52F6AA3A}" type="presOf" srcId="{847C4C8A-0EF2-4E93-A61E-FFDAEEC1D7AB}" destId="{D90EF43F-577C-4279-9A10-73E41B499518}" srcOrd="1" destOrd="0" presId="urn:microsoft.com/office/officeart/2005/8/layout/hierarchy2"/>
    <dgm:cxn modelId="{607C7DC2-40A7-4090-9B56-DB64AC9E473A}" srcId="{9AB95478-761C-4297-9E2E-B48A4B0FE08B}" destId="{6C7482BC-A92E-4647-8231-3DE74095A242}" srcOrd="0" destOrd="0" parTransId="{ABB0099C-AFA3-41DF-B4CA-BB4FC775579C}" sibTransId="{95298B90-2D8B-4EF6-A48F-79B328FE9E45}"/>
    <dgm:cxn modelId="{1B6ECCCD-28F0-4D50-834B-69BFD71ACC9B}" type="presOf" srcId="{847C4C8A-0EF2-4E93-A61E-FFDAEEC1D7AB}" destId="{2F3BC466-C9D5-44CF-BFF9-50C08DD88212}" srcOrd="0" destOrd="0" presId="urn:microsoft.com/office/officeart/2005/8/layout/hierarchy2"/>
    <dgm:cxn modelId="{AAA1E0D4-D245-4C78-8484-CA091DCACD29}" type="presOf" srcId="{AF287140-2447-44F5-8D53-7B6226FB1B57}" destId="{0C36E68E-609A-41AB-98CD-BCE362D845E8}" srcOrd="0" destOrd="0" presId="urn:microsoft.com/office/officeart/2005/8/layout/hierarchy2"/>
    <dgm:cxn modelId="{E45712D7-690D-4815-8A03-FA0D5495835A}" type="presOf" srcId="{7E351775-3EFF-449C-BC35-FDDFE267C4C5}" destId="{5B5B3C97-43BE-4BB4-BE09-8CF6CC1A4DC8}" srcOrd="0" destOrd="0" presId="urn:microsoft.com/office/officeart/2005/8/layout/hierarchy2"/>
    <dgm:cxn modelId="{916264E6-37E0-4572-AEE8-3EB0C2F26D2E}" type="presOf" srcId="{7E351775-3EFF-449C-BC35-FDDFE267C4C5}" destId="{2AD602A4-7B26-4716-BCFE-5178E9ECC541}" srcOrd="1" destOrd="0" presId="urn:microsoft.com/office/officeart/2005/8/layout/hierarchy2"/>
    <dgm:cxn modelId="{19D55DE7-9090-411D-A72E-B0822CA725FB}" srcId="{71BB9BED-74EA-4963-A3E9-A7C775408BD1}" destId="{E9604839-3C9B-47FC-9ED9-3BFC057319E7}" srcOrd="0" destOrd="0" parTransId="{847C4C8A-0EF2-4E93-A61E-FFDAEEC1D7AB}" sibTransId="{51A048D1-0E26-4D55-8E4A-026DD856FE92}"/>
    <dgm:cxn modelId="{A7331CFA-4173-4D30-886E-4678B7DAB05A}" srcId="{AF287140-2447-44F5-8D53-7B6226FB1B57}" destId="{D837E181-2920-4214-8E12-432D1DA4EB7C}" srcOrd="0" destOrd="0" parTransId="{EEEEAE0A-6EF7-41BD-94AE-09547E20DA69}" sibTransId="{0D23ED9E-7743-46FA-81D9-F866AD3C251E}"/>
    <dgm:cxn modelId="{5FEE5755-4662-4F8E-B5C7-FA27244AC786}" type="presParOf" srcId="{0C36E68E-609A-41AB-98CD-BCE362D845E8}" destId="{57C5D4ED-00FA-4C74-BCF1-1B7FAE1B5C7C}" srcOrd="0" destOrd="0" presId="urn:microsoft.com/office/officeart/2005/8/layout/hierarchy2"/>
    <dgm:cxn modelId="{E84A64F8-06D6-4EB8-BA23-D0CEC4FE1BAB}" type="presParOf" srcId="{57C5D4ED-00FA-4C74-BCF1-1B7FAE1B5C7C}" destId="{56FB13E0-9524-4236-8454-1EE7534CD57B}" srcOrd="0" destOrd="0" presId="urn:microsoft.com/office/officeart/2005/8/layout/hierarchy2"/>
    <dgm:cxn modelId="{F0234BA2-902C-4BA4-B686-9D67B733DC1D}" type="presParOf" srcId="{57C5D4ED-00FA-4C74-BCF1-1B7FAE1B5C7C}" destId="{29D3954B-40EE-4504-9236-26A506A60416}" srcOrd="1" destOrd="0" presId="urn:microsoft.com/office/officeart/2005/8/layout/hierarchy2"/>
    <dgm:cxn modelId="{4719B25F-2EEF-4BD3-B16B-4D56AE0A5F6E}" type="presParOf" srcId="{29D3954B-40EE-4504-9236-26A506A60416}" destId="{897FC064-15B7-4E25-A161-8C5A502CFAAA}" srcOrd="0" destOrd="0" presId="urn:microsoft.com/office/officeart/2005/8/layout/hierarchy2"/>
    <dgm:cxn modelId="{CA5BE3DE-90DC-40D1-A282-DAAFE0F5C56D}" type="presParOf" srcId="{897FC064-15B7-4E25-A161-8C5A502CFAAA}" destId="{0A9111DD-C7AE-48EC-9D26-B89820290A6B}" srcOrd="0" destOrd="0" presId="urn:microsoft.com/office/officeart/2005/8/layout/hierarchy2"/>
    <dgm:cxn modelId="{2139A58C-191E-4001-BDEB-B98205A35D04}" type="presParOf" srcId="{29D3954B-40EE-4504-9236-26A506A60416}" destId="{0E446346-D6AC-4F8F-999E-0E53A59DFC2B}" srcOrd="1" destOrd="0" presId="urn:microsoft.com/office/officeart/2005/8/layout/hierarchy2"/>
    <dgm:cxn modelId="{A4FADE17-9620-4C4C-8646-D98170BF48C7}" type="presParOf" srcId="{0E446346-D6AC-4F8F-999E-0E53A59DFC2B}" destId="{F7039B37-92D1-4AE5-8454-30CC782937AC}" srcOrd="0" destOrd="0" presId="urn:microsoft.com/office/officeart/2005/8/layout/hierarchy2"/>
    <dgm:cxn modelId="{9884603D-C569-462F-B23A-5A92E59BDFA3}" type="presParOf" srcId="{0E446346-D6AC-4F8F-999E-0E53A59DFC2B}" destId="{80BAC1D7-6725-4A21-9802-637860DCE139}" srcOrd="1" destOrd="0" presId="urn:microsoft.com/office/officeart/2005/8/layout/hierarchy2"/>
    <dgm:cxn modelId="{EAB0DCE9-9685-4F19-86D3-54BE2D76D0E8}" type="presParOf" srcId="{80BAC1D7-6725-4A21-9802-637860DCE139}" destId="{2D7D779E-7E21-4EC5-BDAD-D1A49EFA115D}" srcOrd="0" destOrd="0" presId="urn:microsoft.com/office/officeart/2005/8/layout/hierarchy2"/>
    <dgm:cxn modelId="{14AA3243-D6D5-41EB-85E2-037A45EAB4CA}" type="presParOf" srcId="{2D7D779E-7E21-4EC5-BDAD-D1A49EFA115D}" destId="{FAFC6F6E-02C5-4A95-88A3-038F4EF48096}" srcOrd="0" destOrd="0" presId="urn:microsoft.com/office/officeart/2005/8/layout/hierarchy2"/>
    <dgm:cxn modelId="{0C051BAE-492A-4B25-97E8-BCB7BC36C128}" type="presParOf" srcId="{80BAC1D7-6725-4A21-9802-637860DCE139}" destId="{E0B38FB8-2DA6-4A07-AD1F-EF5C24ACB34C}" srcOrd="1" destOrd="0" presId="urn:microsoft.com/office/officeart/2005/8/layout/hierarchy2"/>
    <dgm:cxn modelId="{049128AD-25B1-4CEC-80AA-D3F9A8DA8BED}" type="presParOf" srcId="{E0B38FB8-2DA6-4A07-AD1F-EF5C24ACB34C}" destId="{1808D7BF-C8B8-4930-802C-82D7822DDC12}" srcOrd="0" destOrd="0" presId="urn:microsoft.com/office/officeart/2005/8/layout/hierarchy2"/>
    <dgm:cxn modelId="{C05BF3BA-2351-4E9E-99E4-2D3D0B894858}" type="presParOf" srcId="{E0B38FB8-2DA6-4A07-AD1F-EF5C24ACB34C}" destId="{B7EA4158-E8C7-4B7C-B29B-64BBEBD12D68}" srcOrd="1" destOrd="0" presId="urn:microsoft.com/office/officeart/2005/8/layout/hierarchy2"/>
    <dgm:cxn modelId="{C1D51CD4-083C-4925-9A57-8E50A1B1FC84}" type="presParOf" srcId="{29D3954B-40EE-4504-9236-26A506A60416}" destId="{5B5B3C97-43BE-4BB4-BE09-8CF6CC1A4DC8}" srcOrd="2" destOrd="0" presId="urn:microsoft.com/office/officeart/2005/8/layout/hierarchy2"/>
    <dgm:cxn modelId="{A9D50D83-CC55-4EEC-B710-5AFFE8D36212}" type="presParOf" srcId="{5B5B3C97-43BE-4BB4-BE09-8CF6CC1A4DC8}" destId="{2AD602A4-7B26-4716-BCFE-5178E9ECC541}" srcOrd="0" destOrd="0" presId="urn:microsoft.com/office/officeart/2005/8/layout/hierarchy2"/>
    <dgm:cxn modelId="{4DDAB37F-8ACC-428A-A4A8-8C867292D235}" type="presParOf" srcId="{29D3954B-40EE-4504-9236-26A506A60416}" destId="{094DFB88-ADA9-43D8-B560-D3726D461D87}" srcOrd="3" destOrd="0" presId="urn:microsoft.com/office/officeart/2005/8/layout/hierarchy2"/>
    <dgm:cxn modelId="{F94618DF-C90E-4869-B9F7-FE58A312BB24}" type="presParOf" srcId="{094DFB88-ADA9-43D8-B560-D3726D461D87}" destId="{AE42F74B-DF5F-47E7-83A2-701F508F2A37}" srcOrd="0" destOrd="0" presId="urn:microsoft.com/office/officeart/2005/8/layout/hierarchy2"/>
    <dgm:cxn modelId="{99FDDF78-A3FB-4AA4-8769-ED1E3D6889A6}" type="presParOf" srcId="{094DFB88-ADA9-43D8-B560-D3726D461D87}" destId="{AA2D23E6-4FCF-4E15-9BC1-5740C70E54DC}" srcOrd="1" destOrd="0" presId="urn:microsoft.com/office/officeart/2005/8/layout/hierarchy2"/>
    <dgm:cxn modelId="{0FF5D04E-F6C2-47F1-941C-BA6BBC2DA23F}" type="presParOf" srcId="{AA2D23E6-4FCF-4E15-9BC1-5740C70E54DC}" destId="{D501E6BD-EFE7-4A49-9AC8-4BE7CC28628A}" srcOrd="0" destOrd="0" presId="urn:microsoft.com/office/officeart/2005/8/layout/hierarchy2"/>
    <dgm:cxn modelId="{BB9E1BA4-D88D-466A-A485-0DA4D4426863}" type="presParOf" srcId="{D501E6BD-EFE7-4A49-9AC8-4BE7CC28628A}" destId="{DF9F3707-87FC-4011-B4AB-9EBF2F464932}" srcOrd="0" destOrd="0" presId="urn:microsoft.com/office/officeart/2005/8/layout/hierarchy2"/>
    <dgm:cxn modelId="{48B1E023-7CCE-43FA-9985-28C0008956B1}" type="presParOf" srcId="{AA2D23E6-4FCF-4E15-9BC1-5740C70E54DC}" destId="{AE58D4F5-A11B-4E7D-8397-E0BD475B0752}" srcOrd="1" destOrd="0" presId="urn:microsoft.com/office/officeart/2005/8/layout/hierarchy2"/>
    <dgm:cxn modelId="{2080C109-F074-4441-8999-FBE8B15FCE84}" type="presParOf" srcId="{AE58D4F5-A11B-4E7D-8397-E0BD475B0752}" destId="{B2170F5C-E9E3-40DF-A316-FE0591184BE1}" srcOrd="0" destOrd="0" presId="urn:microsoft.com/office/officeart/2005/8/layout/hierarchy2"/>
    <dgm:cxn modelId="{02DF182F-F350-40E1-A049-6327C55101CF}" type="presParOf" srcId="{AE58D4F5-A11B-4E7D-8397-E0BD475B0752}" destId="{53F7CD39-F152-467D-8756-BBDDD8EF3366}" srcOrd="1" destOrd="0" presId="urn:microsoft.com/office/officeart/2005/8/layout/hierarchy2"/>
    <dgm:cxn modelId="{A46C1027-0A8B-4B79-B8E4-83C7D6C974CD}" type="presParOf" srcId="{53F7CD39-F152-467D-8756-BBDDD8EF3366}" destId="{74D7DE4F-0659-46ED-AC18-BEA69630B8A0}" srcOrd="0" destOrd="0" presId="urn:microsoft.com/office/officeart/2005/8/layout/hierarchy2"/>
    <dgm:cxn modelId="{4D953202-8B3A-4C08-B3D2-B6687D39F5EF}" type="presParOf" srcId="{74D7DE4F-0659-46ED-AC18-BEA69630B8A0}" destId="{94ED0C61-38A7-4A89-B474-60182FBD7054}" srcOrd="0" destOrd="0" presId="urn:microsoft.com/office/officeart/2005/8/layout/hierarchy2"/>
    <dgm:cxn modelId="{D229E117-27B8-4C3A-8961-92EF535F7FBF}" type="presParOf" srcId="{53F7CD39-F152-467D-8756-BBDDD8EF3366}" destId="{00A40067-AFDB-45F2-B6FE-CC835068F15E}" srcOrd="1" destOrd="0" presId="urn:microsoft.com/office/officeart/2005/8/layout/hierarchy2"/>
    <dgm:cxn modelId="{57113070-9F7D-4DA3-A6C9-DF6F40187E4C}" type="presParOf" srcId="{00A40067-AFDB-45F2-B6FE-CC835068F15E}" destId="{CC01AA2E-63DC-4932-A57D-77A90B0574AA}" srcOrd="0" destOrd="0" presId="urn:microsoft.com/office/officeart/2005/8/layout/hierarchy2"/>
    <dgm:cxn modelId="{6751AF79-3442-45EF-971F-4834DD354E6C}" type="presParOf" srcId="{00A40067-AFDB-45F2-B6FE-CC835068F15E}" destId="{89791C9E-90A1-49AE-B41F-58D42A990ADD}" srcOrd="1" destOrd="0" presId="urn:microsoft.com/office/officeart/2005/8/layout/hierarchy2"/>
    <dgm:cxn modelId="{8F7FC62F-2913-4DC6-8182-06F13A5187C9}" type="presParOf" srcId="{29D3954B-40EE-4504-9236-26A506A60416}" destId="{18DD3230-A6BD-4590-8A60-C06394B74D62}" srcOrd="4" destOrd="0" presId="urn:microsoft.com/office/officeart/2005/8/layout/hierarchy2"/>
    <dgm:cxn modelId="{B189C8A2-5A10-47DC-ABDE-A4BE8BC22B1E}" type="presParOf" srcId="{18DD3230-A6BD-4590-8A60-C06394B74D62}" destId="{80D20A30-055D-4370-8E69-6021CBB97B59}" srcOrd="0" destOrd="0" presId="urn:microsoft.com/office/officeart/2005/8/layout/hierarchy2"/>
    <dgm:cxn modelId="{3C207603-9E40-42DA-8305-CB48DCE0B594}" type="presParOf" srcId="{29D3954B-40EE-4504-9236-26A506A60416}" destId="{52F7FC24-DA5F-46D7-9148-E6555DBD923B}" srcOrd="5" destOrd="0" presId="urn:microsoft.com/office/officeart/2005/8/layout/hierarchy2"/>
    <dgm:cxn modelId="{575AAB28-CFDF-40B4-96F3-15B96044A084}" type="presParOf" srcId="{52F7FC24-DA5F-46D7-9148-E6555DBD923B}" destId="{18A91142-3974-48A6-B18D-7C75E1569CC9}" srcOrd="0" destOrd="0" presId="urn:microsoft.com/office/officeart/2005/8/layout/hierarchy2"/>
    <dgm:cxn modelId="{B865DD1A-399F-4AFC-8987-9AFF2C664EE2}" type="presParOf" srcId="{52F7FC24-DA5F-46D7-9148-E6555DBD923B}" destId="{B99DC8DB-7006-4EA6-B51C-265E52244C67}" srcOrd="1" destOrd="0" presId="urn:microsoft.com/office/officeart/2005/8/layout/hierarchy2"/>
    <dgm:cxn modelId="{661FB943-0DC0-434E-B0AF-703173EED055}" type="presParOf" srcId="{B99DC8DB-7006-4EA6-B51C-265E52244C67}" destId="{2F3BC466-C9D5-44CF-BFF9-50C08DD88212}" srcOrd="0" destOrd="0" presId="urn:microsoft.com/office/officeart/2005/8/layout/hierarchy2"/>
    <dgm:cxn modelId="{82C15630-7FE0-4A48-AFF6-AD65E1AEC861}" type="presParOf" srcId="{2F3BC466-C9D5-44CF-BFF9-50C08DD88212}" destId="{D90EF43F-577C-4279-9A10-73E41B499518}" srcOrd="0" destOrd="0" presId="urn:microsoft.com/office/officeart/2005/8/layout/hierarchy2"/>
    <dgm:cxn modelId="{F1817DBB-2EE9-43C3-8600-F1A07888917B}" type="presParOf" srcId="{B99DC8DB-7006-4EA6-B51C-265E52244C67}" destId="{2A8A1CC1-7E6C-4D76-965A-AF95EB504D20}" srcOrd="1" destOrd="0" presId="urn:microsoft.com/office/officeart/2005/8/layout/hierarchy2"/>
    <dgm:cxn modelId="{925A6D29-B434-4803-8AD9-9E3F648A9E6D}" type="presParOf" srcId="{2A8A1CC1-7E6C-4D76-965A-AF95EB504D20}" destId="{EBE90951-556A-48F7-A95D-7DB610448A00}" srcOrd="0" destOrd="0" presId="urn:microsoft.com/office/officeart/2005/8/layout/hierarchy2"/>
    <dgm:cxn modelId="{4A2C2BB9-8C01-46A4-A546-C8F9DC11FD4C}" type="presParOf" srcId="{2A8A1CC1-7E6C-4D76-965A-AF95EB504D20}" destId="{F8116782-79F7-4CD8-8665-DE881D165E90}" srcOrd="1" destOrd="0" presId="urn:microsoft.com/office/officeart/2005/8/layout/hierarchy2"/>
    <dgm:cxn modelId="{86E7E29E-AE1B-43A7-9492-7B70D37BF350}" type="presParOf" srcId="{F8116782-79F7-4CD8-8665-DE881D165E90}" destId="{AF15360F-16CE-4B97-A903-8F6051908CDF}" srcOrd="0" destOrd="0" presId="urn:microsoft.com/office/officeart/2005/8/layout/hierarchy2"/>
    <dgm:cxn modelId="{642FB189-2F8C-4953-BD5C-ACED6E740704}" type="presParOf" srcId="{AF15360F-16CE-4B97-A903-8F6051908CDF}" destId="{C96181AB-B18C-4C36-B468-B3D792F49605}" srcOrd="0" destOrd="0" presId="urn:microsoft.com/office/officeart/2005/8/layout/hierarchy2"/>
    <dgm:cxn modelId="{10C553DC-5504-4DD3-94B8-9885C635B59F}" type="presParOf" srcId="{F8116782-79F7-4CD8-8665-DE881D165E90}" destId="{705EBE6E-D76D-4636-A72F-21AB3F7FC21B}" srcOrd="1" destOrd="0" presId="urn:microsoft.com/office/officeart/2005/8/layout/hierarchy2"/>
    <dgm:cxn modelId="{4975837D-712A-4CDD-83FA-24059184A2CC}" type="presParOf" srcId="{705EBE6E-D76D-4636-A72F-21AB3F7FC21B}" destId="{991A9475-062F-4612-A061-9C90B7A9180F}" srcOrd="0" destOrd="0" presId="urn:microsoft.com/office/officeart/2005/8/layout/hierarchy2"/>
    <dgm:cxn modelId="{B243E3D1-21B7-4F8A-B5ED-E16766DFCF0B}" type="presParOf" srcId="{705EBE6E-D76D-4636-A72F-21AB3F7FC21B}" destId="{3AC6CBF4-73E2-4350-9EEE-15ED55887D2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CC0659-2188-41AF-968F-9FC5955CD31B}" type="doc">
      <dgm:prSet loTypeId="urn:microsoft.com/office/officeart/2005/8/layout/venn2" loCatId="relationship" qsTypeId="urn:microsoft.com/office/officeart/2005/8/quickstyle/simple1" qsCatId="simple" csTypeId="urn:microsoft.com/office/officeart/2005/8/colors/colorful5" csCatId="colorful" phldr="1"/>
      <dgm:spPr/>
    </dgm:pt>
    <dgm:pt modelId="{F25BD50A-712F-4AE1-A24A-8778E40A1958}">
      <dgm:prSet phldrT="[Texte]" custT="1">
        <dgm:style>
          <a:lnRef idx="3">
            <a:schemeClr val="lt1"/>
          </a:lnRef>
          <a:fillRef idx="1">
            <a:schemeClr val="accent3"/>
          </a:fillRef>
          <a:effectRef idx="1">
            <a:schemeClr val="accent3"/>
          </a:effectRef>
          <a:fontRef idx="minor">
            <a:schemeClr val="lt1"/>
          </a:fontRef>
        </dgm:style>
      </dgm:prSet>
      <dgm:spPr/>
      <dgm:t>
        <a:bodyPr/>
        <a:lstStyle/>
        <a:p>
          <a:r>
            <a:rPr lang="fr-FR" sz="1800" b="1" dirty="0"/>
            <a:t>XSL 1.0</a:t>
          </a:r>
        </a:p>
      </dgm:t>
    </dgm:pt>
    <dgm:pt modelId="{E3D2DD03-F7FC-46E8-B2F0-B47185E748D4}" type="parTrans" cxnId="{BD2C86F5-067D-4396-A206-38A92F469BEC}">
      <dgm:prSet/>
      <dgm:spPr/>
      <dgm:t>
        <a:bodyPr/>
        <a:lstStyle/>
        <a:p>
          <a:endParaRPr lang="fr-FR"/>
        </a:p>
      </dgm:t>
    </dgm:pt>
    <dgm:pt modelId="{878330BC-0837-4012-A165-CB4FD8EBC446}" type="sibTrans" cxnId="{BD2C86F5-067D-4396-A206-38A92F469BEC}">
      <dgm:prSet/>
      <dgm:spPr/>
      <dgm:t>
        <a:bodyPr/>
        <a:lstStyle/>
        <a:p>
          <a:endParaRPr lang="fr-FR"/>
        </a:p>
      </dgm:t>
    </dgm:pt>
    <dgm:pt modelId="{80241565-761C-426A-BE0D-3F11DDD77408}">
      <dgm:prSet phldrT="[Texte]" custT="1">
        <dgm:style>
          <a:lnRef idx="3">
            <a:schemeClr val="lt1"/>
          </a:lnRef>
          <a:fillRef idx="1">
            <a:schemeClr val="accent5"/>
          </a:fillRef>
          <a:effectRef idx="1">
            <a:schemeClr val="accent5"/>
          </a:effectRef>
          <a:fontRef idx="minor">
            <a:schemeClr val="lt1"/>
          </a:fontRef>
        </dgm:style>
      </dgm:prSet>
      <dgm:spPr/>
      <dgm:t>
        <a:bodyPr/>
        <a:lstStyle/>
        <a:p>
          <a:r>
            <a:rPr lang="fr-FR" b="1" dirty="0"/>
            <a:t>XSL 2.0</a:t>
          </a:r>
          <a:endParaRPr lang="fr-FR" sz="2400" b="1" dirty="0"/>
        </a:p>
      </dgm:t>
    </dgm:pt>
    <dgm:pt modelId="{DF30B71F-D27F-4CB4-9120-41A0929C40AF}" type="parTrans" cxnId="{6BC45C1D-03DC-4CFA-A068-1023786BE263}">
      <dgm:prSet/>
      <dgm:spPr/>
      <dgm:t>
        <a:bodyPr/>
        <a:lstStyle/>
        <a:p>
          <a:endParaRPr lang="fr-FR"/>
        </a:p>
      </dgm:t>
    </dgm:pt>
    <dgm:pt modelId="{F147CFDF-2C56-44B6-B6E8-47597C00316C}" type="sibTrans" cxnId="{6BC45C1D-03DC-4CFA-A068-1023786BE263}">
      <dgm:prSet/>
      <dgm:spPr/>
      <dgm:t>
        <a:bodyPr/>
        <a:lstStyle/>
        <a:p>
          <a:endParaRPr lang="fr-FR"/>
        </a:p>
      </dgm:t>
    </dgm:pt>
    <dgm:pt modelId="{35002A46-800F-4126-A280-C65DB1B8081A}" type="pres">
      <dgm:prSet presAssocID="{92CC0659-2188-41AF-968F-9FC5955CD31B}" presName="Name0" presStyleCnt="0">
        <dgm:presLayoutVars>
          <dgm:chMax val="7"/>
          <dgm:resizeHandles val="exact"/>
        </dgm:presLayoutVars>
      </dgm:prSet>
      <dgm:spPr/>
    </dgm:pt>
    <dgm:pt modelId="{E0650698-F459-4739-907F-AFD15EBACC10}" type="pres">
      <dgm:prSet presAssocID="{92CC0659-2188-41AF-968F-9FC5955CD31B}" presName="comp1" presStyleCnt="0"/>
      <dgm:spPr/>
    </dgm:pt>
    <dgm:pt modelId="{2114529F-8452-448B-9562-0F862AF0B2A2}" type="pres">
      <dgm:prSet presAssocID="{92CC0659-2188-41AF-968F-9FC5955CD31B}" presName="circle1" presStyleLbl="node1" presStyleIdx="0" presStyleCnt="2" custScaleX="113335"/>
      <dgm:spPr/>
    </dgm:pt>
    <dgm:pt modelId="{E859347D-1B69-4C81-B867-B702C04375D9}" type="pres">
      <dgm:prSet presAssocID="{92CC0659-2188-41AF-968F-9FC5955CD31B}" presName="c1text" presStyleLbl="node1" presStyleIdx="0" presStyleCnt="2">
        <dgm:presLayoutVars>
          <dgm:bulletEnabled val="1"/>
        </dgm:presLayoutVars>
      </dgm:prSet>
      <dgm:spPr/>
    </dgm:pt>
    <dgm:pt modelId="{B262F912-4846-4388-80F7-EC7630D5CBFE}" type="pres">
      <dgm:prSet presAssocID="{92CC0659-2188-41AF-968F-9FC5955CD31B}" presName="comp2" presStyleCnt="0"/>
      <dgm:spPr/>
    </dgm:pt>
    <dgm:pt modelId="{429F0CC9-DDD6-4C21-A425-D9A748C89F8B}" type="pres">
      <dgm:prSet presAssocID="{92CC0659-2188-41AF-968F-9FC5955CD31B}" presName="circle2" presStyleLbl="node1" presStyleIdx="1" presStyleCnt="2" custScaleX="115557"/>
      <dgm:spPr/>
    </dgm:pt>
    <dgm:pt modelId="{7D041F49-DB99-4FD2-8903-DDE3DD8DF59B}" type="pres">
      <dgm:prSet presAssocID="{92CC0659-2188-41AF-968F-9FC5955CD31B}" presName="c2text" presStyleLbl="node1" presStyleIdx="1" presStyleCnt="2">
        <dgm:presLayoutVars>
          <dgm:bulletEnabled val="1"/>
        </dgm:presLayoutVars>
      </dgm:prSet>
      <dgm:spPr/>
    </dgm:pt>
  </dgm:ptLst>
  <dgm:cxnLst>
    <dgm:cxn modelId="{E1F2AF06-84A4-4FCA-8E8E-30C29F577B49}" type="presOf" srcId="{F25BD50A-712F-4AE1-A24A-8778E40A1958}" destId="{7D041F49-DB99-4FD2-8903-DDE3DD8DF59B}" srcOrd="1" destOrd="0" presId="urn:microsoft.com/office/officeart/2005/8/layout/venn2"/>
    <dgm:cxn modelId="{6BC45C1D-03DC-4CFA-A068-1023786BE263}" srcId="{92CC0659-2188-41AF-968F-9FC5955CD31B}" destId="{80241565-761C-426A-BE0D-3F11DDD77408}" srcOrd="0" destOrd="0" parTransId="{DF30B71F-D27F-4CB4-9120-41A0929C40AF}" sibTransId="{F147CFDF-2C56-44B6-B6E8-47597C00316C}"/>
    <dgm:cxn modelId="{54A49643-A627-4096-92C1-98E112AB793E}" type="presOf" srcId="{F25BD50A-712F-4AE1-A24A-8778E40A1958}" destId="{429F0CC9-DDD6-4C21-A425-D9A748C89F8B}" srcOrd="0" destOrd="0" presId="urn:microsoft.com/office/officeart/2005/8/layout/venn2"/>
    <dgm:cxn modelId="{2AAB1F83-8FEA-49DB-A49D-BB6821A065FC}" type="presOf" srcId="{80241565-761C-426A-BE0D-3F11DDD77408}" destId="{E859347D-1B69-4C81-B867-B702C04375D9}" srcOrd="1" destOrd="0" presId="urn:microsoft.com/office/officeart/2005/8/layout/venn2"/>
    <dgm:cxn modelId="{D08E4AC4-32E1-4CA3-9BA3-3DA936CEE974}" type="presOf" srcId="{80241565-761C-426A-BE0D-3F11DDD77408}" destId="{2114529F-8452-448B-9562-0F862AF0B2A2}" srcOrd="0" destOrd="0" presId="urn:microsoft.com/office/officeart/2005/8/layout/venn2"/>
    <dgm:cxn modelId="{BD49CDCF-129A-46F6-B4C9-2E0A64F34CBA}" type="presOf" srcId="{92CC0659-2188-41AF-968F-9FC5955CD31B}" destId="{35002A46-800F-4126-A280-C65DB1B8081A}" srcOrd="0" destOrd="0" presId="urn:microsoft.com/office/officeart/2005/8/layout/venn2"/>
    <dgm:cxn modelId="{BD2C86F5-067D-4396-A206-38A92F469BEC}" srcId="{92CC0659-2188-41AF-968F-9FC5955CD31B}" destId="{F25BD50A-712F-4AE1-A24A-8778E40A1958}" srcOrd="1" destOrd="0" parTransId="{E3D2DD03-F7FC-46E8-B2F0-B47185E748D4}" sibTransId="{878330BC-0837-4012-A165-CB4FD8EBC446}"/>
    <dgm:cxn modelId="{87A469C2-057D-4634-9D09-B5C0D75A8165}" type="presParOf" srcId="{35002A46-800F-4126-A280-C65DB1B8081A}" destId="{E0650698-F459-4739-907F-AFD15EBACC10}" srcOrd="0" destOrd="0" presId="urn:microsoft.com/office/officeart/2005/8/layout/venn2"/>
    <dgm:cxn modelId="{0AAC0340-5F89-4481-942B-A7B5247A61F1}" type="presParOf" srcId="{E0650698-F459-4739-907F-AFD15EBACC10}" destId="{2114529F-8452-448B-9562-0F862AF0B2A2}" srcOrd="0" destOrd="0" presId="urn:microsoft.com/office/officeart/2005/8/layout/venn2"/>
    <dgm:cxn modelId="{BA3FCEAB-90EE-4B88-887D-D3DA8D633A94}" type="presParOf" srcId="{E0650698-F459-4739-907F-AFD15EBACC10}" destId="{E859347D-1B69-4C81-B867-B702C04375D9}" srcOrd="1" destOrd="0" presId="urn:microsoft.com/office/officeart/2005/8/layout/venn2"/>
    <dgm:cxn modelId="{C98B1147-E5CC-41F1-9290-7F96DDD4D4CA}" type="presParOf" srcId="{35002A46-800F-4126-A280-C65DB1B8081A}" destId="{B262F912-4846-4388-80F7-EC7630D5CBFE}" srcOrd="1" destOrd="0" presId="urn:microsoft.com/office/officeart/2005/8/layout/venn2"/>
    <dgm:cxn modelId="{806685AB-BEBA-4AEE-A283-67F581501264}" type="presParOf" srcId="{B262F912-4846-4388-80F7-EC7630D5CBFE}" destId="{429F0CC9-DDD6-4C21-A425-D9A748C89F8B}" srcOrd="0" destOrd="0" presId="urn:microsoft.com/office/officeart/2005/8/layout/venn2"/>
    <dgm:cxn modelId="{65FF77B8-AC21-49A8-B653-5DFAFD265CF9}" type="presParOf" srcId="{B262F912-4846-4388-80F7-EC7630D5CBFE}" destId="{7D041F49-DB99-4FD2-8903-DDE3DD8DF59B}"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CC0659-2188-41AF-968F-9FC5955CD31B}" type="doc">
      <dgm:prSet loTypeId="urn:microsoft.com/office/officeart/2005/8/layout/venn2" loCatId="relationship" qsTypeId="urn:microsoft.com/office/officeart/2005/8/quickstyle/simple1" qsCatId="simple" csTypeId="urn:microsoft.com/office/officeart/2005/8/colors/colorful5" csCatId="colorful" phldr="1"/>
      <dgm:spPr/>
    </dgm:pt>
    <dgm:pt modelId="{2069F867-113D-46E1-9CBC-0B423E3A636F}">
      <dgm:prSet phldrT="[Texte]" custT="1">
        <dgm:style>
          <a:lnRef idx="3">
            <a:schemeClr val="lt1"/>
          </a:lnRef>
          <a:fillRef idx="1">
            <a:schemeClr val="accent6"/>
          </a:fillRef>
          <a:effectRef idx="1">
            <a:schemeClr val="accent6"/>
          </a:effectRef>
          <a:fontRef idx="minor">
            <a:schemeClr val="lt1"/>
          </a:fontRef>
        </dgm:style>
      </dgm:prSet>
      <dgm:spPr/>
      <dgm:t>
        <a:bodyPr/>
        <a:lstStyle/>
        <a:p>
          <a:r>
            <a:rPr lang="fr-FR" sz="2400" b="1" dirty="0"/>
            <a:t>3.0</a:t>
          </a:r>
        </a:p>
      </dgm:t>
    </dgm:pt>
    <dgm:pt modelId="{3C241FBE-9A4F-42A3-A013-FDF1CAA577AC}" type="parTrans" cxnId="{0A353CC1-722E-4DEF-B7ED-200C6D253BF9}">
      <dgm:prSet/>
      <dgm:spPr/>
      <dgm:t>
        <a:bodyPr/>
        <a:lstStyle/>
        <a:p>
          <a:endParaRPr lang="fr-FR"/>
        </a:p>
      </dgm:t>
    </dgm:pt>
    <dgm:pt modelId="{DF89119B-9AC0-487A-804C-AD433B54895D}" type="sibTrans" cxnId="{0A353CC1-722E-4DEF-B7ED-200C6D253BF9}">
      <dgm:prSet/>
      <dgm:spPr/>
      <dgm:t>
        <a:bodyPr/>
        <a:lstStyle/>
        <a:p>
          <a:endParaRPr lang="fr-FR"/>
        </a:p>
      </dgm:t>
    </dgm:pt>
    <dgm:pt modelId="{F25BD50A-712F-4AE1-A24A-8778E40A1958}">
      <dgm:prSet phldrT="[Texte]" custT="1">
        <dgm:style>
          <a:lnRef idx="3">
            <a:schemeClr val="lt1"/>
          </a:lnRef>
          <a:fillRef idx="1">
            <a:schemeClr val="accent3"/>
          </a:fillRef>
          <a:effectRef idx="1">
            <a:schemeClr val="accent3"/>
          </a:effectRef>
          <a:fontRef idx="minor">
            <a:schemeClr val="lt1"/>
          </a:fontRef>
        </dgm:style>
      </dgm:prSet>
      <dgm:spPr/>
      <dgm:t>
        <a:bodyPr/>
        <a:lstStyle/>
        <a:p>
          <a:r>
            <a:rPr lang="fr-FR" sz="1800" b="1" dirty="0"/>
            <a:t>XSL 1.0</a:t>
          </a:r>
        </a:p>
      </dgm:t>
    </dgm:pt>
    <dgm:pt modelId="{E3D2DD03-F7FC-46E8-B2F0-B47185E748D4}" type="parTrans" cxnId="{BD2C86F5-067D-4396-A206-38A92F469BEC}">
      <dgm:prSet/>
      <dgm:spPr/>
      <dgm:t>
        <a:bodyPr/>
        <a:lstStyle/>
        <a:p>
          <a:endParaRPr lang="fr-FR"/>
        </a:p>
      </dgm:t>
    </dgm:pt>
    <dgm:pt modelId="{878330BC-0837-4012-A165-CB4FD8EBC446}" type="sibTrans" cxnId="{BD2C86F5-067D-4396-A206-38A92F469BEC}">
      <dgm:prSet/>
      <dgm:spPr/>
      <dgm:t>
        <a:bodyPr/>
        <a:lstStyle/>
        <a:p>
          <a:endParaRPr lang="fr-FR"/>
        </a:p>
      </dgm:t>
    </dgm:pt>
    <dgm:pt modelId="{80241565-761C-426A-BE0D-3F11DDD77408}">
      <dgm:prSet phldrT="[Texte]" custT="1">
        <dgm:style>
          <a:lnRef idx="3">
            <a:schemeClr val="lt1"/>
          </a:lnRef>
          <a:fillRef idx="1">
            <a:schemeClr val="accent5"/>
          </a:fillRef>
          <a:effectRef idx="1">
            <a:schemeClr val="accent5"/>
          </a:effectRef>
          <a:fontRef idx="minor">
            <a:schemeClr val="lt1"/>
          </a:fontRef>
        </dgm:style>
      </dgm:prSet>
      <dgm:spPr/>
      <dgm:t>
        <a:bodyPr/>
        <a:lstStyle/>
        <a:p>
          <a:r>
            <a:rPr lang="fr-FR" b="1"/>
            <a:t>2.0</a:t>
          </a:r>
          <a:endParaRPr lang="fr-FR" sz="2400" b="1" dirty="0"/>
        </a:p>
      </dgm:t>
    </dgm:pt>
    <dgm:pt modelId="{DF30B71F-D27F-4CB4-9120-41A0929C40AF}" type="parTrans" cxnId="{6BC45C1D-03DC-4CFA-A068-1023786BE263}">
      <dgm:prSet/>
      <dgm:spPr/>
      <dgm:t>
        <a:bodyPr/>
        <a:lstStyle/>
        <a:p>
          <a:endParaRPr lang="fr-FR"/>
        </a:p>
      </dgm:t>
    </dgm:pt>
    <dgm:pt modelId="{F147CFDF-2C56-44B6-B6E8-47597C00316C}" type="sibTrans" cxnId="{6BC45C1D-03DC-4CFA-A068-1023786BE263}">
      <dgm:prSet/>
      <dgm:spPr/>
      <dgm:t>
        <a:bodyPr/>
        <a:lstStyle/>
        <a:p>
          <a:endParaRPr lang="fr-FR"/>
        </a:p>
      </dgm:t>
    </dgm:pt>
    <dgm:pt modelId="{35002A46-800F-4126-A280-C65DB1B8081A}" type="pres">
      <dgm:prSet presAssocID="{92CC0659-2188-41AF-968F-9FC5955CD31B}" presName="Name0" presStyleCnt="0">
        <dgm:presLayoutVars>
          <dgm:chMax val="7"/>
          <dgm:resizeHandles val="exact"/>
        </dgm:presLayoutVars>
      </dgm:prSet>
      <dgm:spPr/>
    </dgm:pt>
    <dgm:pt modelId="{E0650698-F459-4739-907F-AFD15EBACC10}" type="pres">
      <dgm:prSet presAssocID="{92CC0659-2188-41AF-968F-9FC5955CD31B}" presName="comp1" presStyleCnt="0"/>
      <dgm:spPr/>
    </dgm:pt>
    <dgm:pt modelId="{2114529F-8452-448B-9562-0F862AF0B2A2}" type="pres">
      <dgm:prSet presAssocID="{92CC0659-2188-41AF-968F-9FC5955CD31B}" presName="circle1" presStyleLbl="node1" presStyleIdx="0" presStyleCnt="3" custScaleX="113335"/>
      <dgm:spPr/>
    </dgm:pt>
    <dgm:pt modelId="{E859347D-1B69-4C81-B867-B702C04375D9}" type="pres">
      <dgm:prSet presAssocID="{92CC0659-2188-41AF-968F-9FC5955CD31B}" presName="c1text" presStyleLbl="node1" presStyleIdx="0" presStyleCnt="3">
        <dgm:presLayoutVars>
          <dgm:bulletEnabled val="1"/>
        </dgm:presLayoutVars>
      </dgm:prSet>
      <dgm:spPr/>
    </dgm:pt>
    <dgm:pt modelId="{B262F912-4846-4388-80F7-EC7630D5CBFE}" type="pres">
      <dgm:prSet presAssocID="{92CC0659-2188-41AF-968F-9FC5955CD31B}" presName="comp2" presStyleCnt="0"/>
      <dgm:spPr/>
    </dgm:pt>
    <dgm:pt modelId="{429F0CC9-DDD6-4C21-A425-D9A748C89F8B}" type="pres">
      <dgm:prSet presAssocID="{92CC0659-2188-41AF-968F-9FC5955CD31B}" presName="circle2" presStyleLbl="node1" presStyleIdx="1" presStyleCnt="3" custScaleX="115557"/>
      <dgm:spPr/>
    </dgm:pt>
    <dgm:pt modelId="{7D041F49-DB99-4FD2-8903-DDE3DD8DF59B}" type="pres">
      <dgm:prSet presAssocID="{92CC0659-2188-41AF-968F-9FC5955CD31B}" presName="c2text" presStyleLbl="node1" presStyleIdx="1" presStyleCnt="3">
        <dgm:presLayoutVars>
          <dgm:bulletEnabled val="1"/>
        </dgm:presLayoutVars>
      </dgm:prSet>
      <dgm:spPr/>
    </dgm:pt>
    <dgm:pt modelId="{376165C0-9FE4-435A-8EDA-42E5EDB8BE4C}" type="pres">
      <dgm:prSet presAssocID="{92CC0659-2188-41AF-968F-9FC5955CD31B}" presName="comp3" presStyleCnt="0"/>
      <dgm:spPr/>
    </dgm:pt>
    <dgm:pt modelId="{05CE4CFE-3C2C-458C-95AC-D094835C1BA0}" type="pres">
      <dgm:prSet presAssocID="{92CC0659-2188-41AF-968F-9FC5955CD31B}" presName="circle3" presStyleLbl="node1" presStyleIdx="2" presStyleCnt="3"/>
      <dgm:spPr/>
    </dgm:pt>
    <dgm:pt modelId="{FAE32C7B-841B-4018-91F8-3FCB9EA6D8E0}" type="pres">
      <dgm:prSet presAssocID="{92CC0659-2188-41AF-968F-9FC5955CD31B}" presName="c3text" presStyleLbl="node1" presStyleIdx="2" presStyleCnt="3">
        <dgm:presLayoutVars>
          <dgm:bulletEnabled val="1"/>
        </dgm:presLayoutVars>
      </dgm:prSet>
      <dgm:spPr/>
    </dgm:pt>
  </dgm:ptLst>
  <dgm:cxnLst>
    <dgm:cxn modelId="{16A65B0E-5707-49C4-B25B-09A51436BD82}" type="presOf" srcId="{80241565-761C-426A-BE0D-3F11DDD77408}" destId="{429F0CC9-DDD6-4C21-A425-D9A748C89F8B}" srcOrd="0" destOrd="0" presId="urn:microsoft.com/office/officeart/2005/8/layout/venn2"/>
    <dgm:cxn modelId="{6BC45C1D-03DC-4CFA-A068-1023786BE263}" srcId="{92CC0659-2188-41AF-968F-9FC5955CD31B}" destId="{80241565-761C-426A-BE0D-3F11DDD77408}" srcOrd="1" destOrd="0" parTransId="{DF30B71F-D27F-4CB4-9120-41A0929C40AF}" sibTransId="{F147CFDF-2C56-44B6-B6E8-47597C00316C}"/>
    <dgm:cxn modelId="{9FC02128-B2D8-4D5C-A785-07C8FAA806AF}" type="presOf" srcId="{80241565-761C-426A-BE0D-3F11DDD77408}" destId="{7D041F49-DB99-4FD2-8903-DDE3DD8DF59B}" srcOrd="1" destOrd="0" presId="urn:microsoft.com/office/officeart/2005/8/layout/venn2"/>
    <dgm:cxn modelId="{21B0B935-1B1C-4C8A-8B3B-860E59AA045E}" type="presOf" srcId="{2069F867-113D-46E1-9CBC-0B423E3A636F}" destId="{2114529F-8452-448B-9562-0F862AF0B2A2}" srcOrd="0" destOrd="0" presId="urn:microsoft.com/office/officeart/2005/8/layout/venn2"/>
    <dgm:cxn modelId="{04B0D83D-5973-4807-B954-D481312E1652}" type="presOf" srcId="{92CC0659-2188-41AF-968F-9FC5955CD31B}" destId="{35002A46-800F-4126-A280-C65DB1B8081A}" srcOrd="0" destOrd="0" presId="urn:microsoft.com/office/officeart/2005/8/layout/venn2"/>
    <dgm:cxn modelId="{C61F9477-74DD-4BEC-BFE2-B91EFAB93C96}" type="presOf" srcId="{F25BD50A-712F-4AE1-A24A-8778E40A1958}" destId="{05CE4CFE-3C2C-458C-95AC-D094835C1BA0}" srcOrd="0" destOrd="0" presId="urn:microsoft.com/office/officeart/2005/8/layout/venn2"/>
    <dgm:cxn modelId="{EC1C80A2-947E-437A-9682-8AB43B281F93}" type="presOf" srcId="{F25BD50A-712F-4AE1-A24A-8778E40A1958}" destId="{FAE32C7B-841B-4018-91F8-3FCB9EA6D8E0}" srcOrd="1" destOrd="0" presId="urn:microsoft.com/office/officeart/2005/8/layout/venn2"/>
    <dgm:cxn modelId="{0A353CC1-722E-4DEF-B7ED-200C6D253BF9}" srcId="{92CC0659-2188-41AF-968F-9FC5955CD31B}" destId="{2069F867-113D-46E1-9CBC-0B423E3A636F}" srcOrd="0" destOrd="0" parTransId="{3C241FBE-9A4F-42A3-A013-FDF1CAA577AC}" sibTransId="{DF89119B-9AC0-487A-804C-AD433B54895D}"/>
    <dgm:cxn modelId="{938AE4E3-53B3-4C52-9A39-026448C882FC}" type="presOf" srcId="{2069F867-113D-46E1-9CBC-0B423E3A636F}" destId="{E859347D-1B69-4C81-B867-B702C04375D9}" srcOrd="1" destOrd="0" presId="urn:microsoft.com/office/officeart/2005/8/layout/venn2"/>
    <dgm:cxn modelId="{BD2C86F5-067D-4396-A206-38A92F469BEC}" srcId="{92CC0659-2188-41AF-968F-9FC5955CD31B}" destId="{F25BD50A-712F-4AE1-A24A-8778E40A1958}" srcOrd="2" destOrd="0" parTransId="{E3D2DD03-F7FC-46E8-B2F0-B47185E748D4}" sibTransId="{878330BC-0837-4012-A165-CB4FD8EBC446}"/>
    <dgm:cxn modelId="{C1262C1E-42C0-48C8-A352-689285B8DC06}" type="presParOf" srcId="{35002A46-800F-4126-A280-C65DB1B8081A}" destId="{E0650698-F459-4739-907F-AFD15EBACC10}" srcOrd="0" destOrd="0" presId="urn:microsoft.com/office/officeart/2005/8/layout/venn2"/>
    <dgm:cxn modelId="{CA56BD0A-B797-494F-9125-02CFE7EAADD4}" type="presParOf" srcId="{E0650698-F459-4739-907F-AFD15EBACC10}" destId="{2114529F-8452-448B-9562-0F862AF0B2A2}" srcOrd="0" destOrd="0" presId="urn:microsoft.com/office/officeart/2005/8/layout/venn2"/>
    <dgm:cxn modelId="{D01BFCFA-759E-4015-8CAC-82EC50907C61}" type="presParOf" srcId="{E0650698-F459-4739-907F-AFD15EBACC10}" destId="{E859347D-1B69-4C81-B867-B702C04375D9}" srcOrd="1" destOrd="0" presId="urn:microsoft.com/office/officeart/2005/8/layout/venn2"/>
    <dgm:cxn modelId="{39C5AC92-A2E0-46C9-BC5E-6550D4E3D200}" type="presParOf" srcId="{35002A46-800F-4126-A280-C65DB1B8081A}" destId="{B262F912-4846-4388-80F7-EC7630D5CBFE}" srcOrd="1" destOrd="0" presId="urn:microsoft.com/office/officeart/2005/8/layout/venn2"/>
    <dgm:cxn modelId="{8F2FD4E8-08DE-4A64-8C50-FF77F6F82277}" type="presParOf" srcId="{B262F912-4846-4388-80F7-EC7630D5CBFE}" destId="{429F0CC9-DDD6-4C21-A425-D9A748C89F8B}" srcOrd="0" destOrd="0" presId="urn:microsoft.com/office/officeart/2005/8/layout/venn2"/>
    <dgm:cxn modelId="{BD6892CC-D215-491F-9077-D55057386A40}" type="presParOf" srcId="{B262F912-4846-4388-80F7-EC7630D5CBFE}" destId="{7D041F49-DB99-4FD2-8903-DDE3DD8DF59B}" srcOrd="1" destOrd="0" presId="urn:microsoft.com/office/officeart/2005/8/layout/venn2"/>
    <dgm:cxn modelId="{4E31F629-8270-47CF-BC84-5C3852DDFA09}" type="presParOf" srcId="{35002A46-800F-4126-A280-C65DB1B8081A}" destId="{376165C0-9FE4-435A-8EDA-42E5EDB8BE4C}" srcOrd="2" destOrd="0" presId="urn:microsoft.com/office/officeart/2005/8/layout/venn2"/>
    <dgm:cxn modelId="{7C62E13F-5534-49B4-9B19-00B8B6A25C59}" type="presParOf" srcId="{376165C0-9FE4-435A-8EDA-42E5EDB8BE4C}" destId="{05CE4CFE-3C2C-458C-95AC-D094835C1BA0}" srcOrd="0" destOrd="0" presId="urn:microsoft.com/office/officeart/2005/8/layout/venn2"/>
    <dgm:cxn modelId="{CAB90026-296C-4D6F-8EC1-4D298D86C61D}" type="presParOf" srcId="{376165C0-9FE4-435A-8EDA-42E5EDB8BE4C}" destId="{FAE32C7B-841B-4018-91F8-3FCB9EA6D8E0}"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B13E0-9524-4236-8454-1EE7534CD57B}">
      <dsp:nvSpPr>
        <dsp:cNvPr id="0" name=""/>
        <dsp:cNvSpPr/>
      </dsp:nvSpPr>
      <dsp:spPr>
        <a:xfrm>
          <a:off x="3808" y="1026838"/>
          <a:ext cx="1269493"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b="1" kern="1200" dirty="0" err="1"/>
            <a:t>Workbook</a:t>
          </a:r>
          <a:endParaRPr lang="fr-FR" sz="900" b="1" kern="1200" dirty="0"/>
        </a:p>
      </dsp:txBody>
      <dsp:txXfrm>
        <a:off x="15516" y="1038546"/>
        <a:ext cx="1246077" cy="376308"/>
      </dsp:txXfrm>
    </dsp:sp>
    <dsp:sp modelId="{897FC064-15B7-4E25-A161-8C5A502CFAAA}">
      <dsp:nvSpPr>
        <dsp:cNvPr id="0" name=""/>
        <dsp:cNvSpPr/>
      </dsp:nvSpPr>
      <dsp:spPr>
        <a:xfrm rot="17858751">
          <a:off x="1097849" y="922069"/>
          <a:ext cx="654679" cy="29326"/>
        </a:xfrm>
        <a:custGeom>
          <a:avLst/>
          <a:gdLst/>
          <a:ahLst/>
          <a:cxnLst/>
          <a:rect l="0" t="0" r="0" b="0"/>
          <a:pathLst>
            <a:path>
              <a:moveTo>
                <a:pt x="0" y="14663"/>
              </a:moveTo>
              <a:lnTo>
                <a:pt x="654679"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8821" y="920365"/>
        <a:ext cx="32733" cy="32733"/>
      </dsp:txXfrm>
    </dsp:sp>
    <dsp:sp modelId="{F7039B37-92D1-4AE5-8454-30CC782937AC}">
      <dsp:nvSpPr>
        <dsp:cNvPr id="0" name=""/>
        <dsp:cNvSpPr/>
      </dsp:nvSpPr>
      <dsp:spPr>
        <a:xfrm>
          <a:off x="1577076" y="446902"/>
          <a:ext cx="2165955"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err="1"/>
            <a:t>DocumentProperties</a:t>
          </a:r>
          <a:endParaRPr lang="fr-FR" sz="1600" kern="1200" dirty="0"/>
        </a:p>
      </dsp:txBody>
      <dsp:txXfrm>
        <a:off x="1588784" y="458610"/>
        <a:ext cx="2142539" cy="376308"/>
      </dsp:txXfrm>
    </dsp:sp>
    <dsp:sp modelId="{2D7D779E-7E21-4EC5-BDAD-D1A49EFA115D}">
      <dsp:nvSpPr>
        <dsp:cNvPr id="0" name=""/>
        <dsp:cNvSpPr/>
      </dsp:nvSpPr>
      <dsp:spPr>
        <a:xfrm rot="21018363">
          <a:off x="3739845" y="594521"/>
          <a:ext cx="446358" cy="29326"/>
        </a:xfrm>
        <a:custGeom>
          <a:avLst/>
          <a:gdLst/>
          <a:ahLst/>
          <a:cxnLst/>
          <a:rect l="0" t="0" r="0" b="0"/>
          <a:pathLst>
            <a:path>
              <a:moveTo>
                <a:pt x="0" y="14663"/>
              </a:moveTo>
              <a:lnTo>
                <a:pt x="446358"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51865" y="598025"/>
        <a:ext cx="22317" cy="22317"/>
      </dsp:txXfrm>
    </dsp:sp>
    <dsp:sp modelId="{1808D7BF-C8B8-4930-802C-82D7822DDC12}">
      <dsp:nvSpPr>
        <dsp:cNvPr id="0" name=""/>
        <dsp:cNvSpPr/>
      </dsp:nvSpPr>
      <dsp:spPr>
        <a:xfrm>
          <a:off x="4183017" y="381767"/>
          <a:ext cx="451161" cy="37967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a:t>
          </a:r>
        </a:p>
      </dsp:txBody>
      <dsp:txXfrm>
        <a:off x="4194137" y="392887"/>
        <a:ext cx="428921" cy="357434"/>
      </dsp:txXfrm>
    </dsp:sp>
    <dsp:sp modelId="{5B5B3C97-43BE-4BB4-BE09-8CF6CC1A4DC8}">
      <dsp:nvSpPr>
        <dsp:cNvPr id="0" name=""/>
        <dsp:cNvSpPr/>
      </dsp:nvSpPr>
      <dsp:spPr>
        <a:xfrm>
          <a:off x="1273301"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25196" y="1218706"/>
        <a:ext cx="15988" cy="15988"/>
      </dsp:txXfrm>
    </dsp:sp>
    <dsp:sp modelId="{AE42F74B-DF5F-47E7-83A2-701F508F2A37}">
      <dsp:nvSpPr>
        <dsp:cNvPr id="0" name=""/>
        <dsp:cNvSpPr/>
      </dsp:nvSpPr>
      <dsp:spPr>
        <a:xfrm>
          <a:off x="1593081" y="1026838"/>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Styles</a:t>
          </a:r>
        </a:p>
      </dsp:txBody>
      <dsp:txXfrm>
        <a:off x="1604789" y="1038546"/>
        <a:ext cx="776033" cy="376308"/>
      </dsp:txXfrm>
    </dsp:sp>
    <dsp:sp modelId="{D501E6BD-EFE7-4A49-9AC8-4BE7CC28628A}">
      <dsp:nvSpPr>
        <dsp:cNvPr id="0" name=""/>
        <dsp:cNvSpPr/>
      </dsp:nvSpPr>
      <dsp:spPr>
        <a:xfrm>
          <a:off x="2392530"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544425" y="1218706"/>
        <a:ext cx="15988" cy="15988"/>
      </dsp:txXfrm>
    </dsp:sp>
    <dsp:sp modelId="{B2170F5C-E9E3-40DF-A316-FE0591184BE1}">
      <dsp:nvSpPr>
        <dsp:cNvPr id="0" name=""/>
        <dsp:cNvSpPr/>
      </dsp:nvSpPr>
      <dsp:spPr>
        <a:xfrm>
          <a:off x="2712310" y="1026838"/>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a:t>
          </a:r>
        </a:p>
      </dsp:txBody>
      <dsp:txXfrm>
        <a:off x="2724018" y="1038546"/>
        <a:ext cx="776033" cy="376308"/>
      </dsp:txXfrm>
    </dsp:sp>
    <dsp:sp modelId="{74D7DE4F-0659-46ED-AC18-BEA69630B8A0}">
      <dsp:nvSpPr>
        <dsp:cNvPr id="0" name=""/>
        <dsp:cNvSpPr/>
      </dsp:nvSpPr>
      <dsp:spPr>
        <a:xfrm>
          <a:off x="3511759"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663654" y="1218706"/>
        <a:ext cx="15988" cy="15988"/>
      </dsp:txXfrm>
    </dsp:sp>
    <dsp:sp modelId="{CC01AA2E-63DC-4932-A57D-77A90B0574AA}">
      <dsp:nvSpPr>
        <dsp:cNvPr id="0" name=""/>
        <dsp:cNvSpPr/>
      </dsp:nvSpPr>
      <dsp:spPr>
        <a:xfrm>
          <a:off x="3831539" y="1098285"/>
          <a:ext cx="554050" cy="25683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a:t>
          </a:r>
        </a:p>
      </dsp:txBody>
      <dsp:txXfrm>
        <a:off x="3839061" y="1105807"/>
        <a:ext cx="539006" cy="241787"/>
      </dsp:txXfrm>
    </dsp:sp>
    <dsp:sp modelId="{18DD3230-A6BD-4590-8A60-C06394B74D62}">
      <dsp:nvSpPr>
        <dsp:cNvPr id="0" name=""/>
        <dsp:cNvSpPr/>
      </dsp:nvSpPr>
      <dsp:spPr>
        <a:xfrm rot="3971351">
          <a:off x="1048967" y="1556236"/>
          <a:ext cx="752443" cy="29326"/>
        </a:xfrm>
        <a:custGeom>
          <a:avLst/>
          <a:gdLst/>
          <a:ahLst/>
          <a:cxnLst/>
          <a:rect l="0" t="0" r="0" b="0"/>
          <a:pathLst>
            <a:path>
              <a:moveTo>
                <a:pt x="0" y="14663"/>
              </a:moveTo>
              <a:lnTo>
                <a:pt x="752443"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6377" y="1552088"/>
        <a:ext cx="37622" cy="37622"/>
      </dsp:txXfrm>
    </dsp:sp>
    <dsp:sp modelId="{18A91142-3974-48A6-B18D-7C75E1569CC9}">
      <dsp:nvSpPr>
        <dsp:cNvPr id="0" name=""/>
        <dsp:cNvSpPr/>
      </dsp:nvSpPr>
      <dsp:spPr>
        <a:xfrm>
          <a:off x="1577076" y="1715236"/>
          <a:ext cx="1084860"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Worksheet</a:t>
          </a:r>
          <a:r>
            <a:rPr lang="fr-FR" sz="1400" kern="1200" dirty="0"/>
            <a:t> +</a:t>
          </a:r>
        </a:p>
      </dsp:txBody>
      <dsp:txXfrm>
        <a:off x="1588784" y="1726944"/>
        <a:ext cx="1061444" cy="376308"/>
      </dsp:txXfrm>
    </dsp:sp>
    <dsp:sp modelId="{2F3BC466-C9D5-44CF-BFF9-50C08DD88212}">
      <dsp:nvSpPr>
        <dsp:cNvPr id="0" name=""/>
        <dsp:cNvSpPr/>
      </dsp:nvSpPr>
      <dsp:spPr>
        <a:xfrm rot="20822366">
          <a:off x="2658237" y="1867865"/>
          <a:ext cx="290435" cy="29326"/>
        </a:xfrm>
        <a:custGeom>
          <a:avLst/>
          <a:gdLst/>
          <a:ahLst/>
          <a:cxnLst/>
          <a:rect l="0" t="0" r="0" b="0"/>
          <a:pathLst>
            <a:path>
              <a:moveTo>
                <a:pt x="0" y="14663"/>
              </a:moveTo>
              <a:lnTo>
                <a:pt x="290435"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796194" y="1875268"/>
        <a:ext cx="14521" cy="14521"/>
      </dsp:txXfrm>
    </dsp:sp>
    <dsp:sp modelId="{EBE90951-556A-48F7-A95D-7DB610448A00}">
      <dsp:nvSpPr>
        <dsp:cNvPr id="0" name=""/>
        <dsp:cNvSpPr/>
      </dsp:nvSpPr>
      <dsp:spPr>
        <a:xfrm>
          <a:off x="2944973" y="1650097"/>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Table+</a:t>
          </a:r>
        </a:p>
      </dsp:txBody>
      <dsp:txXfrm>
        <a:off x="2956681" y="1661805"/>
        <a:ext cx="776033" cy="376308"/>
      </dsp:txXfrm>
    </dsp:sp>
    <dsp:sp modelId="{AF15360F-16CE-4B97-A903-8F6051908CDF}">
      <dsp:nvSpPr>
        <dsp:cNvPr id="0" name=""/>
        <dsp:cNvSpPr/>
      </dsp:nvSpPr>
      <dsp:spPr>
        <a:xfrm>
          <a:off x="3744423" y="1835296"/>
          <a:ext cx="373039" cy="29326"/>
        </a:xfrm>
        <a:custGeom>
          <a:avLst/>
          <a:gdLst/>
          <a:ahLst/>
          <a:cxnLst/>
          <a:rect l="0" t="0" r="0" b="0"/>
          <a:pathLst>
            <a:path>
              <a:moveTo>
                <a:pt x="0" y="14663"/>
              </a:moveTo>
              <a:lnTo>
                <a:pt x="37303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21616" y="1840633"/>
        <a:ext cx="18651" cy="18651"/>
      </dsp:txXfrm>
    </dsp:sp>
    <dsp:sp modelId="{991A9475-062F-4612-A061-9C90B7A9180F}">
      <dsp:nvSpPr>
        <dsp:cNvPr id="0" name=""/>
        <dsp:cNvSpPr/>
      </dsp:nvSpPr>
      <dsp:spPr>
        <a:xfrm>
          <a:off x="4117462" y="1650097"/>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Row,Cell</a:t>
          </a:r>
          <a:endParaRPr lang="fr-FR" sz="1400" kern="1200" dirty="0"/>
        </a:p>
      </dsp:txBody>
      <dsp:txXfrm>
        <a:off x="4129170" y="1661805"/>
        <a:ext cx="776033" cy="376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4529F-8452-448B-9562-0F862AF0B2A2}">
      <dsp:nvSpPr>
        <dsp:cNvPr id="0" name=""/>
        <dsp:cNvSpPr/>
      </dsp:nvSpPr>
      <dsp:spPr>
        <a:xfrm>
          <a:off x="-4" y="0"/>
          <a:ext cx="2428900" cy="2143116"/>
        </a:xfrm>
        <a:prstGeom prst="ellipse">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56032" tIns="256032" rIns="256032" bIns="256032" numCol="1" spcCol="1270" anchor="ctr" anchorCtr="0">
          <a:noAutofit/>
        </a:bodyPr>
        <a:lstStyle/>
        <a:p>
          <a:pPr marL="0" lvl="0" indent="0" algn="ctr" defTabSz="44450">
            <a:lnSpc>
              <a:spcPct val="90000"/>
            </a:lnSpc>
            <a:spcBef>
              <a:spcPct val="0"/>
            </a:spcBef>
            <a:spcAft>
              <a:spcPct val="35000"/>
            </a:spcAft>
            <a:buNone/>
          </a:pPr>
          <a:r>
            <a:rPr lang="fr-FR" b="1" kern="1200" dirty="0"/>
            <a:t>XSL 2.0</a:t>
          </a:r>
          <a:endParaRPr lang="fr-FR" sz="2400" b="1" kern="1200" dirty="0"/>
        </a:p>
      </dsp:txBody>
      <dsp:txXfrm>
        <a:off x="576859" y="160733"/>
        <a:ext cx="1275172" cy="364329"/>
      </dsp:txXfrm>
    </dsp:sp>
    <dsp:sp modelId="{429F0CC9-DDD6-4C21-A425-D9A748C89F8B}">
      <dsp:nvSpPr>
        <dsp:cNvPr id="0" name=""/>
        <dsp:cNvSpPr/>
      </dsp:nvSpPr>
      <dsp:spPr>
        <a:xfrm>
          <a:off x="285750" y="535778"/>
          <a:ext cx="1857390" cy="1607337"/>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dirty="0"/>
            <a:t>XSL 1.0</a:t>
          </a:r>
        </a:p>
      </dsp:txBody>
      <dsp:txXfrm>
        <a:off x="557759" y="937613"/>
        <a:ext cx="1313373" cy="8036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4529F-8452-448B-9562-0F862AF0B2A2}">
      <dsp:nvSpPr>
        <dsp:cNvPr id="0" name=""/>
        <dsp:cNvSpPr/>
      </dsp:nvSpPr>
      <dsp:spPr>
        <a:xfrm>
          <a:off x="-4" y="0"/>
          <a:ext cx="2428900" cy="2143116"/>
        </a:xfrm>
        <a:prstGeom prst="ellipse">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dirty="0"/>
            <a:t>3.0</a:t>
          </a:r>
        </a:p>
      </dsp:txBody>
      <dsp:txXfrm>
        <a:off x="789995" y="107155"/>
        <a:ext cx="848900" cy="321467"/>
      </dsp:txXfrm>
    </dsp:sp>
    <dsp:sp modelId="{429F0CC9-DDD6-4C21-A425-D9A748C89F8B}">
      <dsp:nvSpPr>
        <dsp:cNvPr id="0" name=""/>
        <dsp:cNvSpPr/>
      </dsp:nvSpPr>
      <dsp:spPr>
        <a:xfrm>
          <a:off x="285750" y="535778"/>
          <a:ext cx="1857390" cy="1607337"/>
        </a:xfrm>
        <a:prstGeom prst="ellipse">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56032" tIns="256032" rIns="256032" bIns="256032" numCol="1" spcCol="1270" anchor="ctr" anchorCtr="0">
          <a:noAutofit/>
        </a:bodyPr>
        <a:lstStyle/>
        <a:p>
          <a:pPr marL="0" lvl="0" indent="0" algn="ctr" defTabSz="2889250">
            <a:lnSpc>
              <a:spcPct val="90000"/>
            </a:lnSpc>
            <a:spcBef>
              <a:spcPct val="0"/>
            </a:spcBef>
            <a:spcAft>
              <a:spcPct val="35000"/>
            </a:spcAft>
            <a:buNone/>
          </a:pPr>
          <a:r>
            <a:rPr lang="fr-FR" b="1" kern="1200"/>
            <a:t>2.0</a:t>
          </a:r>
          <a:endParaRPr lang="fr-FR" sz="2400" b="1" kern="1200" dirty="0"/>
        </a:p>
      </dsp:txBody>
      <dsp:txXfrm>
        <a:off x="781674" y="636237"/>
        <a:ext cx="865543" cy="301375"/>
      </dsp:txXfrm>
    </dsp:sp>
    <dsp:sp modelId="{05CE4CFE-3C2C-458C-95AC-D094835C1BA0}">
      <dsp:nvSpPr>
        <dsp:cNvPr id="0" name=""/>
        <dsp:cNvSpPr/>
      </dsp:nvSpPr>
      <dsp:spPr>
        <a:xfrm>
          <a:off x="678667" y="1071558"/>
          <a:ext cx="1071558" cy="1071558"/>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dirty="0"/>
            <a:t>XSL 1.0</a:t>
          </a:r>
        </a:p>
      </dsp:txBody>
      <dsp:txXfrm>
        <a:off x="835593" y="1339447"/>
        <a:ext cx="757705" cy="5357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48FA0BEB-200D-4FA1-BB9B-F5AF3262CA0F}" type="datetimeFigureOut">
              <a:rPr lang="fr-FR" smtClean="0"/>
              <a:pPr/>
              <a:t>17/11/2020</a:t>
            </a:fld>
            <a:endParaRPr lang="fr-FR"/>
          </a:p>
        </p:txBody>
      </p:sp>
      <p:sp>
        <p:nvSpPr>
          <p:cNvPr id="4" name="Espace réservé de l'image des diapositives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DE6330A7-20E3-4400-A84D-CF377201F116}" type="slidenum">
              <a:rPr lang="fr-FR" smtClean="0"/>
              <a:pPr/>
              <a:t>‹N°›</a:t>
            </a:fld>
            <a:endParaRPr lang="fr-FR"/>
          </a:p>
        </p:txBody>
      </p:sp>
    </p:spTree>
    <p:extLst>
      <p:ext uri="{BB962C8B-B14F-4D97-AF65-F5344CB8AC3E}">
        <p14:creationId xmlns:p14="http://schemas.microsoft.com/office/powerpoint/2010/main" val="2243745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a:t>
            </a:fld>
            <a:endParaRPr lang="fr-FR"/>
          </a:p>
        </p:txBody>
      </p:sp>
    </p:spTree>
    <p:extLst>
      <p:ext uri="{BB962C8B-B14F-4D97-AF65-F5344CB8AC3E}">
        <p14:creationId xmlns:p14="http://schemas.microsoft.com/office/powerpoint/2010/main" val="3552306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6139071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fr-FR" dirty="0"/>
              <a:t>Balise &lt;</a:t>
            </a:r>
            <a:r>
              <a:rPr lang="fr-FR" dirty="0" err="1"/>
              <a:t>w:document</a:t>
            </a:r>
            <a:r>
              <a:rPr lang="fr-FR" dirty="0"/>
              <a:t>&gt; avec les espaces de nom </a:t>
            </a:r>
            <a:r>
              <a:rPr lang="fr-FR" dirty="0" err="1"/>
              <a:t>necessaires</a:t>
            </a:r>
            <a:r>
              <a:rPr lang="fr-FR" baseline="0" dirty="0"/>
              <a:t> : </a:t>
            </a:r>
            <a:r>
              <a:rPr lang="fr-FR" sz="1000" i="1" dirty="0"/>
              <a:t>&lt;</a:t>
            </a:r>
            <a:r>
              <a:rPr lang="fr-FR" sz="1000" i="1" dirty="0" err="1"/>
              <a:t>w:document</a:t>
            </a:r>
            <a:r>
              <a:rPr lang="fr-FR" sz="1000" i="1" dirty="0"/>
              <a:t> </a:t>
            </a:r>
            <a:r>
              <a:rPr lang="en-US" sz="1000" i="1" dirty="0" err="1"/>
              <a:t>xmlns:ve</a:t>
            </a:r>
            <a:r>
              <a:rPr lang="en-US" sz="1000" i="1" dirty="0"/>
              <a:t>="http://schemas.openxmlformats.org/markup-compatibility/2006" </a:t>
            </a:r>
            <a:r>
              <a:rPr lang="en-US" sz="1000" i="1" dirty="0" err="1"/>
              <a:t>xmlns:o</a:t>
            </a:r>
            <a:r>
              <a:rPr lang="en-US" sz="1000" i="1" dirty="0"/>
              <a:t>="</a:t>
            </a:r>
            <a:r>
              <a:rPr lang="en-US" sz="1000" i="1" dirty="0" err="1"/>
              <a:t>urn:schemas-microsoft-com:office:office</a:t>
            </a:r>
            <a:r>
              <a:rPr lang="en-US" sz="1000" i="1" dirty="0"/>
              <a:t>" </a:t>
            </a:r>
            <a:r>
              <a:rPr lang="en-US" sz="1000" i="1" dirty="0" err="1"/>
              <a:t>xmlns:r</a:t>
            </a:r>
            <a:r>
              <a:rPr lang="en-US" sz="1000" i="1" dirty="0"/>
              <a:t>="http://schemas.openxmlformats.org/officeDocument/2006/relationships" </a:t>
            </a:r>
            <a:r>
              <a:rPr lang="en-US" sz="1000" i="1" dirty="0" err="1"/>
              <a:t>xmlns:m</a:t>
            </a:r>
            <a:r>
              <a:rPr lang="en-US" sz="1000" i="1" dirty="0"/>
              <a:t>="http://schemas.openxmlformats.org/officeDocument/2006/math" </a:t>
            </a:r>
            <a:r>
              <a:rPr lang="en-US" sz="1000" i="1" dirty="0" err="1"/>
              <a:t>xmlns:v</a:t>
            </a:r>
            <a:r>
              <a:rPr lang="en-US" sz="1000" i="1" dirty="0"/>
              <a:t>="</a:t>
            </a:r>
            <a:r>
              <a:rPr lang="en-US" sz="1000" i="1" dirty="0" err="1"/>
              <a:t>urn:schemas-microsoft-com:vml</a:t>
            </a:r>
            <a:r>
              <a:rPr lang="en-US" sz="1000" i="1" dirty="0"/>
              <a:t>" </a:t>
            </a:r>
            <a:r>
              <a:rPr lang="en-US" sz="1000" i="1" dirty="0" err="1"/>
              <a:t>xmlns:wp</a:t>
            </a:r>
            <a:r>
              <a:rPr lang="en-US" sz="1000" i="1" dirty="0"/>
              <a:t>="http://schemas.openxmlformats.org/drawingml/2006/wordprocessingDrawing" xmlns:w10="</a:t>
            </a:r>
            <a:r>
              <a:rPr lang="en-US" sz="1000" i="1" dirty="0" err="1"/>
              <a:t>urn:schemas-microsoft-com:office:word</a:t>
            </a:r>
            <a:r>
              <a:rPr lang="en-US" sz="1000" i="1" dirty="0"/>
              <a:t>" </a:t>
            </a:r>
            <a:r>
              <a:rPr lang="en-US" sz="1000" i="1" dirty="0" err="1"/>
              <a:t>xmlns:w</a:t>
            </a:r>
            <a:r>
              <a:rPr lang="en-US" sz="1000" i="1" dirty="0"/>
              <a:t>="http://schemas.openxmlformats.org/wordprocessingml/2006/main" </a:t>
            </a:r>
            <a:r>
              <a:rPr lang="en-US" sz="1000" i="1" dirty="0" err="1"/>
              <a:t>xmlns:wne</a:t>
            </a:r>
            <a:r>
              <a:rPr lang="en-US" sz="1000" i="1" dirty="0"/>
              <a:t>="http://schemas.microsoft.com/office/word/2006/wordml"&gt;</a:t>
            </a:r>
            <a:endParaRPr lang="fr-FR" sz="1000" i="1" dirty="0"/>
          </a:p>
          <a:p>
            <a:endParaRPr lang="fr-FR" sz="100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112</a:t>
            </a:fld>
            <a:endParaRPr lang="fr-FR"/>
          </a:p>
        </p:txBody>
      </p:sp>
    </p:spTree>
    <p:extLst>
      <p:ext uri="{BB962C8B-B14F-4D97-AF65-F5344CB8AC3E}">
        <p14:creationId xmlns:p14="http://schemas.microsoft.com/office/powerpoint/2010/main" val="252384648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err="1"/>
              <a:t>Msdn</a:t>
            </a:r>
            <a:r>
              <a:rPr lang="fr-FR" b="1" dirty="0"/>
              <a:t> </a:t>
            </a:r>
            <a:r>
              <a:rPr lang="fr-FR" dirty="0"/>
              <a:t>: https://msdn.microsoft.com/fr-fr/library/Aa338205(v=office.12).aspx</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115</a:t>
            </a:fld>
            <a:endParaRPr lang="fr-FR"/>
          </a:p>
        </p:txBody>
      </p:sp>
    </p:spTree>
    <p:extLst>
      <p:ext uri="{BB962C8B-B14F-4D97-AF65-F5344CB8AC3E}">
        <p14:creationId xmlns:p14="http://schemas.microsoft.com/office/powerpoint/2010/main" val="41085911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121</a:t>
            </a:fld>
            <a:endParaRPr lang="fr-FR"/>
          </a:p>
        </p:txBody>
      </p:sp>
    </p:spTree>
    <p:extLst>
      <p:ext uri="{BB962C8B-B14F-4D97-AF65-F5344CB8AC3E}">
        <p14:creationId xmlns:p14="http://schemas.microsoft.com/office/powerpoint/2010/main" val="16910458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Rot="1" noChangeAspect="1" noChangeArrowheads="1" noTextEdit="1"/>
          </p:cNvSpPr>
          <p:nvPr>
            <p:ph type="sldImg"/>
          </p:nvPr>
        </p:nvSpPr>
        <p:spPr>
          <a:ln/>
        </p:spPr>
      </p:sp>
      <p:sp>
        <p:nvSpPr>
          <p:cNvPr id="417795" name="Rectangle 3"/>
          <p:cNvSpPr>
            <a:spLocks noGrp="1" noChangeArrowheads="1"/>
          </p:cNvSpPr>
          <p:nvPr>
            <p:ph type="body" idx="1"/>
          </p:nvPr>
        </p:nvSpPr>
        <p:spPr>
          <a:noFill/>
        </p:spPr>
        <p:txBody>
          <a:bodyPr/>
          <a:lstStyle/>
          <a:p>
            <a:pPr eaLnBrk="1" hangingPunct="1"/>
            <a:r>
              <a:rPr lang="fr-FR" sz="1050" b="1" dirty="0">
                <a:ea typeface="MS Mincho" pitchFamily="49" charset="-128"/>
              </a:rPr>
              <a:t>Incompatibilité des processeurs XSL-FO :</a:t>
            </a:r>
            <a:r>
              <a:rPr lang="fr-FR" sz="1050" dirty="0">
                <a:ea typeface="MS Mincho" pitchFamily="49" charset="-128"/>
              </a:rPr>
              <a:t> </a:t>
            </a:r>
          </a:p>
          <a:p>
            <a:pPr eaLnBrk="1" hangingPunct="1"/>
            <a:r>
              <a:rPr lang="fr-FR" sz="1050" dirty="0">
                <a:ea typeface="MS Mincho" pitchFamily="49" charset="-128"/>
              </a:rPr>
              <a:t>Du fait du manque de DTD/XSD pour XSL-FO, les processeurs XSL-FO sont très différents. Il en ressort que même le plus utilisé FOP est incapable de formater le même code XSL-FO avec 2 versions différentes de processeur FO. Ainsi, les modèles XSL-FO doivent être créés spécifiquement pour chaque processeur et ne sont en aucun cas interchangeables. D'où une nécessité de forte adaptation ou de spécialisation des programmeurs.</a:t>
            </a:r>
          </a:p>
          <a:p>
            <a:pPr eaLnBrk="1" hangingPunct="1"/>
            <a:endParaRPr lang="fr-FR" sz="1050" dirty="0"/>
          </a:p>
        </p:txBody>
      </p:sp>
    </p:spTree>
    <p:extLst>
      <p:ext uri="{BB962C8B-B14F-4D97-AF65-F5344CB8AC3E}">
        <p14:creationId xmlns:p14="http://schemas.microsoft.com/office/powerpoint/2010/main" val="22322850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1026"/>
          <p:cNvSpPr>
            <a:spLocks noGrp="1" noRot="1" noChangeAspect="1" noChangeArrowheads="1" noTextEdit="1"/>
          </p:cNvSpPr>
          <p:nvPr>
            <p:ph type="sldImg"/>
          </p:nvPr>
        </p:nvSpPr>
        <p:spPr>
          <a:ln/>
        </p:spPr>
      </p:sp>
      <p:sp>
        <p:nvSpPr>
          <p:cNvPr id="419843" name="Rectangle 1027"/>
          <p:cNvSpPr>
            <a:spLocks noGrp="1" noChangeArrowheads="1"/>
          </p:cNvSpPr>
          <p:nvPr>
            <p:ph type="body" idx="1"/>
          </p:nvPr>
        </p:nvSpPr>
        <p:spPr>
          <a:noFill/>
        </p:spPr>
        <p:txBody>
          <a:bodyPr/>
          <a:lstStyle/>
          <a:p>
            <a:pPr eaLnBrk="1" hangingPunct="1"/>
            <a:r>
              <a:rPr lang="fr-FR" b="1" dirty="0">
                <a:ea typeface="MS Mincho" pitchFamily="49" charset="-128"/>
              </a:rPr>
              <a:t>Exemple de page simple XSL-FO :</a:t>
            </a:r>
            <a:br>
              <a:rPr lang="fr-FR" b="1" dirty="0">
                <a:ea typeface="MS Mincho" pitchFamily="49" charset="-128"/>
              </a:rPr>
            </a:br>
            <a:r>
              <a:rPr lang="fr-FR" dirty="0">
                <a:solidFill>
                  <a:srgbClr val="000000"/>
                </a:solidFill>
                <a:cs typeface="Courier New" pitchFamily="49" charset="0"/>
              </a:rPr>
              <a:t>&lt;?</a:t>
            </a:r>
            <a:r>
              <a:rPr lang="fr-FR" dirty="0" err="1">
                <a:solidFill>
                  <a:srgbClr val="000000"/>
                </a:solidFill>
                <a:cs typeface="Courier New" pitchFamily="49" charset="0"/>
              </a:rPr>
              <a:t>xml</a:t>
            </a:r>
            <a:r>
              <a:rPr lang="fr-FR" dirty="0">
                <a:solidFill>
                  <a:srgbClr val="000000"/>
                </a:solidFill>
                <a:cs typeface="Courier New" pitchFamily="49" charset="0"/>
              </a:rPr>
              <a:t> version="1.0" </a:t>
            </a:r>
            <a:r>
              <a:rPr lang="fr-FR" dirty="0" err="1">
                <a:solidFill>
                  <a:srgbClr val="000000"/>
                </a:solidFill>
                <a:cs typeface="Courier New" pitchFamily="49" charset="0"/>
              </a:rPr>
              <a:t>encoding</a:t>
            </a:r>
            <a:r>
              <a:rPr lang="fr-FR" dirty="0">
                <a:solidFill>
                  <a:srgbClr val="000000"/>
                </a:solidFill>
                <a:cs typeface="Courier New" pitchFamily="49" charset="0"/>
              </a:rPr>
              <a:t>="ISO-8859-1"?&gt;</a:t>
            </a:r>
            <a:br>
              <a:rPr lang="fr-FR" dirty="0">
                <a:solidFill>
                  <a:srgbClr val="000000"/>
                </a:solidFill>
                <a:cs typeface="Courier New" pitchFamily="49" charset="0"/>
              </a:rPr>
            </a:br>
            <a:r>
              <a:rPr lang="fr-FR" dirty="0">
                <a:solidFill>
                  <a:srgbClr val="000000"/>
                </a:solidFill>
                <a:cs typeface="Courier New" pitchFamily="49" charset="0"/>
              </a:rPr>
              <a:t>&lt;</a:t>
            </a:r>
            <a:r>
              <a:rPr lang="fr-FR" dirty="0" err="1">
                <a:solidFill>
                  <a:srgbClr val="000000"/>
                </a:solidFill>
                <a:cs typeface="Courier New" pitchFamily="49" charset="0"/>
              </a:rPr>
              <a:t>fo:root</a:t>
            </a:r>
            <a:r>
              <a:rPr lang="fr-FR" dirty="0">
                <a:solidFill>
                  <a:srgbClr val="000000"/>
                </a:solidFill>
                <a:cs typeface="Courier New" pitchFamily="49" charset="0"/>
              </a:rPr>
              <a:t> </a:t>
            </a:r>
            <a:r>
              <a:rPr lang="fr-FR" dirty="0" err="1">
                <a:solidFill>
                  <a:srgbClr val="000000"/>
                </a:solidFill>
                <a:cs typeface="Courier New" pitchFamily="49" charset="0"/>
              </a:rPr>
              <a:t>xmlns:fo</a:t>
            </a:r>
            <a:r>
              <a:rPr lang="fr-FR" dirty="0">
                <a:solidFill>
                  <a:srgbClr val="000000"/>
                </a:solidFill>
                <a:cs typeface="Courier New" pitchFamily="49" charset="0"/>
              </a:rPr>
              <a:t>="http://www.w3.org/1999/XSL/Format"&gt;</a:t>
            </a:r>
            <a:br>
              <a:rPr lang="fr-FR" dirty="0">
                <a:solidFill>
                  <a:srgbClr val="000000"/>
                </a:solidFill>
                <a:cs typeface="Courier New" pitchFamily="49" charset="0"/>
              </a:rPr>
            </a:b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fo:layout-master-set</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fo:simple-page-master</a:t>
            </a:r>
            <a:r>
              <a:rPr lang="fr-FR" dirty="0">
                <a:solidFill>
                  <a:srgbClr val="000000"/>
                </a:solidFill>
                <a:cs typeface="Courier New" pitchFamily="49" charset="0"/>
              </a:rPr>
              <a:t> master-</a:t>
            </a:r>
            <a:r>
              <a:rPr lang="fr-FR" dirty="0" err="1">
                <a:solidFill>
                  <a:srgbClr val="000000"/>
                </a:solidFill>
                <a:cs typeface="Courier New" pitchFamily="49" charset="0"/>
              </a:rPr>
              <a:t>name</a:t>
            </a:r>
            <a:r>
              <a:rPr lang="fr-FR" dirty="0">
                <a:solidFill>
                  <a:srgbClr val="000000"/>
                </a:solidFill>
                <a:cs typeface="Courier New" pitchFamily="49" charset="0"/>
              </a:rPr>
              <a:t>="</a:t>
            </a:r>
            <a:r>
              <a:rPr lang="fr-FR" dirty="0" err="1">
                <a:solidFill>
                  <a:srgbClr val="000000"/>
                </a:solidFill>
                <a:cs typeface="Courier New" pitchFamily="49" charset="0"/>
              </a:rPr>
              <a:t>my_page_ref</a:t>
            </a:r>
            <a:r>
              <a:rPr lang="fr-FR" dirty="0">
                <a:solidFill>
                  <a:srgbClr val="000000"/>
                </a:solidFill>
                <a:cs typeface="Courier New" pitchFamily="49" charset="0"/>
              </a:rPr>
              <a:t>" </a:t>
            </a:r>
            <a:r>
              <a:rPr lang="fr-FR" dirty="0" err="1">
                <a:solidFill>
                  <a:srgbClr val="000000"/>
                </a:solidFill>
                <a:cs typeface="Courier New" pitchFamily="49" charset="0"/>
              </a:rPr>
              <a:t>margin</a:t>
            </a:r>
            <a:r>
              <a:rPr lang="fr-FR" dirty="0">
                <a:solidFill>
                  <a:srgbClr val="000000"/>
                </a:solidFill>
                <a:cs typeface="Courier New" pitchFamily="49" charset="0"/>
              </a:rPr>
              <a:t>-top="1.8cm" </a:t>
            </a:r>
            <a:r>
              <a:rPr lang="fr-FR" dirty="0" err="1">
                <a:solidFill>
                  <a:srgbClr val="000000"/>
                </a:solidFill>
                <a:cs typeface="Courier New" pitchFamily="49" charset="0"/>
              </a:rPr>
              <a:t>margin</a:t>
            </a:r>
            <a:r>
              <a:rPr lang="fr-FR" dirty="0">
                <a:solidFill>
                  <a:srgbClr val="000000"/>
                </a:solidFill>
                <a:cs typeface="Courier New" pitchFamily="49" charset="0"/>
              </a:rPr>
              <a:t>-</a:t>
            </a:r>
            <a:r>
              <a:rPr lang="fr-FR" dirty="0" err="1">
                <a:solidFill>
                  <a:srgbClr val="000000"/>
                </a:solidFill>
                <a:cs typeface="Courier New" pitchFamily="49" charset="0"/>
              </a:rPr>
              <a:t>bottom</a:t>
            </a:r>
            <a:r>
              <a:rPr lang="fr-FR" dirty="0">
                <a:solidFill>
                  <a:srgbClr val="000000"/>
                </a:solidFill>
                <a:cs typeface="Courier New" pitchFamily="49" charset="0"/>
              </a:rPr>
              <a:t>="1.8cm" </a:t>
            </a:r>
            <a:r>
              <a:rPr lang="fr-FR" dirty="0" err="1">
                <a:solidFill>
                  <a:srgbClr val="000000"/>
                </a:solidFill>
                <a:cs typeface="Courier New" pitchFamily="49" charset="0"/>
              </a:rPr>
              <a:t>margin</a:t>
            </a:r>
            <a:r>
              <a:rPr lang="fr-FR" dirty="0">
                <a:solidFill>
                  <a:srgbClr val="000000"/>
                </a:solidFill>
                <a:cs typeface="Courier New" pitchFamily="49" charset="0"/>
              </a:rPr>
              <a:t>-</a:t>
            </a:r>
            <a:r>
              <a:rPr lang="fr-FR" dirty="0" err="1">
                <a:solidFill>
                  <a:srgbClr val="000000"/>
                </a:solidFill>
                <a:cs typeface="Courier New" pitchFamily="49" charset="0"/>
              </a:rPr>
              <a:t>left</a:t>
            </a:r>
            <a:r>
              <a:rPr lang="fr-FR" dirty="0">
                <a:solidFill>
                  <a:srgbClr val="000000"/>
                </a:solidFill>
                <a:cs typeface="Courier New" pitchFamily="49" charset="0"/>
              </a:rPr>
              <a:t>="2.5cm" </a:t>
            </a:r>
            <a:r>
              <a:rPr lang="fr-FR" dirty="0" err="1">
                <a:solidFill>
                  <a:srgbClr val="000000"/>
                </a:solidFill>
                <a:cs typeface="Courier New" pitchFamily="49" charset="0"/>
              </a:rPr>
              <a:t>margin</a:t>
            </a:r>
            <a:r>
              <a:rPr lang="fr-FR" dirty="0">
                <a:solidFill>
                  <a:srgbClr val="000000"/>
                </a:solidFill>
                <a:cs typeface="Courier New" pitchFamily="49" charset="0"/>
              </a:rPr>
              <a:t>-right="1.8cm"&gt;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fo:region-body</a:t>
            </a:r>
            <a:r>
              <a:rPr lang="fr-FR" dirty="0">
                <a:solidFill>
                  <a:srgbClr val="000000"/>
                </a:solidFill>
                <a:cs typeface="Courier New" pitchFamily="49" charset="0"/>
              </a:rPr>
              <a:t> </a:t>
            </a:r>
            <a:r>
              <a:rPr lang="fr-FR" dirty="0" err="1">
                <a:solidFill>
                  <a:srgbClr val="000000"/>
                </a:solidFill>
                <a:cs typeface="Courier New" pitchFamily="49" charset="0"/>
              </a:rPr>
              <a:t>margin</a:t>
            </a:r>
            <a:r>
              <a:rPr lang="fr-FR" dirty="0">
                <a:solidFill>
                  <a:srgbClr val="000000"/>
                </a:solidFill>
                <a:cs typeface="Courier New" pitchFamily="49" charset="0"/>
              </a:rPr>
              <a:t>="1cm"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fo:region-before</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fo:region-after</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fo:region-start</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fo:region-end</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fo:simple-page-master</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fo:layout-master-set</a:t>
            </a:r>
            <a:r>
              <a:rPr lang="fr-FR" dirty="0">
                <a:solidFill>
                  <a:srgbClr val="000000"/>
                </a:solidFill>
                <a:cs typeface="Courier New" pitchFamily="49" charset="0"/>
              </a:rPr>
              <a:t>&gt;</a:t>
            </a:r>
            <a:br>
              <a:rPr lang="fr-FR" dirty="0">
                <a:solidFill>
                  <a:srgbClr val="000000"/>
                </a:solidFill>
                <a:cs typeface="Courier New" pitchFamily="49" charset="0"/>
              </a:rPr>
            </a:b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fo:page-sequence</a:t>
            </a:r>
            <a:r>
              <a:rPr lang="fr-FR" dirty="0">
                <a:solidFill>
                  <a:srgbClr val="000000"/>
                </a:solidFill>
                <a:cs typeface="Courier New" pitchFamily="49" charset="0"/>
              </a:rPr>
              <a:t> master-</a:t>
            </a:r>
            <a:r>
              <a:rPr lang="fr-FR" dirty="0" err="1">
                <a:solidFill>
                  <a:srgbClr val="000000"/>
                </a:solidFill>
                <a:cs typeface="Courier New" pitchFamily="49" charset="0"/>
              </a:rPr>
              <a:t>reference</a:t>
            </a:r>
            <a:r>
              <a:rPr lang="fr-FR" dirty="0">
                <a:solidFill>
                  <a:srgbClr val="000000"/>
                </a:solidFill>
                <a:cs typeface="Courier New" pitchFamily="49" charset="0"/>
              </a:rPr>
              <a:t>=" </a:t>
            </a:r>
            <a:r>
              <a:rPr lang="fr-FR" dirty="0" err="1">
                <a:solidFill>
                  <a:srgbClr val="000000"/>
                </a:solidFill>
                <a:cs typeface="Courier New" pitchFamily="49" charset="0"/>
              </a:rPr>
              <a:t>my_page_ref</a:t>
            </a:r>
            <a:r>
              <a:rPr lang="fr-FR" dirty="0">
                <a:solidFill>
                  <a:srgbClr val="000000"/>
                </a:solidFill>
                <a:cs typeface="Courier New" pitchFamily="49" charset="0"/>
              </a:rPr>
              <a:t>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fo:flow</a:t>
            </a:r>
            <a:r>
              <a:rPr lang="fr-FR" dirty="0">
                <a:solidFill>
                  <a:srgbClr val="000000"/>
                </a:solidFill>
                <a:cs typeface="Courier New" pitchFamily="49" charset="0"/>
              </a:rPr>
              <a:t> flow-</a:t>
            </a:r>
            <a:r>
              <a:rPr lang="fr-FR" dirty="0" err="1">
                <a:solidFill>
                  <a:srgbClr val="000000"/>
                </a:solidFill>
                <a:cs typeface="Courier New" pitchFamily="49" charset="0"/>
              </a:rPr>
              <a:t>name</a:t>
            </a:r>
            <a:r>
              <a:rPr lang="fr-FR" dirty="0">
                <a:solidFill>
                  <a:srgbClr val="000000"/>
                </a:solidFill>
                <a:cs typeface="Courier New" pitchFamily="49" charset="0"/>
              </a:rPr>
              <a:t>="</a:t>
            </a:r>
            <a:r>
              <a:rPr lang="fr-FR" dirty="0" err="1">
                <a:solidFill>
                  <a:srgbClr val="000000"/>
                </a:solidFill>
                <a:cs typeface="Courier New" pitchFamily="49" charset="0"/>
              </a:rPr>
              <a:t>xsl</a:t>
            </a:r>
            <a:r>
              <a:rPr lang="fr-FR" dirty="0">
                <a:solidFill>
                  <a:srgbClr val="000000"/>
                </a:solidFill>
                <a:cs typeface="Courier New" pitchFamily="49" charset="0"/>
              </a:rPr>
              <a:t>-</a:t>
            </a:r>
            <a:r>
              <a:rPr lang="fr-FR" dirty="0" err="1">
                <a:solidFill>
                  <a:srgbClr val="000000"/>
                </a:solidFill>
                <a:cs typeface="Courier New" pitchFamily="49" charset="0"/>
              </a:rPr>
              <a:t>region</a:t>
            </a:r>
            <a:r>
              <a:rPr lang="fr-FR" dirty="0">
                <a:solidFill>
                  <a:srgbClr val="000000"/>
                </a:solidFill>
                <a:cs typeface="Courier New" pitchFamily="49" charset="0"/>
              </a:rPr>
              <a:t>-body"&gt;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fo:block</a:t>
            </a:r>
            <a:r>
              <a:rPr lang="fr-FR" dirty="0">
                <a:solidFill>
                  <a:srgbClr val="000000"/>
                </a:solidFill>
                <a:cs typeface="Courier New" pitchFamily="49" charset="0"/>
              </a:rPr>
              <a:t> font-size="12pt" font-</a:t>
            </a:r>
            <a:r>
              <a:rPr lang="fr-FR" dirty="0" err="1">
                <a:solidFill>
                  <a:srgbClr val="000000"/>
                </a:solidFill>
                <a:cs typeface="Courier New" pitchFamily="49" charset="0"/>
              </a:rPr>
              <a:t>family</a:t>
            </a:r>
            <a:r>
              <a:rPr lang="fr-FR" dirty="0">
                <a:solidFill>
                  <a:srgbClr val="000000"/>
                </a:solidFill>
                <a:cs typeface="Courier New" pitchFamily="49" charset="0"/>
              </a:rPr>
              <a:t>="sans-</a:t>
            </a:r>
            <a:r>
              <a:rPr lang="fr-FR" dirty="0" err="1">
                <a:solidFill>
                  <a:srgbClr val="000000"/>
                </a:solidFill>
                <a:cs typeface="Courier New" pitchFamily="49" charset="0"/>
              </a:rPr>
              <a:t>serif</a:t>
            </a:r>
            <a:r>
              <a:rPr lang="fr-FR" dirty="0">
                <a:solidFill>
                  <a:srgbClr val="000000"/>
                </a:solidFill>
                <a:cs typeface="Courier New" pitchFamily="49" charset="0"/>
              </a:rPr>
              <a:t>" </a:t>
            </a:r>
            <a:r>
              <a:rPr lang="fr-FR" dirty="0" err="1">
                <a:solidFill>
                  <a:srgbClr val="000000"/>
                </a:solidFill>
                <a:cs typeface="Courier New" pitchFamily="49" charset="0"/>
              </a:rPr>
              <a:t>color</a:t>
            </a:r>
            <a:r>
              <a:rPr lang="fr-FR" dirty="0">
                <a:solidFill>
                  <a:srgbClr val="000000"/>
                </a:solidFill>
                <a:cs typeface="Courier New" pitchFamily="49" charset="0"/>
              </a:rPr>
              <a:t>="</a:t>
            </a:r>
            <a:r>
              <a:rPr lang="fr-FR" dirty="0" err="1">
                <a:solidFill>
                  <a:srgbClr val="000000"/>
                </a:solidFill>
                <a:cs typeface="Courier New" pitchFamily="49" charset="0"/>
              </a:rPr>
              <a:t>blue</a:t>
            </a:r>
            <a:r>
              <a:rPr lang="fr-FR" dirty="0">
                <a:solidFill>
                  <a:srgbClr val="000000"/>
                </a:solidFill>
                <a:cs typeface="Courier New" pitchFamily="49" charset="0"/>
              </a:rPr>
              <a:t>" </a:t>
            </a:r>
            <a:r>
              <a:rPr lang="fr-FR" dirty="0" err="1">
                <a:solidFill>
                  <a:srgbClr val="000000"/>
                </a:solidFill>
                <a:cs typeface="Courier New" pitchFamily="49" charset="0"/>
              </a:rPr>
              <a:t>space</a:t>
            </a:r>
            <a:r>
              <a:rPr lang="fr-FR" dirty="0">
                <a:solidFill>
                  <a:srgbClr val="000000"/>
                </a:solidFill>
                <a:cs typeface="Courier New" pitchFamily="49" charset="0"/>
              </a:rPr>
              <a:t>-</a:t>
            </a:r>
            <a:r>
              <a:rPr lang="fr-FR" dirty="0" err="1">
                <a:solidFill>
                  <a:srgbClr val="000000"/>
                </a:solidFill>
                <a:cs typeface="Courier New" pitchFamily="49" charset="0"/>
              </a:rPr>
              <a:t>before</a:t>
            </a:r>
            <a:r>
              <a:rPr lang="fr-FR" dirty="0">
                <a:solidFill>
                  <a:srgbClr val="000000"/>
                </a:solidFill>
                <a:cs typeface="Courier New" pitchFamily="49" charset="0"/>
              </a:rPr>
              <a:t>="5mm"&gt;Hello World !&lt;/</a:t>
            </a:r>
            <a:r>
              <a:rPr lang="fr-FR" dirty="0" err="1">
                <a:solidFill>
                  <a:srgbClr val="000000"/>
                </a:solidFill>
                <a:cs typeface="Courier New" pitchFamily="49" charset="0"/>
              </a:rPr>
              <a:t>fo:block</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fo:flow</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fo:page-sequence</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&lt;/</a:t>
            </a:r>
            <a:r>
              <a:rPr lang="fr-FR" dirty="0" err="1">
                <a:solidFill>
                  <a:srgbClr val="000000"/>
                </a:solidFill>
                <a:cs typeface="Courier New" pitchFamily="49" charset="0"/>
              </a:rPr>
              <a:t>fo:root</a:t>
            </a:r>
            <a:r>
              <a:rPr lang="fr-FR" dirty="0">
                <a:solidFill>
                  <a:srgbClr val="000000"/>
                </a:solidFill>
                <a:cs typeface="Courier New" pitchFamily="49" charset="0"/>
              </a:rPr>
              <a:t>&gt;</a:t>
            </a:r>
          </a:p>
        </p:txBody>
      </p:sp>
    </p:spTree>
    <p:extLst>
      <p:ext uri="{BB962C8B-B14F-4D97-AF65-F5344CB8AC3E}">
        <p14:creationId xmlns:p14="http://schemas.microsoft.com/office/powerpoint/2010/main" val="5993617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4263642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4263642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126</a:t>
            </a:fld>
            <a:endParaRPr lang="fr-FR"/>
          </a:p>
        </p:txBody>
      </p:sp>
    </p:spTree>
    <p:extLst>
      <p:ext uri="{BB962C8B-B14F-4D97-AF65-F5344CB8AC3E}">
        <p14:creationId xmlns:p14="http://schemas.microsoft.com/office/powerpoint/2010/main" val="14559791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b="1" dirty="0"/>
              <a:t>Usage :</a:t>
            </a:r>
          </a:p>
          <a:p>
            <a:r>
              <a:rPr lang="fr-FR" sz="1050" dirty="0"/>
              <a:t>&lt;</a:t>
            </a:r>
            <a:r>
              <a:rPr lang="fr-FR" sz="1050" dirty="0" err="1"/>
              <a:t>fo:layout-master-set</a:t>
            </a:r>
            <a:r>
              <a:rPr lang="fr-FR" sz="1050" dirty="0"/>
              <a:t>&gt;</a:t>
            </a:r>
          </a:p>
          <a:p>
            <a:r>
              <a:rPr lang="fr-FR" sz="1050" baseline="0" dirty="0"/>
              <a:t>   </a:t>
            </a:r>
            <a:r>
              <a:rPr lang="en-US" sz="1050" dirty="0"/>
              <a:t>&lt;</a:t>
            </a:r>
            <a:r>
              <a:rPr lang="en-US" sz="1050" dirty="0" err="1"/>
              <a:t>fo:simple</a:t>
            </a:r>
            <a:r>
              <a:rPr lang="en-US" sz="1050" dirty="0"/>
              <a:t>-page-master page-height="297mm" page-width="210mm" master-name="A4portraitCouv"&gt;</a:t>
            </a:r>
          </a:p>
          <a:p>
            <a:r>
              <a:rPr lang="fr-FR" sz="1050" baseline="0" dirty="0"/>
              <a:t>     </a:t>
            </a:r>
            <a:r>
              <a:rPr lang="fr-FR" sz="1050" dirty="0"/>
              <a:t>&lt;</a:t>
            </a:r>
            <a:r>
              <a:rPr lang="fr-FR" sz="1050" dirty="0" err="1"/>
              <a:t>fo:region-body</a:t>
            </a:r>
            <a:r>
              <a:rPr lang="fr-FR" sz="1050" dirty="0"/>
              <a:t> background-image="url('file:///C:/XMLPHOTO/img/1R.jpg')"/&gt;</a:t>
            </a:r>
          </a:p>
          <a:p>
            <a:r>
              <a:rPr lang="fr-FR" sz="1050" dirty="0"/>
              <a:t>     &lt;</a:t>
            </a:r>
            <a:r>
              <a:rPr lang="fr-FR" sz="1050" dirty="0" err="1"/>
              <a:t>fo:region-before</a:t>
            </a:r>
            <a:r>
              <a:rPr lang="fr-FR" sz="1050" dirty="0"/>
              <a:t> </a:t>
            </a:r>
            <a:r>
              <a:rPr lang="fr-FR" sz="1050" dirty="0" err="1"/>
              <a:t>extent</a:t>
            </a:r>
            <a:r>
              <a:rPr lang="fr-FR" sz="1050" dirty="0"/>
              <a:t>="1cm"/&gt;</a:t>
            </a:r>
          </a:p>
          <a:p>
            <a:r>
              <a:rPr lang="fr-FR" sz="1050" dirty="0"/>
              <a:t>     &lt;</a:t>
            </a:r>
            <a:r>
              <a:rPr lang="fr-FR" sz="1050" dirty="0" err="1"/>
              <a:t>fo:region-after</a:t>
            </a:r>
            <a:r>
              <a:rPr lang="fr-FR" sz="1050" dirty="0"/>
              <a:t> </a:t>
            </a:r>
            <a:r>
              <a:rPr lang="fr-FR" sz="1050" dirty="0" err="1"/>
              <a:t>extent</a:t>
            </a:r>
            <a:r>
              <a:rPr lang="fr-FR" sz="1050" dirty="0"/>
              <a:t>="1cm"/&gt;</a:t>
            </a:r>
          </a:p>
          <a:p>
            <a:r>
              <a:rPr lang="fr-FR" sz="1050" dirty="0"/>
              <a:t>&lt;/</a:t>
            </a:r>
            <a:r>
              <a:rPr lang="fr-FR" sz="1050" dirty="0" err="1"/>
              <a:t>fo:simple-page-master</a:t>
            </a:r>
            <a:r>
              <a:rPr lang="fr-FR" sz="1050" dirty="0"/>
              <a:t>&gt;</a:t>
            </a:r>
          </a:p>
          <a:p>
            <a:r>
              <a:rPr lang="fr-FR" sz="1050" dirty="0"/>
              <a:t>&lt;</a:t>
            </a:r>
            <a:r>
              <a:rPr lang="fr-FR" sz="1050" dirty="0" err="1"/>
              <a:t>fo:simple-page-master</a:t>
            </a:r>
            <a:r>
              <a:rPr lang="fr-FR" sz="1050" dirty="0"/>
              <a:t> page-</a:t>
            </a:r>
            <a:r>
              <a:rPr lang="fr-FR" sz="1050" dirty="0" err="1"/>
              <a:t>height</a:t>
            </a:r>
            <a:r>
              <a:rPr lang="fr-FR" sz="1050" dirty="0"/>
              <a:t>="297mm" page-</a:t>
            </a:r>
            <a:r>
              <a:rPr lang="fr-FR" sz="1050" dirty="0" err="1"/>
              <a:t>width</a:t>
            </a:r>
            <a:r>
              <a:rPr lang="fr-FR" sz="1050" dirty="0"/>
              <a:t>="210mm" master-</a:t>
            </a:r>
            <a:r>
              <a:rPr lang="fr-FR" sz="1050" dirty="0" err="1"/>
              <a:t>name</a:t>
            </a:r>
            <a:r>
              <a:rPr lang="fr-FR" sz="1050" dirty="0"/>
              <a:t>="A4PortraitRepport"&gt;</a:t>
            </a:r>
          </a:p>
          <a:p>
            <a:r>
              <a:rPr lang="fr-FR" sz="1050" dirty="0"/>
              <a:t>    &lt;</a:t>
            </a:r>
            <a:r>
              <a:rPr lang="fr-FR" sz="1050" dirty="0" err="1"/>
              <a:t>fo:region-body</a:t>
            </a:r>
            <a:r>
              <a:rPr lang="fr-FR" sz="1050" dirty="0"/>
              <a:t>/&gt;</a:t>
            </a:r>
          </a:p>
          <a:p>
            <a:r>
              <a:rPr lang="fr-FR" sz="1050" baseline="0" dirty="0"/>
              <a:t> </a:t>
            </a:r>
            <a:r>
              <a:rPr lang="fr-FR" sz="1050" dirty="0"/>
              <a:t>&lt;/</a:t>
            </a:r>
            <a:r>
              <a:rPr lang="fr-FR" sz="1050" dirty="0" err="1"/>
              <a:t>fo:simple-page-master</a:t>
            </a:r>
            <a:r>
              <a:rPr lang="fr-FR" sz="1050" dirty="0"/>
              <a:t>&gt;</a:t>
            </a:r>
          </a:p>
          <a:p>
            <a:r>
              <a:rPr lang="en-US" sz="1050" dirty="0"/>
              <a:t> &lt;</a:t>
            </a:r>
            <a:r>
              <a:rPr lang="en-US" sz="1050" dirty="0" err="1"/>
              <a:t>fo:simple</a:t>
            </a:r>
            <a:r>
              <a:rPr lang="en-US" sz="1050" dirty="0"/>
              <a:t>-page-master page-height="297mm" page-width="210mm" master-name="A4portraitLeft"&gt;</a:t>
            </a:r>
          </a:p>
          <a:p>
            <a:r>
              <a:rPr lang="fr-FR" sz="1050" dirty="0"/>
              <a:t>    &lt;</a:t>
            </a:r>
            <a:r>
              <a:rPr lang="fr-FR" sz="1050" dirty="0" err="1"/>
              <a:t>fo:region-body</a:t>
            </a:r>
            <a:r>
              <a:rPr lang="fr-FR" sz="1050" dirty="0"/>
              <a:t> background-image="url(1R.jpg')"/&gt;</a:t>
            </a:r>
          </a:p>
          <a:p>
            <a:r>
              <a:rPr lang="fr-FR" sz="1050" dirty="0"/>
              <a:t>    &lt;</a:t>
            </a:r>
            <a:r>
              <a:rPr lang="fr-FR" sz="1050" dirty="0" err="1"/>
              <a:t>fo:region-before</a:t>
            </a:r>
            <a:r>
              <a:rPr lang="fr-FR" sz="1050" dirty="0"/>
              <a:t> </a:t>
            </a:r>
            <a:r>
              <a:rPr lang="fr-FR" sz="1050" dirty="0" err="1"/>
              <a:t>extent</a:t>
            </a:r>
            <a:r>
              <a:rPr lang="fr-FR" sz="1050" dirty="0"/>
              <a:t>="5mm"/&gt;</a:t>
            </a:r>
          </a:p>
          <a:p>
            <a:r>
              <a:rPr lang="fr-FR" sz="1050" dirty="0"/>
              <a:t>    &lt;</a:t>
            </a:r>
            <a:r>
              <a:rPr lang="fr-FR" sz="1050" dirty="0" err="1"/>
              <a:t>fo:region-after</a:t>
            </a:r>
            <a:r>
              <a:rPr lang="fr-FR" sz="1050" dirty="0"/>
              <a:t> </a:t>
            </a:r>
            <a:r>
              <a:rPr lang="fr-FR" sz="1050" dirty="0" err="1"/>
              <a:t>extent</a:t>
            </a:r>
            <a:r>
              <a:rPr lang="fr-FR" sz="1050" dirty="0"/>
              <a:t>="5mm"/&gt;</a:t>
            </a:r>
          </a:p>
          <a:p>
            <a:r>
              <a:rPr lang="en-US" sz="1050" dirty="0"/>
              <a:t>    &lt;</a:t>
            </a:r>
            <a:r>
              <a:rPr lang="en-US" sz="1050" dirty="0" err="1"/>
              <a:t>fo:region</a:t>
            </a:r>
            <a:r>
              <a:rPr lang="en-US" sz="1050" dirty="0"/>
              <a:t>-start background-color="GREY" extent="1cm"/&gt;</a:t>
            </a:r>
          </a:p>
          <a:p>
            <a:r>
              <a:rPr lang="fr-FR" sz="1050" dirty="0"/>
              <a:t> &lt;/</a:t>
            </a:r>
            <a:r>
              <a:rPr lang="fr-FR" sz="1050" dirty="0" err="1"/>
              <a:t>fo:simple-page-master</a:t>
            </a:r>
            <a:r>
              <a:rPr lang="fr-FR" sz="1050" dirty="0"/>
              <a:t>&gt;</a:t>
            </a:r>
          </a:p>
          <a:p>
            <a:r>
              <a:rPr lang="en-US" sz="1050" dirty="0"/>
              <a:t> &lt;</a:t>
            </a:r>
            <a:r>
              <a:rPr lang="en-US" sz="1050" dirty="0" err="1"/>
              <a:t>fo:simple</a:t>
            </a:r>
            <a:r>
              <a:rPr lang="en-US" sz="1050" dirty="0"/>
              <a:t>-page-master page-height="297mm" page-width="210mm" master-name="A4portraitRight"&gt;</a:t>
            </a:r>
          </a:p>
          <a:p>
            <a:r>
              <a:rPr lang="fr-FR" sz="1050" dirty="0"/>
              <a:t>    &lt;</a:t>
            </a:r>
            <a:r>
              <a:rPr lang="fr-FR" sz="1050" dirty="0" err="1"/>
              <a:t>fo:region-body</a:t>
            </a:r>
            <a:r>
              <a:rPr lang="fr-FR" sz="1050" dirty="0"/>
              <a:t> background-image="url('file:///C:/XMLPHOTO/img/1R.jpg')"/&gt;</a:t>
            </a:r>
          </a:p>
          <a:p>
            <a:r>
              <a:rPr lang="fr-FR" sz="1050" dirty="0"/>
              <a:t>    &lt;</a:t>
            </a:r>
            <a:r>
              <a:rPr lang="fr-FR" sz="1050" dirty="0" err="1"/>
              <a:t>fo:region-before</a:t>
            </a:r>
            <a:r>
              <a:rPr lang="fr-FR" sz="1050" dirty="0"/>
              <a:t> </a:t>
            </a:r>
            <a:r>
              <a:rPr lang="fr-FR" sz="1050" dirty="0" err="1"/>
              <a:t>extent</a:t>
            </a:r>
            <a:r>
              <a:rPr lang="fr-FR" sz="1050" dirty="0"/>
              <a:t>="5mm"/&gt;</a:t>
            </a:r>
          </a:p>
          <a:p>
            <a:r>
              <a:rPr lang="fr-FR" sz="1050" dirty="0"/>
              <a:t>    &lt;</a:t>
            </a:r>
            <a:r>
              <a:rPr lang="fr-FR" sz="1050" dirty="0" err="1"/>
              <a:t>fo:region-after</a:t>
            </a:r>
            <a:r>
              <a:rPr lang="fr-FR" sz="1050" dirty="0"/>
              <a:t> </a:t>
            </a:r>
            <a:r>
              <a:rPr lang="fr-FR" sz="1050" dirty="0" err="1"/>
              <a:t>extent</a:t>
            </a:r>
            <a:r>
              <a:rPr lang="fr-FR" sz="1050" dirty="0"/>
              <a:t>="5mm"/&gt;</a:t>
            </a:r>
          </a:p>
          <a:p>
            <a:r>
              <a:rPr lang="en-US" sz="1050" dirty="0"/>
              <a:t>    &lt;</a:t>
            </a:r>
            <a:r>
              <a:rPr lang="en-US" sz="1050" dirty="0" err="1"/>
              <a:t>fo:region</a:t>
            </a:r>
            <a:r>
              <a:rPr lang="en-US" sz="1050" dirty="0"/>
              <a:t>-end background-color="GREY" extent="1cm"/&gt;</a:t>
            </a:r>
          </a:p>
          <a:p>
            <a:r>
              <a:rPr lang="fr-FR" sz="1050" dirty="0"/>
              <a:t> &lt;/</a:t>
            </a:r>
            <a:r>
              <a:rPr lang="fr-FR" sz="1050" dirty="0" err="1"/>
              <a:t>fo:simple-page-master</a:t>
            </a:r>
            <a:r>
              <a:rPr lang="fr-FR" sz="1050" dirty="0"/>
              <a:t>&gt;</a:t>
            </a:r>
          </a:p>
          <a:p>
            <a:r>
              <a:rPr lang="fr-FR" sz="1050" dirty="0"/>
              <a:t> &lt;</a:t>
            </a:r>
            <a:r>
              <a:rPr lang="fr-FR" sz="1050" dirty="0" err="1"/>
              <a:t>fo:page-sequence-master</a:t>
            </a:r>
            <a:r>
              <a:rPr lang="fr-FR" sz="1050" dirty="0"/>
              <a:t> master-</a:t>
            </a:r>
            <a:r>
              <a:rPr lang="fr-FR" sz="1050" dirty="0" err="1"/>
              <a:t>name</a:t>
            </a:r>
            <a:r>
              <a:rPr lang="fr-FR" sz="1050" dirty="0"/>
              <a:t>="A4PortraitAvecAnneaux"&gt;</a:t>
            </a:r>
          </a:p>
          <a:p>
            <a:r>
              <a:rPr lang="fr-FR" sz="1050" dirty="0"/>
              <a:t>    &lt;</a:t>
            </a:r>
            <a:r>
              <a:rPr lang="fr-FR" sz="1050" dirty="0" err="1"/>
              <a:t>fo:repeatable-page-master-alternatives</a:t>
            </a:r>
            <a:r>
              <a:rPr lang="fr-FR" sz="1050" dirty="0"/>
              <a:t>&gt;</a:t>
            </a:r>
          </a:p>
          <a:p>
            <a:r>
              <a:rPr lang="en-US" sz="1050" dirty="0"/>
              <a:t>        &lt;</a:t>
            </a:r>
            <a:r>
              <a:rPr lang="en-US" sz="1050" dirty="0" err="1"/>
              <a:t>fo:conditional</a:t>
            </a:r>
            <a:r>
              <a:rPr lang="en-US" sz="1050" dirty="0"/>
              <a:t>-page-master-reference blank-or-not-blank="blank" page-position="last" odd-or-even="even" master-reference="A4PortraitCouv"/&gt;</a:t>
            </a:r>
          </a:p>
          <a:p>
            <a:r>
              <a:rPr lang="en-US" sz="1050" dirty="0"/>
              <a:t>        &lt;</a:t>
            </a:r>
            <a:r>
              <a:rPr lang="en-US" sz="1050" dirty="0" err="1"/>
              <a:t>fo:conditional</a:t>
            </a:r>
            <a:r>
              <a:rPr lang="en-US" sz="1050" dirty="0"/>
              <a:t>-page-master-reference odd-or-even="even" master-reference="A4portraitRight"/&gt;</a:t>
            </a:r>
          </a:p>
          <a:p>
            <a:r>
              <a:rPr lang="en-US" sz="1050" dirty="0"/>
              <a:t>        &lt;</a:t>
            </a:r>
            <a:r>
              <a:rPr lang="en-US" sz="1050" dirty="0" err="1"/>
              <a:t>fo:conditional</a:t>
            </a:r>
            <a:r>
              <a:rPr lang="en-US" sz="1050" dirty="0"/>
              <a:t>-page-master-reference odd-or-even="odd" master-reference="A4portraitLeft"/&gt;</a:t>
            </a:r>
          </a:p>
          <a:p>
            <a:r>
              <a:rPr lang="fr-FR" sz="1050" dirty="0"/>
              <a:t>    &lt;/</a:t>
            </a:r>
            <a:r>
              <a:rPr lang="fr-FR" sz="1050" dirty="0" err="1"/>
              <a:t>fo:repeatable-page-master-alternatives</a:t>
            </a:r>
            <a:r>
              <a:rPr lang="fr-FR" sz="1050" dirty="0"/>
              <a:t>&gt;</a:t>
            </a:r>
          </a:p>
          <a:p>
            <a:r>
              <a:rPr lang="fr-FR" sz="1050" dirty="0"/>
              <a:t> &lt;/</a:t>
            </a:r>
            <a:r>
              <a:rPr lang="fr-FR" sz="1050" dirty="0" err="1"/>
              <a:t>fo:page-sequence-master</a:t>
            </a:r>
            <a:r>
              <a:rPr lang="fr-FR" sz="1050" dirty="0"/>
              <a:t>&gt;</a:t>
            </a:r>
          </a:p>
          <a:p>
            <a:r>
              <a:rPr lang="fr-FR" sz="1050" dirty="0"/>
              <a:t>&lt;/</a:t>
            </a:r>
            <a:r>
              <a:rPr lang="fr-FR" sz="1050" dirty="0" err="1"/>
              <a:t>fo:layout-master-set</a:t>
            </a:r>
            <a:r>
              <a:rPr lang="fr-FR" sz="1050" dirty="0"/>
              <a:t>&gt;</a:t>
            </a:r>
          </a:p>
          <a:p>
            <a:r>
              <a:rPr lang="fr-FR" sz="1050" dirty="0"/>
              <a:t>	</a:t>
            </a:r>
            <a:r>
              <a:rPr lang="fr-FR" sz="1050" i="1" dirty="0">
                <a:solidFill>
                  <a:srgbClr val="C00000"/>
                </a:solidFill>
              </a:rPr>
              <a:t>	</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127</a:t>
            </a:fld>
            <a:endParaRPr lang="fr-FR"/>
          </a:p>
        </p:txBody>
      </p:sp>
    </p:spTree>
    <p:extLst>
      <p:ext uri="{BB962C8B-B14F-4D97-AF65-F5344CB8AC3E}">
        <p14:creationId xmlns:p14="http://schemas.microsoft.com/office/powerpoint/2010/main" val="23665840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lvl="1">
              <a:buFontTx/>
              <a:buChar char="-"/>
            </a:pPr>
            <a:r>
              <a:rPr lang="fr-FR" sz="1050" dirty="0"/>
              <a:t>La </a:t>
            </a:r>
            <a:r>
              <a:rPr lang="fr-FR" sz="1050" dirty="0" err="1"/>
              <a:t>region</a:t>
            </a:r>
            <a:r>
              <a:rPr lang="fr-FR" sz="1050" dirty="0"/>
              <a:t> body doit être définie en premier avant les différentes régions </a:t>
            </a:r>
          </a:p>
          <a:p>
            <a:pPr lvl="1">
              <a:buFontTx/>
              <a:buChar char="-"/>
            </a:pPr>
            <a:endParaRPr lang="fr-FR" sz="1050" dirty="0"/>
          </a:p>
          <a:p>
            <a:pPr lvl="1">
              <a:buFontTx/>
              <a:buChar char="-"/>
            </a:pPr>
            <a:r>
              <a:rPr lang="fr-FR" sz="1050" dirty="0" err="1"/>
              <a:t>region</a:t>
            </a:r>
            <a:r>
              <a:rPr lang="fr-FR" sz="1050" dirty="0"/>
              <a:t>-</a:t>
            </a:r>
            <a:r>
              <a:rPr lang="fr-FR" sz="1050" dirty="0" err="1"/>
              <a:t>before</a:t>
            </a:r>
            <a:r>
              <a:rPr lang="fr-FR" sz="1050" dirty="0"/>
              <a:t>, </a:t>
            </a:r>
            <a:r>
              <a:rPr lang="fr-FR" sz="1050" dirty="0" err="1"/>
              <a:t>region</a:t>
            </a:r>
            <a:r>
              <a:rPr lang="fr-FR" sz="1050" dirty="0"/>
              <a:t>-</a:t>
            </a:r>
            <a:r>
              <a:rPr lang="fr-FR" sz="1050" dirty="0" err="1"/>
              <a:t>after</a:t>
            </a:r>
            <a:r>
              <a:rPr lang="fr-FR" sz="1050" dirty="0"/>
              <a:t>, </a:t>
            </a:r>
            <a:r>
              <a:rPr lang="fr-FR" sz="1050" dirty="0" err="1"/>
              <a:t>region</a:t>
            </a:r>
            <a:r>
              <a:rPr lang="fr-FR" sz="1050" dirty="0"/>
              <a:t>-</a:t>
            </a:r>
            <a:r>
              <a:rPr lang="fr-FR" sz="1050" dirty="0" err="1"/>
              <a:t>start</a:t>
            </a:r>
            <a:r>
              <a:rPr lang="fr-FR" sz="1050" dirty="0"/>
              <a:t>, </a:t>
            </a:r>
            <a:r>
              <a:rPr lang="fr-FR" sz="1050" dirty="0" err="1"/>
              <a:t>region</a:t>
            </a:r>
            <a:r>
              <a:rPr lang="fr-FR" sz="1050" dirty="0"/>
              <a:t>-end</a:t>
            </a:r>
            <a:r>
              <a:rPr lang="fr-FR" sz="1050" baseline="0" dirty="0"/>
              <a:t> : leur taille est </a:t>
            </a:r>
            <a:r>
              <a:rPr lang="fr-FR" sz="1050" baseline="0" dirty="0" err="1"/>
              <a:t>definie</a:t>
            </a:r>
            <a:r>
              <a:rPr lang="fr-FR" sz="1050" baseline="0" dirty="0"/>
              <a:t> par la valeur de l’attribut </a:t>
            </a:r>
            <a:r>
              <a:rPr lang="fr-FR" sz="1050" baseline="0" dirty="0" err="1"/>
              <a:t>extent</a:t>
            </a:r>
            <a:endParaRPr lang="fr-FR" sz="1050" baseline="0" dirty="0"/>
          </a:p>
          <a:p>
            <a:pPr lvl="1">
              <a:buFontTx/>
              <a:buChar char="-"/>
            </a:pPr>
            <a:r>
              <a:rPr lang="fr-FR" sz="1050" baseline="0" dirty="0"/>
              <a:t>L’attribut </a:t>
            </a:r>
            <a:r>
              <a:rPr lang="fr-FR" sz="1050" baseline="0" dirty="0" err="1"/>
              <a:t>region</a:t>
            </a:r>
            <a:r>
              <a:rPr lang="fr-FR" sz="1050" baseline="0" dirty="0"/>
              <a:t>-</a:t>
            </a:r>
            <a:r>
              <a:rPr lang="fr-FR" sz="1050" baseline="0" dirty="0" err="1"/>
              <a:t>name</a:t>
            </a:r>
            <a:r>
              <a:rPr lang="fr-FR" sz="1050" baseline="0" dirty="0"/>
              <a:t> sert à appeler directement une région par son nom lors de l’écriture du flux dans la   page.</a:t>
            </a:r>
          </a:p>
          <a:p>
            <a:pPr lvl="1">
              <a:buFontTx/>
              <a:buChar char="-"/>
            </a:pPr>
            <a:endParaRPr lang="fr-FR" sz="1050" baseline="0" dirty="0"/>
          </a:p>
          <a:p>
            <a:pPr lvl="1">
              <a:buFontTx/>
              <a:buChar char="-"/>
            </a:pP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128</a:t>
            </a:fld>
            <a:endParaRPr lang="fr-FR"/>
          </a:p>
        </p:txBody>
      </p:sp>
    </p:spTree>
    <p:extLst>
      <p:ext uri="{BB962C8B-B14F-4D97-AF65-F5344CB8AC3E}">
        <p14:creationId xmlns:p14="http://schemas.microsoft.com/office/powerpoint/2010/main" val="3049165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984326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a:t>
            </a:r>
            <a:r>
              <a:rPr lang="fr-FR" sz="1050" b="1" baseline="0" dirty="0"/>
              <a:t> : </a:t>
            </a:r>
          </a:p>
          <a:p>
            <a:r>
              <a:rPr lang="fr-FR" sz="1050" baseline="0" dirty="0"/>
              <a:t>Cf. commentaire déclaration de formats page pour les formats initiaux en référence dans la séquence</a:t>
            </a:r>
          </a:p>
          <a:p>
            <a:r>
              <a:rPr lang="fr-FR" sz="1050" dirty="0"/>
              <a:t>&lt;</a:t>
            </a:r>
            <a:r>
              <a:rPr lang="fr-FR" sz="1050" dirty="0" err="1"/>
              <a:t>fo:page-sequence-master</a:t>
            </a:r>
            <a:r>
              <a:rPr lang="fr-FR" sz="1050" dirty="0"/>
              <a:t> master-</a:t>
            </a:r>
            <a:r>
              <a:rPr lang="fr-FR" sz="1050" dirty="0" err="1"/>
              <a:t>name</a:t>
            </a:r>
            <a:r>
              <a:rPr lang="fr-FR" sz="1050" dirty="0"/>
              <a:t>="A4PortraitAvecAnneaux"&gt;</a:t>
            </a:r>
          </a:p>
          <a:p>
            <a:r>
              <a:rPr lang="fr-FR" sz="1050" baseline="0" dirty="0"/>
              <a:t>      </a:t>
            </a:r>
            <a:r>
              <a:rPr lang="fr-FR" sz="1050" dirty="0"/>
              <a:t>&lt;</a:t>
            </a:r>
            <a:r>
              <a:rPr lang="fr-FR" sz="1050" dirty="0" err="1"/>
              <a:t>fo:repeatable-page-master-alternatives</a:t>
            </a:r>
            <a:r>
              <a:rPr lang="fr-FR" sz="1050" dirty="0"/>
              <a:t>&gt;</a:t>
            </a:r>
          </a:p>
          <a:p>
            <a:r>
              <a:rPr lang="en-US" sz="1050" dirty="0"/>
              <a:t>	&lt;</a:t>
            </a:r>
            <a:r>
              <a:rPr lang="en-US" sz="1050" dirty="0" err="1"/>
              <a:t>fo:conditional</a:t>
            </a:r>
            <a:r>
              <a:rPr lang="en-US" sz="1050" dirty="0"/>
              <a:t>-page-master-reference blank-or-not-blank="blank" </a:t>
            </a:r>
          </a:p>
          <a:p>
            <a:r>
              <a:rPr lang="en-US" sz="1050" dirty="0"/>
              <a:t>				page-position="last" odd-or-even="even" </a:t>
            </a:r>
          </a:p>
          <a:p>
            <a:r>
              <a:rPr lang="en-US" sz="1050" dirty="0"/>
              <a:t>				master-reference="A4PortraitCouv"/&gt;</a:t>
            </a:r>
          </a:p>
          <a:p>
            <a:r>
              <a:rPr lang="en-US" sz="1050" dirty="0"/>
              <a:t>	&lt;</a:t>
            </a:r>
            <a:r>
              <a:rPr lang="en-US" sz="1050" dirty="0" err="1"/>
              <a:t>fo:conditional</a:t>
            </a:r>
            <a:r>
              <a:rPr lang="en-US" sz="1050" dirty="0"/>
              <a:t>-page-master-reference odd-or-even="even" master-reference="A4portraitRight"/&gt;</a:t>
            </a:r>
          </a:p>
          <a:p>
            <a:r>
              <a:rPr lang="en-US" sz="1050" dirty="0"/>
              <a:t>	&lt;</a:t>
            </a:r>
            <a:r>
              <a:rPr lang="en-US" sz="1050" dirty="0" err="1"/>
              <a:t>fo:conditional</a:t>
            </a:r>
            <a:r>
              <a:rPr lang="en-US" sz="1050" dirty="0"/>
              <a:t>-page-master-reference odd-or-even="odd" master-reference="A4portraitLeft"/&gt;</a:t>
            </a:r>
          </a:p>
          <a:p>
            <a:r>
              <a:rPr lang="fr-FR" sz="1050" dirty="0"/>
              <a:t>      &lt;/</a:t>
            </a:r>
            <a:r>
              <a:rPr lang="fr-FR" sz="1050" dirty="0" err="1"/>
              <a:t>fo:repeatable-page-master-alternatives</a:t>
            </a:r>
            <a:r>
              <a:rPr lang="fr-FR" sz="1050" dirty="0"/>
              <a:t>&gt;</a:t>
            </a:r>
          </a:p>
          <a:p>
            <a:r>
              <a:rPr lang="fr-FR" sz="1050" dirty="0"/>
              <a:t>&lt;/</a:t>
            </a:r>
            <a:r>
              <a:rPr lang="fr-FR" sz="1050" dirty="0" err="1"/>
              <a:t>fo:page-sequence-master</a:t>
            </a:r>
            <a:r>
              <a:rPr lang="fr-FR" sz="1050" dirty="0"/>
              <a:t>&gt;</a:t>
            </a:r>
          </a:p>
          <a:p>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129</a:t>
            </a:fld>
            <a:endParaRPr lang="fr-FR"/>
          </a:p>
        </p:txBody>
      </p:sp>
    </p:spTree>
    <p:extLst>
      <p:ext uri="{BB962C8B-B14F-4D97-AF65-F5344CB8AC3E}">
        <p14:creationId xmlns:p14="http://schemas.microsoft.com/office/powerpoint/2010/main" val="28371051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	</a:t>
            </a:r>
            <a:r>
              <a:rPr lang="fr-FR" sz="1050" dirty="0"/>
              <a:t>-</a:t>
            </a:r>
            <a:r>
              <a:rPr lang="fr-FR" sz="1050" baseline="0" dirty="0"/>
              <a:t> 1 seul flow est attendu dans la page séquence (règle de l’espace nom et a la structure associé)</a:t>
            </a:r>
          </a:p>
          <a:p>
            <a:r>
              <a:rPr lang="fr-FR" sz="1050" baseline="0" dirty="0"/>
              <a:t>	- Les écritures dans les régions : </a:t>
            </a:r>
            <a:r>
              <a:rPr lang="fr-FR" sz="1050" baseline="0" dirty="0" err="1"/>
              <a:t>start</a:t>
            </a:r>
            <a:r>
              <a:rPr lang="fr-FR" sz="1050" baseline="0" dirty="0"/>
              <a:t>, </a:t>
            </a:r>
            <a:r>
              <a:rPr lang="fr-FR" sz="1050" baseline="0" dirty="0" err="1"/>
              <a:t>before</a:t>
            </a:r>
            <a:r>
              <a:rPr lang="fr-FR" sz="1050" baseline="0" dirty="0"/>
              <a:t>, end, </a:t>
            </a:r>
            <a:r>
              <a:rPr lang="fr-FR" sz="1050" baseline="0" dirty="0" err="1"/>
              <a:t>after</a:t>
            </a:r>
            <a:r>
              <a:rPr lang="fr-FR" sz="1050" baseline="0" dirty="0"/>
              <a:t> seront définies dans la balise </a:t>
            </a:r>
            <a:r>
              <a:rPr lang="fr-FR" sz="1050" baseline="0" dirty="0" err="1"/>
              <a:t>static</a:t>
            </a:r>
            <a:r>
              <a:rPr lang="fr-FR" sz="1050" baseline="0" dirty="0"/>
              <a:t>-content et non dans un flow (sauf si elle est la seule région écrite)</a:t>
            </a:r>
          </a:p>
          <a:p>
            <a:r>
              <a:rPr lang="fr-FR" sz="1050" baseline="0" dirty="0"/>
              <a:t>	- Le </a:t>
            </a:r>
            <a:r>
              <a:rPr lang="fr-FR" sz="1050" baseline="0" dirty="0" err="1"/>
              <a:t>static</a:t>
            </a:r>
            <a:r>
              <a:rPr lang="fr-FR" sz="1050" baseline="0" dirty="0"/>
              <a:t>-flow est attendu avant le flow d’écriture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130</a:t>
            </a:fld>
            <a:endParaRPr lang="fr-FR"/>
          </a:p>
        </p:txBody>
      </p:sp>
    </p:spTree>
    <p:extLst>
      <p:ext uri="{BB962C8B-B14F-4D97-AF65-F5344CB8AC3E}">
        <p14:creationId xmlns:p14="http://schemas.microsoft.com/office/powerpoint/2010/main" val="36359983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a:t>
            </a:r>
          </a:p>
          <a:p>
            <a:r>
              <a:rPr lang="fr-FR" sz="1050" dirty="0"/>
              <a:t>  &lt;</a:t>
            </a:r>
            <a:r>
              <a:rPr lang="fr-FR" sz="1050" dirty="0" err="1"/>
              <a:t>fo:block</a:t>
            </a:r>
            <a:r>
              <a:rPr lang="fr-FR" sz="1050" dirty="0"/>
              <a:t>&gt;</a:t>
            </a:r>
          </a:p>
          <a:p>
            <a:r>
              <a:rPr lang="en-US" sz="1050" dirty="0"/>
              <a:t>    &lt;</a:t>
            </a:r>
            <a:r>
              <a:rPr lang="en-US" sz="1050" dirty="0" err="1"/>
              <a:t>fo:block</a:t>
            </a:r>
            <a:r>
              <a:rPr lang="en-US" sz="1050" dirty="0"/>
              <a:t> margin-top="1cm" margin-left="10%"&gt;</a:t>
            </a:r>
          </a:p>
          <a:p>
            <a:r>
              <a:rPr lang="en-US" sz="1050" dirty="0"/>
              <a:t>        &lt;</a:t>
            </a:r>
            <a:r>
              <a:rPr lang="en-US" sz="1050" dirty="0" err="1"/>
              <a:t>fo:inline</a:t>
            </a:r>
            <a:r>
              <a:rPr lang="en-US" sz="1050" dirty="0"/>
              <a:t> height="auto" width="60%" margin-left="10%"&gt;</a:t>
            </a:r>
          </a:p>
          <a:p>
            <a:r>
              <a:rPr lang="en-US" sz="1050" dirty="0"/>
              <a:t>	…</a:t>
            </a:r>
          </a:p>
          <a:p>
            <a:r>
              <a:rPr lang="en-US" sz="1050" dirty="0"/>
              <a:t>        &lt;/</a:t>
            </a:r>
            <a:r>
              <a:rPr lang="en-US" sz="1050" dirty="0" err="1"/>
              <a:t>fo:inline</a:t>
            </a:r>
            <a:r>
              <a:rPr lang="en-US" sz="1050" dirty="0"/>
              <a:t>&gt;</a:t>
            </a:r>
          </a:p>
          <a:p>
            <a:r>
              <a:rPr lang="en-US" sz="1050" dirty="0"/>
              <a:t>        &lt;</a:t>
            </a:r>
            <a:r>
              <a:rPr lang="en-US" sz="1050" dirty="0" err="1"/>
              <a:t>fo:inline</a:t>
            </a:r>
            <a:r>
              <a:rPr lang="en-US" sz="1050" dirty="0"/>
              <a:t> height="auto" width="60%" margin-left="10%"&gt;</a:t>
            </a:r>
          </a:p>
          <a:p>
            <a:r>
              <a:rPr lang="en-US" sz="1050" dirty="0"/>
              <a:t>	</a:t>
            </a:r>
            <a:r>
              <a:rPr lang="fr-FR" sz="1050" dirty="0"/>
              <a:t> &lt;</a:t>
            </a:r>
            <a:r>
              <a:rPr lang="fr-FR" sz="1050" dirty="0" err="1"/>
              <a:t>fo:block</a:t>
            </a:r>
            <a:r>
              <a:rPr lang="fr-FR" sz="1050" dirty="0"/>
              <a:t>&gt;</a:t>
            </a:r>
            <a:r>
              <a:rPr lang="en-US" sz="1050" dirty="0"/>
              <a:t>…</a:t>
            </a:r>
            <a:r>
              <a:rPr lang="fr-FR" sz="1050" dirty="0"/>
              <a:t> &lt;/</a:t>
            </a:r>
            <a:r>
              <a:rPr lang="fr-FR" sz="1050" dirty="0" err="1"/>
              <a:t>fo:block</a:t>
            </a:r>
            <a:r>
              <a:rPr lang="fr-FR" sz="1050" dirty="0"/>
              <a:t>&gt;</a:t>
            </a:r>
          </a:p>
          <a:p>
            <a:r>
              <a:rPr lang="fr-FR" sz="1050" dirty="0"/>
              <a:t>                    &lt;</a:t>
            </a:r>
            <a:r>
              <a:rPr lang="fr-FR" sz="1050" dirty="0" err="1"/>
              <a:t>fo:block</a:t>
            </a:r>
            <a:r>
              <a:rPr lang="fr-FR" sz="1050" dirty="0"/>
              <a:t>&gt;…&lt;/</a:t>
            </a:r>
            <a:r>
              <a:rPr lang="fr-FR" sz="1050" dirty="0" err="1"/>
              <a:t>fo:block</a:t>
            </a:r>
            <a:r>
              <a:rPr lang="fr-FR" sz="1050" dirty="0"/>
              <a:t>&gt;</a:t>
            </a:r>
            <a:endParaRPr lang="en-US" sz="1050" dirty="0"/>
          </a:p>
          <a:p>
            <a:r>
              <a:rPr lang="en-US" sz="1050" dirty="0"/>
              <a:t>        &lt;/</a:t>
            </a:r>
            <a:r>
              <a:rPr lang="en-US" sz="1050" dirty="0" err="1"/>
              <a:t>fo:inline</a:t>
            </a:r>
            <a:r>
              <a:rPr lang="en-US" sz="1050" dirty="0"/>
              <a:t>&gt;</a:t>
            </a:r>
          </a:p>
          <a:p>
            <a:r>
              <a:rPr lang="en-US" sz="1050" dirty="0"/>
              <a:t>    &lt;/</a:t>
            </a:r>
            <a:r>
              <a:rPr lang="en-US" sz="1050" dirty="0" err="1"/>
              <a:t>fo:block</a:t>
            </a:r>
            <a:r>
              <a:rPr lang="en-US" sz="1050" dirty="0"/>
              <a:t>&gt;</a:t>
            </a:r>
          </a:p>
          <a:p>
            <a:r>
              <a:rPr lang="en-US" sz="1050" dirty="0"/>
              <a:t>&lt;/</a:t>
            </a:r>
            <a:r>
              <a:rPr lang="en-US" sz="1050" dirty="0" err="1"/>
              <a:t>fo:block</a:t>
            </a:r>
            <a:r>
              <a:rPr lang="en-US" sz="1050" dirty="0"/>
              <a:t>&gt;</a:t>
            </a:r>
          </a:p>
          <a:p>
            <a:r>
              <a:rPr lang="fr-FR" sz="1050" dirty="0"/>
              <a:t>				</a:t>
            </a:r>
            <a:r>
              <a:rPr lang="fr-FR" dirty="0"/>
              <a:t>	</a:t>
            </a:r>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131</a:t>
            </a:fld>
            <a:endParaRPr lang="fr-FR"/>
          </a:p>
        </p:txBody>
      </p:sp>
    </p:spTree>
    <p:extLst>
      <p:ext uri="{BB962C8B-B14F-4D97-AF65-F5344CB8AC3E}">
        <p14:creationId xmlns:p14="http://schemas.microsoft.com/office/powerpoint/2010/main" val="317278052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132</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85823569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134</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135</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136</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137</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en-GB" altLang="en-US" dirty="0"/>
              <a:t>http://stackoverflow.com/questions/19267255/how-to-show-page-number-n-of-n-using-xslt-in-pdf-report</a:t>
            </a:r>
          </a:p>
          <a:p>
            <a:pPr eaLnBrk="1" hangingPunct="1"/>
            <a:endParaRPr lang="en-GB" altLang="en-US" dirty="0"/>
          </a:p>
          <a:p>
            <a:pPr eaLnBrk="1" hangingPunct="1"/>
            <a:r>
              <a:rPr lang="en-GB" altLang="en-US" dirty="0"/>
              <a:t>https://www.w3.org/TR/xslfo20/#fo_page-number-citation-last</a:t>
            </a:r>
          </a:p>
        </p:txBody>
      </p:sp>
    </p:spTree>
    <p:extLst>
      <p:ext uri="{BB962C8B-B14F-4D97-AF65-F5344CB8AC3E}">
        <p14:creationId xmlns:p14="http://schemas.microsoft.com/office/powerpoint/2010/main" val="385823569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138</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fr-FR" dirty="0"/>
              <a:t>java -</a:t>
            </a:r>
            <a:r>
              <a:rPr lang="fr-FR" dirty="0" err="1"/>
              <a:t>cp</a:t>
            </a:r>
            <a:r>
              <a:rPr lang="fr-FR" dirty="0"/>
              <a:t> "../</a:t>
            </a:r>
            <a:r>
              <a:rPr lang="fr-FR" dirty="0" err="1"/>
              <a:t>fop</a:t>
            </a:r>
            <a:r>
              <a:rPr lang="fr-FR" dirty="0"/>
              <a:t>-0.93/</a:t>
            </a:r>
            <a:r>
              <a:rPr lang="fr-FR" dirty="0" err="1"/>
              <a:t>build</a:t>
            </a:r>
            <a:r>
              <a:rPr lang="fr-FR" dirty="0"/>
              <a:t>/fop.jar;../</a:t>
            </a:r>
            <a:r>
              <a:rPr lang="fr-FR" dirty="0" err="1"/>
              <a:t>fop</a:t>
            </a:r>
            <a:r>
              <a:rPr lang="fr-FR" dirty="0"/>
              <a:t>-0.93/lib/serializer-</a:t>
            </a:r>
            <a:r>
              <a:rPr lang="fr-FR" i="1" dirty="0"/>
              <a:t>version</a:t>
            </a:r>
            <a:r>
              <a:rPr lang="fr-FR" dirty="0"/>
              <a:t>.jar;\ ../</a:t>
            </a:r>
            <a:r>
              <a:rPr lang="fr-FR" dirty="0" err="1"/>
              <a:t>fop</a:t>
            </a:r>
            <a:r>
              <a:rPr lang="fr-FR" dirty="0"/>
              <a:t>-0.93/lib/commons-logging-</a:t>
            </a:r>
            <a:r>
              <a:rPr lang="fr-FR" i="1" dirty="0"/>
              <a:t>version</a:t>
            </a:r>
            <a:r>
              <a:rPr lang="fr-FR" dirty="0"/>
              <a:t>.jar;../</a:t>
            </a:r>
            <a:r>
              <a:rPr lang="fr-FR" dirty="0" err="1"/>
              <a:t>fop</a:t>
            </a:r>
            <a:r>
              <a:rPr lang="fr-FR" dirty="0"/>
              <a:t>-0.93/lib/commons-io-</a:t>
            </a:r>
            <a:r>
              <a:rPr lang="fr-FR" i="1" dirty="0"/>
              <a:t>version</a:t>
            </a:r>
            <a:r>
              <a:rPr lang="fr-FR" dirty="0"/>
              <a:t>.jar" \ </a:t>
            </a:r>
            <a:r>
              <a:rPr lang="fr-FR" dirty="0" err="1"/>
              <a:t>org.apache.fop.fonts.apps.TTFReader</a:t>
            </a:r>
            <a:r>
              <a:rPr lang="fr-FR" dirty="0"/>
              <a:t> \ /WINDOWS/FONTS/GARA.TTF fonts/garamond.xml</a:t>
            </a:r>
          </a:p>
          <a:p>
            <a:pPr eaLnBrk="1" hangingPunct="1"/>
            <a:endParaRPr lang="fr-FR" altLang="en-US" dirty="0"/>
          </a:p>
          <a:p>
            <a:pPr eaLnBrk="1" hangingPunct="1"/>
            <a:r>
              <a:rPr lang="en-US" sz="1300" b="1" i="1" dirty="0">
                <a:latin typeface="Arial" panose="020B0604020202020204" pitchFamily="34" charset="0"/>
              </a:rPr>
              <a:t>Your Java CLASSPATH must include the </a:t>
            </a:r>
            <a:r>
              <a:rPr lang="en-US" b="1" i="1" dirty="0"/>
              <a:t>fop.jar</a:t>
            </a:r>
            <a:r>
              <a:rPr lang="en-US" sz="1300" b="1" i="1" dirty="0">
                <a:latin typeface="Arial" panose="020B0604020202020204" pitchFamily="34" charset="0"/>
              </a:rPr>
              <a:t> and the other jar files shown in the example. These files are included with the FOP distribution.</a:t>
            </a:r>
            <a:endParaRPr lang="en-GB" altLang="en-US" b="1" i="1" dirty="0"/>
          </a:p>
        </p:txBody>
      </p:sp>
    </p:spTree>
    <p:extLst>
      <p:ext uri="{BB962C8B-B14F-4D97-AF65-F5344CB8AC3E}">
        <p14:creationId xmlns:p14="http://schemas.microsoft.com/office/powerpoint/2010/main" val="385823569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a:noFill/>
        </p:spPr>
        <p:txBody>
          <a:bodyPr/>
          <a:lstStyle/>
          <a:p>
            <a:pPr eaLnBrk="1" hangingPunct="1"/>
            <a:r>
              <a:rPr lang="fr-FR" sz="1050" b="1" dirty="0">
                <a:solidFill>
                  <a:srgbClr val="000000"/>
                </a:solidFill>
                <a:cs typeface="Courier New" pitchFamily="49" charset="0"/>
              </a:rPr>
              <a:t>Exemple d'appel de FOP comme programme JAVA externe en PHP :</a:t>
            </a:r>
            <a:br>
              <a:rPr lang="fr-FR" sz="1050" b="1" dirty="0">
                <a:solidFill>
                  <a:srgbClr val="000000"/>
                </a:solidFill>
                <a:cs typeface="Courier New" pitchFamily="49" charset="0"/>
              </a:rPr>
            </a:br>
            <a:r>
              <a:rPr lang="fr-FR" sz="1050" dirty="0" err="1">
                <a:solidFill>
                  <a:srgbClr val="000000"/>
                </a:solidFill>
                <a:cs typeface="Courier New" pitchFamily="49" charset="0"/>
              </a:rPr>
              <a:t>function</a:t>
            </a:r>
            <a:r>
              <a:rPr lang="fr-FR" sz="1050" dirty="0">
                <a:solidFill>
                  <a:srgbClr val="000000"/>
                </a:solidFill>
                <a:cs typeface="Courier New" pitchFamily="49" charset="0"/>
              </a:rPr>
              <a:t> </a:t>
            </a:r>
            <a:r>
              <a:rPr lang="fr-FR" sz="1050" dirty="0" err="1">
                <a:solidFill>
                  <a:srgbClr val="000000"/>
                </a:solidFill>
                <a:cs typeface="Courier New" pitchFamily="49" charset="0"/>
              </a:rPr>
              <a:t>exec_fop</a:t>
            </a:r>
            <a:r>
              <a:rPr lang="fr-FR" sz="1050" dirty="0">
                <a:solidFill>
                  <a:srgbClr val="000000"/>
                </a:solidFill>
                <a:cs typeface="Courier New" pitchFamily="49" charset="0"/>
              </a:rPr>
              <a:t> ($</a:t>
            </a:r>
            <a:r>
              <a:rPr lang="fr-FR" sz="1050" dirty="0" err="1">
                <a:solidFill>
                  <a:srgbClr val="000000"/>
                </a:solidFill>
                <a:cs typeface="Courier New" pitchFamily="49" charset="0"/>
              </a:rPr>
              <a:t>f_src</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a:t>
            </a:r>
            <a:r>
              <a:rPr lang="fr-FR" sz="1050" dirty="0" err="1">
                <a:solidFill>
                  <a:srgbClr val="000000"/>
                </a:solidFill>
                <a:cs typeface="Courier New" pitchFamily="49" charset="0"/>
              </a:rPr>
              <a:t>null</a:t>
            </a:r>
            <a:r>
              <a:rPr lang="fr-FR" sz="1050" dirty="0">
                <a:solidFill>
                  <a:srgbClr val="000000"/>
                </a:solidFill>
                <a:cs typeface="Courier New" pitchFamily="49" charset="0"/>
              </a:rPr>
              <a:t>, $retour=false) {</a:t>
            </a:r>
            <a:br>
              <a:rPr lang="fr-FR" sz="1050" dirty="0">
                <a:solidFill>
                  <a:srgbClr val="000000"/>
                </a:solidFill>
                <a:cs typeface="Courier New" pitchFamily="49" charset="0"/>
              </a:rPr>
            </a:br>
            <a:r>
              <a:rPr lang="fr-FR" sz="1050" dirty="0">
                <a:solidFill>
                  <a:srgbClr val="000000"/>
                </a:solidFill>
                <a:cs typeface="Courier New" pitchFamily="49" charset="0"/>
              </a:rPr>
              <a:t>  if (</a:t>
            </a:r>
            <a:r>
              <a:rPr lang="fr-FR" sz="1050" dirty="0" err="1">
                <a:solidFill>
                  <a:srgbClr val="000000"/>
                </a:solidFill>
                <a:cs typeface="Courier New" pitchFamily="49" charset="0"/>
              </a:rPr>
              <a:t>is_null</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 "C:\…\fop C:\…\myfile.fo …" ;</a:t>
            </a:r>
            <a:br>
              <a:rPr lang="fr-FR" sz="1050" dirty="0">
                <a:solidFill>
                  <a:srgbClr val="000000"/>
                </a:solidFill>
                <a:cs typeface="Courier New" pitchFamily="49" charset="0"/>
              </a:rPr>
            </a:br>
            <a:r>
              <a:rPr lang="fr-FR" sz="1050" dirty="0">
                <a:solidFill>
                  <a:srgbClr val="000000"/>
                </a:solidFill>
                <a:cs typeface="Courier New" pitchFamily="49" charset="0"/>
              </a:rPr>
              <a:t>  $cmd = "java </a:t>
            </a:r>
            <a:r>
              <a:rPr lang="fr-FR" sz="1050" dirty="0" err="1">
                <a:solidFill>
                  <a:srgbClr val="000000"/>
                </a:solidFill>
                <a:cs typeface="Courier New" pitchFamily="49" charset="0"/>
              </a:rPr>
              <a:t>org.apache.fop.apps.Fop</a:t>
            </a:r>
            <a:r>
              <a:rPr lang="fr-FR" sz="1050" dirty="0">
                <a:solidFill>
                  <a:srgbClr val="000000"/>
                </a:solidFill>
                <a:cs typeface="Courier New" pitchFamily="49" charset="0"/>
              </a:rPr>
              <a:t> " . </a:t>
            </a:r>
            <a:r>
              <a:rPr lang="fr-FR" sz="1050" dirty="0" err="1">
                <a:solidFill>
                  <a:srgbClr val="000000"/>
                </a:solidFill>
                <a:cs typeface="Courier New" pitchFamily="49" charset="0"/>
              </a:rPr>
              <a:t>escapeshellarg</a:t>
            </a:r>
            <a:r>
              <a:rPr lang="fr-FR" sz="1050" dirty="0">
                <a:solidFill>
                  <a:srgbClr val="000000"/>
                </a:solidFill>
                <a:cs typeface="Courier New" pitchFamily="49" charset="0"/>
              </a:rPr>
              <a:t> ($</a:t>
            </a:r>
            <a:r>
              <a:rPr lang="fr-FR" sz="1050" dirty="0" err="1">
                <a:solidFill>
                  <a:srgbClr val="000000"/>
                </a:solidFill>
                <a:cs typeface="Courier New" pitchFamily="49" charset="0"/>
              </a:rPr>
              <a:t>f_src</a:t>
            </a:r>
            <a:r>
              <a:rPr lang="fr-FR" sz="1050" dirty="0">
                <a:solidFill>
                  <a:srgbClr val="000000"/>
                </a:solidFill>
                <a:cs typeface="Courier New" pitchFamily="49" charset="0"/>
              </a:rPr>
              <a:t>) . " " . </a:t>
            </a:r>
            <a:r>
              <a:rPr lang="fr-FR" sz="1050" dirty="0" err="1">
                <a:solidFill>
                  <a:srgbClr val="000000"/>
                </a:solidFill>
                <a:cs typeface="Courier New" pitchFamily="49" charset="0"/>
              </a:rPr>
              <a:t>escapeshellarg</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a:t>
            </a:r>
            <a:br>
              <a:rPr lang="fr-FR" sz="1050" dirty="0">
                <a:solidFill>
                  <a:srgbClr val="000000"/>
                </a:solidFill>
                <a:cs typeface="Courier New" pitchFamily="49" charset="0"/>
              </a:rPr>
            </a:br>
            <a:r>
              <a:rPr lang="fr-FR" sz="1050" dirty="0">
                <a:solidFill>
                  <a:srgbClr val="000000"/>
                </a:solidFill>
                <a:cs typeface="Courier New" pitchFamily="49" charset="0"/>
              </a:rPr>
              <a:t>  system ($cmd, $</a:t>
            </a:r>
            <a:r>
              <a:rPr lang="fr-FR" sz="1050" dirty="0" err="1">
                <a:solidFill>
                  <a:srgbClr val="000000"/>
                </a:solidFill>
                <a:cs typeface="Courier New" pitchFamily="49" charset="0"/>
              </a:rPr>
              <a:t>retval</a:t>
            </a:r>
            <a:r>
              <a:rPr lang="fr-FR" sz="1050" dirty="0">
                <a:solidFill>
                  <a:srgbClr val="000000"/>
                </a:solidFill>
                <a:cs typeface="Courier New" pitchFamily="49" charset="0"/>
              </a:rPr>
              <a:t>);</a:t>
            </a:r>
            <a:br>
              <a:rPr lang="fr-FR" sz="1050" dirty="0">
                <a:solidFill>
                  <a:srgbClr val="000000"/>
                </a:solidFill>
                <a:cs typeface="Courier New" pitchFamily="49" charset="0"/>
              </a:rPr>
            </a:br>
            <a:r>
              <a:rPr lang="fr-FR" sz="1050" dirty="0">
                <a:solidFill>
                  <a:srgbClr val="000000"/>
                </a:solidFill>
                <a:cs typeface="Courier New" pitchFamily="49" charset="0"/>
              </a:rPr>
              <a:t>  if ($</a:t>
            </a:r>
            <a:r>
              <a:rPr lang="fr-FR" sz="1050" dirty="0" err="1">
                <a:solidFill>
                  <a:srgbClr val="000000"/>
                </a:solidFill>
                <a:cs typeface="Courier New" pitchFamily="49" charset="0"/>
              </a:rPr>
              <a:t>retval</a:t>
            </a:r>
            <a:r>
              <a:rPr lang="fr-FR" sz="1050" dirty="0">
                <a:solidFill>
                  <a:srgbClr val="000000"/>
                </a:solidFill>
                <a:cs typeface="Courier New" pitchFamily="49" charset="0"/>
              </a:rPr>
              <a:t> == 0) { if ($retour) return </a:t>
            </a:r>
            <a:r>
              <a:rPr lang="fr-FR" sz="1050" dirty="0" err="1">
                <a:solidFill>
                  <a:srgbClr val="000000"/>
                </a:solidFill>
                <a:cs typeface="Courier New" pitchFamily="49" charset="0"/>
              </a:rPr>
              <a:t>file_get_contents</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else return </a:t>
            </a:r>
            <a:r>
              <a:rPr lang="fr-FR" sz="1050" dirty="0" err="1">
                <a:solidFill>
                  <a:srgbClr val="000000"/>
                </a:solidFill>
                <a:cs typeface="Courier New" pitchFamily="49" charset="0"/>
              </a:rPr>
              <a:t>true</a:t>
            </a:r>
            <a:r>
              <a:rPr lang="fr-FR" sz="1050" dirty="0">
                <a:solidFill>
                  <a:srgbClr val="000000"/>
                </a:solidFill>
                <a:cs typeface="Courier New" pitchFamily="49" charset="0"/>
              </a:rPr>
              <a:t>; }</a:t>
            </a:r>
            <a:br>
              <a:rPr lang="fr-FR" sz="1050" dirty="0">
                <a:solidFill>
                  <a:srgbClr val="000000"/>
                </a:solidFill>
                <a:cs typeface="Courier New" pitchFamily="49" charset="0"/>
              </a:rPr>
            </a:br>
            <a:r>
              <a:rPr lang="fr-FR" sz="1050" dirty="0">
                <a:solidFill>
                  <a:srgbClr val="000000"/>
                </a:solidFill>
                <a:cs typeface="Courier New" pitchFamily="49" charset="0"/>
              </a:rPr>
              <a:t>  return false; </a:t>
            </a:r>
            <a:br>
              <a:rPr lang="fr-FR" sz="1050" dirty="0">
                <a:solidFill>
                  <a:srgbClr val="000000"/>
                </a:solidFill>
                <a:cs typeface="Courier New" pitchFamily="49" charset="0"/>
              </a:rPr>
            </a:br>
            <a:r>
              <a:rPr lang="fr-FR" sz="1050" dirty="0">
                <a:solidFill>
                  <a:srgbClr val="000000"/>
                </a:solidFill>
                <a:cs typeface="Courier New" pitchFamily="49" charset="0"/>
              </a:rPr>
              <a:t>}</a:t>
            </a:r>
          </a:p>
        </p:txBody>
      </p:sp>
    </p:spTree>
    <p:extLst>
      <p:ext uri="{BB962C8B-B14F-4D97-AF65-F5344CB8AC3E}">
        <p14:creationId xmlns:p14="http://schemas.microsoft.com/office/powerpoint/2010/main" val="638663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Rectangle 1026"/>
          <p:cNvSpPr>
            <a:spLocks noGrp="1" noRot="1" noChangeAspect="1" noChangeArrowheads="1" noTextEdit="1"/>
          </p:cNvSpPr>
          <p:nvPr>
            <p:ph type="sldImg"/>
          </p:nvPr>
        </p:nvSpPr>
        <p:spPr>
          <a:ln/>
        </p:spPr>
      </p:sp>
      <p:sp>
        <p:nvSpPr>
          <p:cNvPr id="1135619" name="Rectangle 1027"/>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1675724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142</a:t>
            </a:fld>
            <a:endParaRPr lang="fr-FR"/>
          </a:p>
        </p:txBody>
      </p:sp>
    </p:spTree>
    <p:extLst>
      <p:ext uri="{BB962C8B-B14F-4D97-AF65-F5344CB8AC3E}">
        <p14:creationId xmlns:p14="http://schemas.microsoft.com/office/powerpoint/2010/main" val="40913491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145</a:t>
            </a:fld>
            <a:endParaRPr lang="fr-FR"/>
          </a:p>
        </p:txBody>
      </p:sp>
    </p:spTree>
    <p:extLst>
      <p:ext uri="{BB962C8B-B14F-4D97-AF65-F5344CB8AC3E}">
        <p14:creationId xmlns:p14="http://schemas.microsoft.com/office/powerpoint/2010/main" val="16614349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148</a:t>
            </a:fld>
            <a:endParaRPr lang="fr-FR"/>
          </a:p>
        </p:txBody>
      </p:sp>
    </p:spTree>
    <p:extLst>
      <p:ext uri="{BB962C8B-B14F-4D97-AF65-F5344CB8AC3E}">
        <p14:creationId xmlns:p14="http://schemas.microsoft.com/office/powerpoint/2010/main" val="203539019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150</a:t>
            </a:fld>
            <a:endParaRPr lang="fr-FR"/>
          </a:p>
        </p:txBody>
      </p:sp>
    </p:spTree>
    <p:extLst>
      <p:ext uri="{BB962C8B-B14F-4D97-AF65-F5344CB8AC3E}">
        <p14:creationId xmlns:p14="http://schemas.microsoft.com/office/powerpoint/2010/main" val="346489270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152</a:t>
            </a:fld>
            <a:endParaRPr lang="fr-FR"/>
          </a:p>
        </p:txBody>
      </p:sp>
    </p:spTree>
    <p:extLst>
      <p:ext uri="{BB962C8B-B14F-4D97-AF65-F5344CB8AC3E}">
        <p14:creationId xmlns:p14="http://schemas.microsoft.com/office/powerpoint/2010/main" val="3333029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0034" name="Rectangle 3074"/>
          <p:cNvSpPr>
            <a:spLocks noGrp="1" noRot="1" noChangeAspect="1" noChangeArrowheads="1" noTextEdit="1"/>
          </p:cNvSpPr>
          <p:nvPr>
            <p:ph type="sldImg"/>
          </p:nvPr>
        </p:nvSpPr>
        <p:spPr>
          <a:ln/>
        </p:spPr>
      </p:sp>
      <p:sp>
        <p:nvSpPr>
          <p:cNvPr id="2220035" name="Rectangle 3075"/>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71654632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92500" lnSpcReduction="1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160</a:t>
            </a:fld>
            <a:endParaRPr lang="fr-FR"/>
          </a:p>
        </p:txBody>
      </p:sp>
    </p:spTree>
    <p:extLst>
      <p:ext uri="{BB962C8B-B14F-4D97-AF65-F5344CB8AC3E}">
        <p14:creationId xmlns:p14="http://schemas.microsoft.com/office/powerpoint/2010/main" val="151460760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eaLnBrk="1" hangingPunct="1"/>
            <a:r>
              <a:rPr lang="fr-FR" sz="1050" b="1" dirty="0">
                <a:ea typeface="MS Mincho" pitchFamily="49" charset="-128"/>
              </a:rPr>
              <a:t>Exemple d'intégration avec &lt;</a:t>
            </a:r>
            <a:r>
              <a:rPr lang="fr-FR" sz="1050" b="1" dirty="0" err="1">
                <a:ea typeface="MS Mincho" pitchFamily="49" charset="-128"/>
              </a:rPr>
              <a:t>embed</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embed</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a:t>
            </a:r>
            <a:r>
              <a:rPr lang="fr-FR" sz="1050" dirty="0" err="1">
                <a:ea typeface="MS Mincho" pitchFamily="49" charset="-128"/>
              </a:rPr>
              <a:t>src</a:t>
            </a:r>
            <a:r>
              <a:rPr lang="fr-FR" sz="1050" dirty="0">
                <a:ea typeface="MS Mincho" pitchFamily="49" charset="-128"/>
              </a:rPr>
              <a:t>="file.svg"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pluginspage</a:t>
            </a:r>
            <a:r>
              <a:rPr lang="fr-FR" sz="1050" dirty="0">
                <a:ea typeface="MS Mincho" pitchFamily="49" charset="-128"/>
              </a:rPr>
              <a:t>="http://www.adobe.com/svg/viewer/install/" </a:t>
            </a:r>
            <a:r>
              <a:rPr lang="fr-FR" sz="1050" dirty="0" err="1">
                <a:ea typeface="MS Mincho" pitchFamily="49" charset="-128"/>
              </a:rPr>
              <a:t>align</a:t>
            </a:r>
            <a:r>
              <a:rPr lang="fr-FR" sz="1050" dirty="0">
                <a:ea typeface="MS Mincho" pitchFamily="49" charset="-128"/>
              </a:rPr>
              <a:t>="right" /&gt;</a:t>
            </a:r>
          </a:p>
          <a:p>
            <a:pPr eaLnBrk="1" hangingPunct="1"/>
            <a:endParaRPr lang="fr-FR" sz="1050" dirty="0">
              <a:ea typeface="MS Mincho" pitchFamily="49" charset="-128"/>
            </a:endParaRPr>
          </a:p>
          <a:p>
            <a:pPr eaLnBrk="1" hangingPunct="1"/>
            <a:r>
              <a:rPr lang="fr-FR" sz="1050" b="1" dirty="0">
                <a:ea typeface="MS Mincho" pitchFamily="49" charset="-128"/>
              </a:rPr>
              <a:t>Exemple d'intégration avec &lt;</a:t>
            </a:r>
            <a:r>
              <a:rPr lang="fr-FR" sz="1050" b="1" dirty="0" err="1">
                <a:ea typeface="MS Mincho" pitchFamily="49" charset="-128"/>
              </a:rPr>
              <a:t>object</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id="</a:t>
            </a:r>
            <a:r>
              <a:rPr lang="fr-FR" sz="1050" dirty="0" err="1">
                <a:ea typeface="MS Mincho" pitchFamily="49" charset="-128"/>
              </a:rPr>
              <a:t>myfirstsvginhtml</a:t>
            </a:r>
            <a:r>
              <a:rPr lang="fr-FR" sz="1050" dirty="0">
                <a:ea typeface="MS Mincho" pitchFamily="49" charset="-128"/>
              </a:rPr>
              <a:t>" data="file.svg"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align</a:t>
            </a:r>
            <a:r>
              <a:rPr lang="fr-FR" sz="1050" dirty="0">
                <a:ea typeface="MS Mincho" pitchFamily="49" charset="-128"/>
              </a:rPr>
              <a:t>="right" </a:t>
            </a:r>
            <a:r>
              <a:rPr lang="fr-FR" sz="1050" dirty="0" err="1">
                <a:ea typeface="MS Mincho" pitchFamily="49" charset="-128"/>
              </a:rPr>
              <a:t>codebase</a:t>
            </a:r>
            <a:r>
              <a:rPr lang="fr-FR" sz="1050" dirty="0">
                <a:ea typeface="MS Mincho" pitchFamily="49" charset="-128"/>
              </a:rPr>
              <a:t>="http://www.adobe.com/svg/viewer/install/"&gt;</a:t>
            </a:r>
          </a:p>
          <a:p>
            <a:pPr eaLnBrk="1" hangingPunct="1"/>
            <a:r>
              <a:rPr lang="fr-FR" sz="1050" dirty="0">
                <a:ea typeface="MS Mincho" pitchFamily="49" charset="-128"/>
              </a:rPr>
              <a:t>Si vous ne disposez pas d'une visionneuse, cliquez &lt;a </a:t>
            </a:r>
            <a:r>
              <a:rPr lang="fr-FR" sz="1050" dirty="0" err="1">
                <a:ea typeface="MS Mincho" pitchFamily="49" charset="-128"/>
              </a:rPr>
              <a:t>href</a:t>
            </a:r>
            <a:r>
              <a:rPr lang="fr-FR" sz="1050" dirty="0">
                <a:ea typeface="MS Mincho" pitchFamily="49" charset="-128"/>
              </a:rPr>
              <a:t>="http://www.adobe.com/svg/viewer/install/"&gt;ICI&lt;/a&gt;</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&gt;</a:t>
            </a:r>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161</a:t>
            </a:fld>
            <a:endParaRPr lang="fr-FR"/>
          </a:p>
        </p:txBody>
      </p:sp>
    </p:spTree>
    <p:extLst>
      <p:ext uri="{BB962C8B-B14F-4D97-AF65-F5344CB8AC3E}">
        <p14:creationId xmlns:p14="http://schemas.microsoft.com/office/powerpoint/2010/main" val="362756346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XSL-&gt;html</a:t>
            </a:r>
          </a:p>
          <a:p>
            <a:r>
              <a:rPr lang="fr-FR" sz="1050" dirty="0"/>
              <a:t>&lt;</a:t>
            </a:r>
            <a:r>
              <a:rPr lang="fr-FR" sz="1050" dirty="0" err="1"/>
              <a:t>xsl:template</a:t>
            </a:r>
            <a:r>
              <a:rPr lang="fr-FR" sz="1050" dirty="0"/>
              <a:t> match=</a:t>
            </a:r>
            <a:r>
              <a:rPr lang="en-US" sz="1050" dirty="0"/>
              <a:t>"</a:t>
            </a:r>
            <a:r>
              <a:rPr lang="fr-FR" sz="1050" dirty="0"/>
              <a:t>info</a:t>
            </a:r>
            <a:r>
              <a:rPr lang="en-US" sz="1050" dirty="0"/>
              <a:t>“ </a:t>
            </a:r>
            <a:r>
              <a:rPr lang="fr-FR" sz="1050" dirty="0"/>
              <a:t>&gt;</a:t>
            </a:r>
          </a:p>
          <a:p>
            <a:r>
              <a:rPr lang="en-US" sz="1050" dirty="0"/>
              <a:t>    &lt;div&gt;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div</a:t>
            </a:r>
            <a:r>
              <a:rPr lang="fr-FR" sz="1050" dirty="0"/>
              <a:t>&gt;</a:t>
            </a:r>
          </a:p>
          <a:p>
            <a:r>
              <a:rPr lang="fr-FR" sz="1050" dirty="0"/>
              <a:t>&lt;/</a:t>
            </a:r>
            <a:r>
              <a:rPr lang="fr-FR" sz="1050" dirty="0" err="1"/>
              <a:t>xsl:template</a:t>
            </a:r>
            <a:r>
              <a:rPr lang="fr-FR" sz="1050" dirty="0"/>
              <a:t>&gt;</a:t>
            </a:r>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163</a:t>
            </a:fld>
            <a:endParaRPr lang="fr-FR"/>
          </a:p>
        </p:txBody>
      </p:sp>
    </p:spTree>
    <p:extLst>
      <p:ext uri="{BB962C8B-B14F-4D97-AF65-F5344CB8AC3E}">
        <p14:creationId xmlns:p14="http://schemas.microsoft.com/office/powerpoint/2010/main" val="2328230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0510265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a:t>
            </a:r>
            <a:r>
              <a:rPr lang="fr-FR" sz="1050" b="1" dirty="0" err="1"/>
              <a:t>pdf</a:t>
            </a:r>
            <a:endParaRPr lang="fr-FR" sz="1050" b="1" dirty="0"/>
          </a:p>
          <a:p>
            <a:r>
              <a:rPr lang="fr-FR" sz="1050" dirty="0"/>
              <a:t>&lt;</a:t>
            </a:r>
            <a:r>
              <a:rPr lang="fr-FR" sz="1050" dirty="0" err="1"/>
              <a:t>xsl:template</a:t>
            </a:r>
            <a:r>
              <a:rPr lang="fr-FR" sz="1050" dirty="0"/>
              <a:t> match=« info » &gt;</a:t>
            </a:r>
          </a:p>
          <a:p>
            <a:r>
              <a:rPr lang="fr-FR" sz="1050" dirty="0"/>
              <a:t>   &lt;</a:t>
            </a:r>
            <a:r>
              <a:rPr lang="fr-FR" sz="1050" dirty="0" err="1"/>
              <a:t>fo:block</a:t>
            </a:r>
            <a:r>
              <a:rPr lang="fr-FR" sz="1050" dirty="0"/>
              <a:t>&gt;</a:t>
            </a:r>
          </a:p>
          <a:p>
            <a:r>
              <a:rPr lang="en-US" sz="1050" dirty="0"/>
              <a:t>       &lt;</a:t>
            </a:r>
            <a:r>
              <a:rPr lang="en-US" sz="1050" dirty="0" err="1"/>
              <a:t>fo:instream</a:t>
            </a:r>
            <a:r>
              <a:rPr lang="en-US" sz="1050" dirty="0"/>
              <a:t>-foreign-object margin-left="10%" scaling="uniform" content-height="scale-to-fit" content-width="scale-to-fit" width="80%"&gt;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fo:instream-foreign-object</a:t>
            </a:r>
            <a:r>
              <a:rPr lang="fr-FR" sz="1050" dirty="0"/>
              <a:t>&gt;</a:t>
            </a:r>
          </a:p>
          <a:p>
            <a:r>
              <a:rPr lang="fr-FR" sz="1050" dirty="0"/>
              <a:t>     &lt;/</a:t>
            </a:r>
            <a:r>
              <a:rPr lang="fr-FR" sz="1050" dirty="0" err="1"/>
              <a:t>fo:block</a:t>
            </a:r>
            <a:r>
              <a:rPr lang="fr-FR" sz="1050" dirty="0"/>
              <a:t>&gt;</a:t>
            </a:r>
          </a:p>
          <a:p>
            <a:r>
              <a:rPr lang="fr-FR" sz="1050" dirty="0"/>
              <a:t>&lt;/</a:t>
            </a:r>
            <a:r>
              <a:rPr lang="fr-FR" sz="1050" dirty="0" err="1"/>
              <a:t>xsl:template</a:t>
            </a:r>
            <a:r>
              <a:rPr lang="fr-FR" sz="1050" dirty="0"/>
              <a:t>&gt;</a:t>
            </a:r>
          </a:p>
          <a:p>
            <a:endParaRPr lang="fr-FR" sz="1050" b="1"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164</a:t>
            </a:fld>
            <a:endParaRPr lang="fr-FR"/>
          </a:p>
        </p:txBody>
      </p:sp>
    </p:spTree>
    <p:extLst>
      <p:ext uri="{BB962C8B-B14F-4D97-AF65-F5344CB8AC3E}">
        <p14:creationId xmlns:p14="http://schemas.microsoft.com/office/powerpoint/2010/main" val="54189340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166</a:t>
            </a:fld>
            <a:endParaRPr lang="fr-FR"/>
          </a:p>
        </p:txBody>
      </p:sp>
    </p:spTree>
    <p:extLst>
      <p:ext uri="{BB962C8B-B14F-4D97-AF65-F5344CB8AC3E}">
        <p14:creationId xmlns:p14="http://schemas.microsoft.com/office/powerpoint/2010/main" val="113116465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normAutofit lnSpcReduction="10000"/>
          </a:bodyPr>
          <a:lstStyle/>
          <a:p>
            <a:pPr eaLnBrk="1" hangingPunct="1"/>
            <a:r>
              <a:rPr lang="fr-FR" sz="1050" b="1" dirty="0"/>
              <a:t>Exemple de traitement XSL-T avec liaison XML dynamique en JS :</a:t>
            </a:r>
          </a:p>
          <a:p>
            <a:pPr eaLnBrk="1" hangingPunct="1"/>
            <a:r>
              <a:rPr lang="fr-FR" sz="1050" dirty="0" err="1"/>
              <a:t>function</a:t>
            </a:r>
            <a:r>
              <a:rPr lang="fr-FR" sz="1050" dirty="0"/>
              <a:t> </a:t>
            </a:r>
            <a:r>
              <a:rPr lang="fr-FR" sz="1050" dirty="0" err="1"/>
              <a:t>loadXMLDoc</a:t>
            </a:r>
            <a:r>
              <a:rPr lang="fr-FR" sz="1050" dirty="0"/>
              <a:t>(</a:t>
            </a:r>
            <a:r>
              <a:rPr lang="fr-FR" sz="1050" dirty="0" err="1"/>
              <a:t>fname</a:t>
            </a:r>
            <a:r>
              <a:rPr lang="fr-FR" sz="1050" dirty="0"/>
              <a:t>) {</a:t>
            </a:r>
            <a:br>
              <a:rPr lang="fr-FR" sz="1050" dirty="0"/>
            </a:br>
            <a:r>
              <a:rPr lang="fr-FR" sz="1050" dirty="0"/>
              <a:t>   var </a:t>
            </a:r>
            <a:r>
              <a:rPr lang="fr-FR" sz="1050" dirty="0" err="1"/>
              <a:t>xmlDoc</a:t>
            </a:r>
            <a:r>
              <a:rPr lang="fr-FR" sz="1050" dirty="0"/>
              <a:t>;</a:t>
            </a:r>
            <a:br>
              <a:rPr lang="fr-FR" sz="1050" dirty="0"/>
            </a:br>
            <a:r>
              <a:rPr lang="fr-FR" sz="1050" dirty="0"/>
              <a:t>   if( </a:t>
            </a:r>
            <a:r>
              <a:rPr lang="fr-FR" sz="1050" dirty="0" err="1"/>
              <a:t>window.ActiveXObject</a:t>
            </a:r>
            <a:r>
              <a:rPr lang="fr-FR" sz="1050" dirty="0"/>
              <a:t>) { // pour MSIE</a:t>
            </a:r>
            <a:br>
              <a:rPr lang="fr-FR" sz="1050" dirty="0"/>
            </a:br>
            <a:r>
              <a:rPr lang="fr-FR" sz="1050" dirty="0"/>
              <a:t>      </a:t>
            </a:r>
            <a:r>
              <a:rPr lang="fr-FR" sz="1050" dirty="0" err="1"/>
              <a:t>xmlDoc</a:t>
            </a:r>
            <a:r>
              <a:rPr lang="fr-FR" sz="1050" dirty="0"/>
              <a:t> = new </a:t>
            </a:r>
            <a:r>
              <a:rPr lang="fr-FR" sz="1050" dirty="0" err="1"/>
              <a:t>ActiveXObject</a:t>
            </a:r>
            <a:r>
              <a:rPr lang="fr-FR" sz="1050" dirty="0"/>
              <a:t>( '</a:t>
            </a:r>
            <a:r>
              <a:rPr lang="fr-FR" sz="1050" dirty="0" err="1"/>
              <a:t>Microsoft.XMLDOM</a:t>
            </a:r>
            <a:r>
              <a:rPr lang="fr-FR" sz="1050" dirty="0"/>
              <a:t>');</a:t>
            </a:r>
            <a:br>
              <a:rPr lang="fr-FR" sz="1050" dirty="0"/>
            </a:br>
            <a:r>
              <a:rPr lang="fr-FR" sz="1050" dirty="0"/>
              <a:t>   }</a:t>
            </a:r>
            <a:br>
              <a:rPr lang="fr-FR" sz="1050" dirty="0"/>
            </a:br>
            <a:r>
              <a:rPr lang="fr-FR" sz="1050" dirty="0"/>
              <a:t>   else if( </a:t>
            </a:r>
            <a:r>
              <a:rPr lang="fr-FR" sz="1050" dirty="0" err="1"/>
              <a:t>document.implementation</a:t>
            </a:r>
            <a:r>
              <a:rPr lang="fr-FR" sz="1050" dirty="0"/>
              <a:t> &amp;&amp; </a:t>
            </a:r>
            <a:r>
              <a:rPr lang="fr-FR" sz="1050" dirty="0" err="1"/>
              <a:t>document.implementation.createDocument</a:t>
            </a:r>
            <a:r>
              <a:rPr lang="fr-FR" sz="1050" dirty="0"/>
              <a:t>) { // code pour MFF</a:t>
            </a:r>
            <a:br>
              <a:rPr lang="fr-FR" sz="1050" dirty="0"/>
            </a:br>
            <a:r>
              <a:rPr lang="fr-FR" sz="1050" dirty="0"/>
              <a:t>      </a:t>
            </a:r>
            <a:r>
              <a:rPr lang="fr-FR" sz="1050" dirty="0" err="1"/>
              <a:t>xmlDoc</a:t>
            </a:r>
            <a:r>
              <a:rPr lang="fr-FR" sz="1050" dirty="0"/>
              <a:t> = </a:t>
            </a:r>
            <a:r>
              <a:rPr lang="fr-FR" sz="1050" dirty="0" err="1"/>
              <a:t>document.implementation.createDocument</a:t>
            </a:r>
            <a:r>
              <a:rPr lang="fr-FR" sz="1050" dirty="0"/>
              <a:t>('','',</a:t>
            </a:r>
            <a:r>
              <a:rPr lang="fr-FR" sz="1050" dirty="0" err="1"/>
              <a:t>null</a:t>
            </a:r>
            <a:r>
              <a:rPr lang="fr-FR" sz="1050" dirty="0"/>
              <a:t>);</a:t>
            </a:r>
            <a:br>
              <a:rPr lang="fr-FR" sz="1050" dirty="0"/>
            </a:br>
            <a:r>
              <a:rPr lang="fr-FR" sz="1050" dirty="0"/>
              <a:t>  } else { /* ne rien faire */ }</a:t>
            </a:r>
            <a:br>
              <a:rPr lang="fr-FR" sz="1050" dirty="0"/>
            </a:br>
            <a:r>
              <a:rPr lang="fr-FR" sz="1050" dirty="0"/>
              <a:t>   </a:t>
            </a:r>
            <a:r>
              <a:rPr lang="fr-FR" sz="1050" dirty="0" err="1"/>
              <a:t>xmlDoc.async</a:t>
            </a:r>
            <a:r>
              <a:rPr lang="fr-FR" sz="1050" dirty="0"/>
              <a:t> = false;</a:t>
            </a:r>
            <a:br>
              <a:rPr lang="fr-FR" sz="1050" dirty="0"/>
            </a:br>
            <a:r>
              <a:rPr lang="fr-FR" sz="1050" dirty="0"/>
              <a:t>   </a:t>
            </a:r>
            <a:r>
              <a:rPr lang="fr-FR" sz="1050" dirty="0" err="1"/>
              <a:t>xmlDoc.load</a:t>
            </a:r>
            <a:r>
              <a:rPr lang="fr-FR" sz="1050" dirty="0"/>
              <a:t>( </a:t>
            </a:r>
            <a:r>
              <a:rPr lang="fr-FR" sz="1050" dirty="0" err="1"/>
              <a:t>fname</a:t>
            </a:r>
            <a:r>
              <a:rPr lang="fr-FR" sz="1050" dirty="0"/>
              <a:t>);</a:t>
            </a:r>
            <a:br>
              <a:rPr lang="fr-FR" sz="1050" dirty="0"/>
            </a:br>
            <a:r>
              <a:rPr lang="fr-FR" sz="1050" dirty="0"/>
              <a:t>   return( </a:t>
            </a:r>
            <a:r>
              <a:rPr lang="fr-FR" sz="1050" dirty="0" err="1"/>
              <a:t>xmlDoc</a:t>
            </a:r>
            <a:r>
              <a:rPr lang="fr-FR" sz="1050" dirty="0"/>
              <a:t>);</a:t>
            </a:r>
            <a:br>
              <a:rPr lang="fr-FR" sz="1050" dirty="0"/>
            </a:br>
            <a:r>
              <a:rPr lang="fr-FR" sz="1050" dirty="0"/>
              <a:t>}</a:t>
            </a:r>
            <a:br>
              <a:rPr lang="fr-FR" sz="1050" dirty="0"/>
            </a:br>
            <a:br>
              <a:rPr lang="fr-FR" sz="1050" dirty="0"/>
            </a:br>
            <a:r>
              <a:rPr lang="fr-FR" sz="1050" dirty="0" err="1"/>
              <a:t>function</a:t>
            </a:r>
            <a:r>
              <a:rPr lang="fr-FR" sz="1050" dirty="0"/>
              <a:t> </a:t>
            </a:r>
            <a:r>
              <a:rPr lang="fr-FR" sz="1050" dirty="0" err="1"/>
              <a:t>displayResult</a:t>
            </a:r>
            <a:r>
              <a:rPr lang="fr-FR" sz="1050" dirty="0"/>
              <a:t>() {</a:t>
            </a:r>
            <a:br>
              <a:rPr lang="fr-FR" sz="1050" dirty="0"/>
            </a:br>
            <a:r>
              <a:rPr lang="fr-FR" sz="1050" dirty="0"/>
              <a:t>   </a:t>
            </a:r>
            <a:r>
              <a:rPr lang="fr-FR" sz="1050" dirty="0" err="1"/>
              <a:t>xml</a:t>
            </a:r>
            <a:r>
              <a:rPr lang="fr-FR" sz="1050" dirty="0"/>
              <a:t> = </a:t>
            </a:r>
            <a:r>
              <a:rPr lang="fr-FR" sz="1050" dirty="0" err="1"/>
              <a:t>loadXMLDoc</a:t>
            </a:r>
            <a:r>
              <a:rPr lang="fr-FR" sz="1050" dirty="0"/>
              <a:t>( 'data.xml');</a:t>
            </a:r>
            <a:br>
              <a:rPr lang="fr-FR" sz="1050" dirty="0"/>
            </a:br>
            <a:r>
              <a:rPr lang="fr-FR" sz="1050" dirty="0"/>
              <a:t>   </a:t>
            </a:r>
            <a:r>
              <a:rPr lang="fr-FR" sz="1050" dirty="0" err="1"/>
              <a:t>xsl</a:t>
            </a:r>
            <a:r>
              <a:rPr lang="fr-FR" sz="1050" dirty="0"/>
              <a:t> = </a:t>
            </a:r>
            <a:r>
              <a:rPr lang="fr-FR" sz="1050" dirty="0" err="1"/>
              <a:t>loadXMLDoc</a:t>
            </a:r>
            <a:r>
              <a:rPr lang="fr-FR" sz="1050" dirty="0"/>
              <a:t>( 'transform.xsl');</a:t>
            </a:r>
            <a:br>
              <a:rPr lang="fr-FR" sz="1050" dirty="0"/>
            </a:br>
            <a:br>
              <a:rPr lang="fr-FR" sz="1050" dirty="0"/>
            </a:br>
            <a:r>
              <a:rPr lang="fr-FR" sz="1050" dirty="0"/>
              <a:t>   if( </a:t>
            </a:r>
            <a:r>
              <a:rPr lang="fr-FR" sz="1050" dirty="0" err="1"/>
              <a:t>window.ActiveXObject</a:t>
            </a:r>
            <a:r>
              <a:rPr lang="fr-FR" sz="1050" dirty="0"/>
              <a:t>) { // MSIE</a:t>
            </a:r>
            <a:br>
              <a:rPr lang="fr-FR" sz="1050" dirty="0"/>
            </a:br>
            <a:r>
              <a:rPr lang="fr-FR" sz="1050" dirty="0"/>
              <a:t>      ex = </a:t>
            </a:r>
            <a:r>
              <a:rPr lang="fr-FR" sz="1050" dirty="0" err="1"/>
              <a:t>xml.transformNode</a:t>
            </a:r>
            <a:r>
              <a:rPr lang="fr-FR" sz="1050" dirty="0"/>
              <a:t>( </a:t>
            </a:r>
            <a:r>
              <a:rPr lang="fr-FR" sz="1050" dirty="0" err="1"/>
              <a:t>xsl</a:t>
            </a:r>
            <a:r>
              <a:rPr lang="fr-FR" sz="1050" dirty="0"/>
              <a:t>);</a:t>
            </a:r>
            <a:br>
              <a:rPr lang="fr-FR" sz="1050" dirty="0"/>
            </a:br>
            <a:r>
              <a:rPr lang="fr-FR" sz="1050" dirty="0"/>
              <a:t>      </a:t>
            </a:r>
            <a:r>
              <a:rPr lang="fr-FR" sz="1050" dirty="0" err="1"/>
              <a:t>document.body</a:t>
            </a:r>
            <a:r>
              <a:rPr lang="fr-FR" sz="1050" dirty="0"/>
              <a:t>.</a:t>
            </a:r>
            <a:r>
              <a:rPr lang="fr-FR" sz="1050" dirty="0" err="1"/>
              <a:t>innerHTML</a:t>
            </a:r>
            <a:r>
              <a:rPr lang="fr-FR" sz="1050" dirty="0"/>
              <a:t> = ex;</a:t>
            </a:r>
            <a:br>
              <a:rPr lang="fr-FR" sz="1050" dirty="0"/>
            </a:br>
            <a:r>
              <a:rPr lang="fr-FR" sz="1050" dirty="0"/>
              <a:t>   } else if( </a:t>
            </a:r>
            <a:r>
              <a:rPr lang="fr-FR" sz="1050" dirty="0" err="1"/>
              <a:t>document.implementation</a:t>
            </a:r>
            <a:r>
              <a:rPr lang="fr-FR" sz="1050" dirty="0"/>
              <a:t> &amp;&amp; </a:t>
            </a:r>
            <a:r>
              <a:rPr lang="fr-FR" sz="1050" dirty="0" err="1"/>
              <a:t>document.implementation.createDocument</a:t>
            </a:r>
            <a:r>
              <a:rPr lang="fr-FR" sz="1050" dirty="0"/>
              <a:t>) { // pour MFF</a:t>
            </a:r>
            <a:br>
              <a:rPr lang="fr-FR" sz="1050" dirty="0"/>
            </a:br>
            <a:r>
              <a:rPr lang="fr-FR" sz="1050" dirty="0"/>
              <a:t>      </a:t>
            </a:r>
            <a:r>
              <a:rPr lang="fr-FR" sz="1050" dirty="0" err="1"/>
              <a:t>xsltProcessor</a:t>
            </a:r>
            <a:r>
              <a:rPr lang="fr-FR" sz="1050" dirty="0"/>
              <a:t> = new </a:t>
            </a:r>
            <a:r>
              <a:rPr lang="fr-FR" sz="1050" dirty="0" err="1"/>
              <a:t>XSLTProcessor</a:t>
            </a:r>
            <a:r>
              <a:rPr lang="fr-FR" sz="1050" dirty="0"/>
              <a:t>();</a:t>
            </a:r>
            <a:br>
              <a:rPr lang="fr-FR" sz="1050" dirty="0"/>
            </a:br>
            <a:r>
              <a:rPr lang="fr-FR" sz="1050" dirty="0"/>
              <a:t>      </a:t>
            </a:r>
            <a:r>
              <a:rPr lang="fr-FR" sz="1050" dirty="0" err="1"/>
              <a:t>xsltProcessor.importStylesheet</a:t>
            </a:r>
            <a:r>
              <a:rPr lang="fr-FR" sz="1050" dirty="0"/>
              <a:t>( </a:t>
            </a:r>
            <a:r>
              <a:rPr lang="fr-FR" sz="1050" dirty="0" err="1"/>
              <a:t>xsl</a:t>
            </a:r>
            <a:r>
              <a:rPr lang="fr-FR" sz="1050" dirty="0"/>
              <a:t>);</a:t>
            </a:r>
            <a:br>
              <a:rPr lang="fr-FR" sz="1050" dirty="0"/>
            </a:br>
            <a:r>
              <a:rPr lang="fr-FR" sz="1050" dirty="0"/>
              <a:t>      </a:t>
            </a:r>
            <a:r>
              <a:rPr lang="fr-FR" sz="1050" dirty="0" err="1"/>
              <a:t>resultDocument</a:t>
            </a:r>
            <a:r>
              <a:rPr lang="fr-FR" sz="1050" dirty="0"/>
              <a:t> = </a:t>
            </a:r>
            <a:r>
              <a:rPr lang="fr-FR" sz="1050" dirty="0" err="1"/>
              <a:t>xsltProcessor.transformToFragment</a:t>
            </a:r>
            <a:r>
              <a:rPr lang="fr-FR" sz="1050" dirty="0"/>
              <a:t>( </a:t>
            </a:r>
            <a:r>
              <a:rPr lang="fr-FR" sz="1050" dirty="0" err="1"/>
              <a:t>xml</a:t>
            </a:r>
            <a:r>
              <a:rPr lang="fr-FR" sz="1050" dirty="0"/>
              <a:t>, document);</a:t>
            </a:r>
            <a:br>
              <a:rPr lang="fr-FR" sz="1050" dirty="0"/>
            </a:br>
            <a:r>
              <a:rPr lang="fr-FR" sz="1050" dirty="0"/>
              <a:t>      </a:t>
            </a:r>
            <a:r>
              <a:rPr lang="fr-FR" sz="1050" dirty="0" err="1"/>
              <a:t>document.body</a:t>
            </a:r>
            <a:r>
              <a:rPr lang="fr-FR" sz="1050" dirty="0"/>
              <a:t>.</a:t>
            </a:r>
            <a:r>
              <a:rPr lang="fr-FR" sz="1050" dirty="0" err="1"/>
              <a:t>appendChild</a:t>
            </a:r>
            <a:r>
              <a:rPr lang="fr-FR" sz="1050" dirty="0"/>
              <a:t>( </a:t>
            </a:r>
            <a:r>
              <a:rPr lang="fr-FR" sz="1050" dirty="0" err="1"/>
              <a:t>resultDocument</a:t>
            </a:r>
            <a:r>
              <a:rPr lang="fr-FR" sz="1050" dirty="0"/>
              <a:t>);</a:t>
            </a:r>
            <a:br>
              <a:rPr lang="fr-FR" sz="1050" dirty="0"/>
            </a:br>
            <a:r>
              <a:rPr lang="fr-FR" sz="1050" dirty="0"/>
              <a:t>   }</a:t>
            </a:r>
            <a:br>
              <a:rPr lang="fr-FR" sz="1050" dirty="0"/>
            </a:br>
            <a:r>
              <a:rPr lang="fr-FR" sz="1050" dirty="0"/>
              <a:t>}</a:t>
            </a:r>
          </a:p>
        </p:txBody>
      </p:sp>
    </p:spTree>
    <p:extLst>
      <p:ext uri="{BB962C8B-B14F-4D97-AF65-F5344CB8AC3E}">
        <p14:creationId xmlns:p14="http://schemas.microsoft.com/office/powerpoint/2010/main" val="57324568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normAutofit/>
          </a:bodyPr>
          <a:lstStyle/>
          <a:p>
            <a:pPr eaLnBrk="1" hangingPunct="1"/>
            <a:r>
              <a:rPr lang="fr-FR" sz="1050" b="1" u="sng" dirty="0" err="1"/>
              <a:t>Xsltjs</a:t>
            </a:r>
            <a:r>
              <a:rPr lang="fr-FR" sz="1050" dirty="0"/>
              <a:t>: http://johannburkard.de/software/xsltjs/</a:t>
            </a:r>
          </a:p>
        </p:txBody>
      </p:sp>
    </p:spTree>
    <p:extLst>
      <p:ext uri="{BB962C8B-B14F-4D97-AF65-F5344CB8AC3E}">
        <p14:creationId xmlns:p14="http://schemas.microsoft.com/office/powerpoint/2010/main" val="133789155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lstStyle/>
          <a:p>
            <a:pPr eaLnBrk="1" hangingPunct="1"/>
            <a:r>
              <a:rPr lang="fr-FR" sz="1050" b="1" dirty="0"/>
              <a:t>Exemple de traitement XSL-T avec liaison XML dynamique coté serveur avec ASP:</a:t>
            </a:r>
            <a:r>
              <a:rPr lang="fr-FR" sz="1050" dirty="0"/>
              <a:t>&lt;%</a:t>
            </a:r>
            <a:br>
              <a:rPr lang="fr-FR" sz="1050" dirty="0"/>
            </a:br>
            <a:r>
              <a:rPr lang="fr-FR" sz="1050" dirty="0"/>
              <a:t>'</a:t>
            </a:r>
            <a:r>
              <a:rPr lang="fr-FR" sz="1050" dirty="0" err="1"/>
              <a:t>Load</a:t>
            </a:r>
            <a:r>
              <a:rPr lang="fr-FR" sz="1050" dirty="0"/>
              <a:t> XML</a:t>
            </a:r>
            <a:br>
              <a:rPr lang="fr-FR" sz="1050" dirty="0"/>
            </a:br>
            <a:r>
              <a:rPr lang="fr-FR" sz="1050" dirty="0"/>
              <a:t>set </a:t>
            </a:r>
            <a:r>
              <a:rPr lang="fr-FR" sz="1050" dirty="0" err="1"/>
              <a:t>xml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xml.async</a:t>
            </a:r>
            <a:r>
              <a:rPr lang="fr-FR" sz="1050" dirty="0"/>
              <a:t> = false</a:t>
            </a:r>
            <a:br>
              <a:rPr lang="fr-FR" sz="1050" dirty="0"/>
            </a:br>
            <a:r>
              <a:rPr lang="fr-FR" sz="1050" dirty="0" err="1"/>
              <a:t>xml.load</a:t>
            </a:r>
            <a:r>
              <a:rPr lang="fr-FR" sz="1050" dirty="0"/>
              <a:t>(</a:t>
            </a:r>
            <a:r>
              <a:rPr lang="fr-FR" sz="1050" dirty="0" err="1"/>
              <a:t>Server.MapPath</a:t>
            </a:r>
            <a:r>
              <a:rPr lang="fr-FR" sz="1050" dirty="0"/>
              <a:t>("cdcatalog.xml"))</a:t>
            </a:r>
            <a:br>
              <a:rPr lang="fr-FR" sz="1050" dirty="0"/>
            </a:br>
            <a:br>
              <a:rPr lang="fr-FR" sz="1050" dirty="0"/>
            </a:br>
            <a:r>
              <a:rPr lang="fr-FR" sz="1050" dirty="0"/>
              <a:t>'</a:t>
            </a:r>
            <a:r>
              <a:rPr lang="fr-FR" sz="1050" dirty="0" err="1"/>
              <a:t>Load</a:t>
            </a:r>
            <a:r>
              <a:rPr lang="fr-FR" sz="1050" dirty="0"/>
              <a:t> XSL</a:t>
            </a:r>
            <a:br>
              <a:rPr lang="fr-FR" sz="1050" dirty="0"/>
            </a:br>
            <a:r>
              <a:rPr lang="fr-FR" sz="1050" dirty="0"/>
              <a:t>set </a:t>
            </a:r>
            <a:r>
              <a:rPr lang="fr-FR" sz="1050" dirty="0" err="1"/>
              <a:t>xsl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xsl.async</a:t>
            </a:r>
            <a:r>
              <a:rPr lang="fr-FR" sz="1050" dirty="0"/>
              <a:t> = false</a:t>
            </a:r>
            <a:br>
              <a:rPr lang="fr-FR" sz="1050" dirty="0"/>
            </a:br>
            <a:r>
              <a:rPr lang="fr-FR" sz="1050" dirty="0" err="1"/>
              <a:t>xsl.load</a:t>
            </a:r>
            <a:r>
              <a:rPr lang="fr-FR" sz="1050" dirty="0"/>
              <a:t>(</a:t>
            </a:r>
            <a:r>
              <a:rPr lang="fr-FR" sz="1050" dirty="0" err="1"/>
              <a:t>Server.MapPath</a:t>
            </a:r>
            <a:r>
              <a:rPr lang="fr-FR" sz="1050" dirty="0"/>
              <a:t>("cdcatalog.xsl"))</a:t>
            </a:r>
            <a:br>
              <a:rPr lang="fr-FR" sz="1050" dirty="0"/>
            </a:br>
            <a:br>
              <a:rPr lang="fr-FR" sz="1050" dirty="0"/>
            </a:br>
            <a:r>
              <a:rPr lang="fr-FR" sz="1050" dirty="0"/>
              <a:t>'</a:t>
            </a:r>
            <a:r>
              <a:rPr lang="fr-FR" sz="1050" dirty="0" err="1"/>
              <a:t>Transform</a:t>
            </a:r>
            <a:r>
              <a:rPr lang="fr-FR" sz="1050" dirty="0"/>
              <a:t> file</a:t>
            </a:r>
            <a:br>
              <a:rPr lang="fr-FR" sz="1050" dirty="0"/>
            </a:br>
            <a:r>
              <a:rPr lang="fr-FR" sz="1050" dirty="0" err="1"/>
              <a:t>Response.Write</a:t>
            </a:r>
            <a:r>
              <a:rPr lang="fr-FR" sz="1050" dirty="0"/>
              <a:t>(</a:t>
            </a:r>
            <a:r>
              <a:rPr lang="fr-FR" sz="1050" dirty="0" err="1"/>
              <a:t>xml.transformNode</a:t>
            </a:r>
            <a:r>
              <a:rPr lang="fr-FR" sz="1050" dirty="0"/>
              <a:t>(</a:t>
            </a:r>
            <a:r>
              <a:rPr lang="fr-FR" sz="1050" dirty="0" err="1"/>
              <a:t>xsl</a:t>
            </a:r>
            <a:r>
              <a:rPr lang="fr-FR" sz="1050" dirty="0"/>
              <a:t>))</a:t>
            </a:r>
            <a:br>
              <a:rPr lang="fr-FR" sz="1050" dirty="0"/>
            </a:br>
            <a:r>
              <a:rPr lang="fr-FR" sz="1050" dirty="0"/>
              <a:t>%&gt; </a:t>
            </a:r>
          </a:p>
          <a:p>
            <a:pPr eaLnBrk="1" hangingPunct="1"/>
            <a:endParaRPr lang="fr-FR" sz="1050" dirty="0"/>
          </a:p>
          <a:p>
            <a:pPr eaLnBrk="1" hangingPunct="1"/>
            <a:r>
              <a:rPr lang="fr-FR" sz="1050" dirty="0"/>
              <a:t>Un équivalent est bien sûr faisable en </a:t>
            </a:r>
            <a:r>
              <a:rPr lang="fr-FR" sz="1050" dirty="0" err="1"/>
              <a:t>php</a:t>
            </a:r>
            <a:endParaRPr lang="fr-FR" sz="1050" dirty="0"/>
          </a:p>
        </p:txBody>
      </p:sp>
    </p:spTree>
    <p:extLst>
      <p:ext uri="{BB962C8B-B14F-4D97-AF65-F5344CB8AC3E}">
        <p14:creationId xmlns:p14="http://schemas.microsoft.com/office/powerpoint/2010/main" val="382998861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lstStyle/>
          <a:p>
            <a:pPr eaLnBrk="1" hangingPunct="1"/>
            <a:r>
              <a:rPr lang="fr-FR" sz="1050" b="1" dirty="0"/>
              <a:t>Exemple de traitement XSL-T avec liaison XML dynamique coté serveur avec ASP:</a:t>
            </a:r>
            <a:r>
              <a:rPr lang="fr-FR" sz="1050" dirty="0"/>
              <a:t>&lt;%</a:t>
            </a:r>
            <a:br>
              <a:rPr lang="fr-FR" sz="1050" dirty="0"/>
            </a:br>
            <a:r>
              <a:rPr lang="fr-FR" sz="1050" dirty="0"/>
              <a:t>'</a:t>
            </a:r>
            <a:r>
              <a:rPr lang="fr-FR" sz="1050" dirty="0" err="1"/>
              <a:t>Load</a:t>
            </a:r>
            <a:r>
              <a:rPr lang="fr-FR" sz="1050" dirty="0"/>
              <a:t> XML</a:t>
            </a:r>
            <a:br>
              <a:rPr lang="fr-FR" sz="1050" dirty="0"/>
            </a:br>
            <a:r>
              <a:rPr lang="fr-FR" sz="1050" dirty="0"/>
              <a:t>set </a:t>
            </a:r>
            <a:r>
              <a:rPr lang="fr-FR" sz="1050" dirty="0" err="1"/>
              <a:t>xml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xml.async</a:t>
            </a:r>
            <a:r>
              <a:rPr lang="fr-FR" sz="1050" dirty="0"/>
              <a:t> = false</a:t>
            </a:r>
            <a:br>
              <a:rPr lang="fr-FR" sz="1050" dirty="0"/>
            </a:br>
            <a:r>
              <a:rPr lang="fr-FR" sz="1050" dirty="0" err="1"/>
              <a:t>xml.load</a:t>
            </a:r>
            <a:r>
              <a:rPr lang="fr-FR" sz="1050" dirty="0"/>
              <a:t>(</a:t>
            </a:r>
            <a:r>
              <a:rPr lang="fr-FR" sz="1050" dirty="0" err="1"/>
              <a:t>Server.MapPath</a:t>
            </a:r>
            <a:r>
              <a:rPr lang="fr-FR" sz="1050" dirty="0"/>
              <a:t>("cdcatalog.xml"))</a:t>
            </a:r>
            <a:br>
              <a:rPr lang="fr-FR" sz="1050" dirty="0"/>
            </a:br>
            <a:br>
              <a:rPr lang="fr-FR" sz="1050" dirty="0"/>
            </a:br>
            <a:r>
              <a:rPr lang="fr-FR" sz="1050" dirty="0"/>
              <a:t>'</a:t>
            </a:r>
            <a:r>
              <a:rPr lang="fr-FR" sz="1050" dirty="0" err="1"/>
              <a:t>Load</a:t>
            </a:r>
            <a:r>
              <a:rPr lang="fr-FR" sz="1050" dirty="0"/>
              <a:t> XSL</a:t>
            </a:r>
            <a:br>
              <a:rPr lang="fr-FR" sz="1050" dirty="0"/>
            </a:br>
            <a:r>
              <a:rPr lang="fr-FR" sz="1050" dirty="0"/>
              <a:t>set </a:t>
            </a:r>
            <a:r>
              <a:rPr lang="fr-FR" sz="1050" dirty="0" err="1"/>
              <a:t>xsl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xsl.async</a:t>
            </a:r>
            <a:r>
              <a:rPr lang="fr-FR" sz="1050" dirty="0"/>
              <a:t> = false</a:t>
            </a:r>
            <a:br>
              <a:rPr lang="fr-FR" sz="1050" dirty="0"/>
            </a:br>
            <a:r>
              <a:rPr lang="fr-FR" sz="1050" dirty="0" err="1"/>
              <a:t>xsl.load</a:t>
            </a:r>
            <a:r>
              <a:rPr lang="fr-FR" sz="1050" dirty="0"/>
              <a:t>(</a:t>
            </a:r>
            <a:r>
              <a:rPr lang="fr-FR" sz="1050" dirty="0" err="1"/>
              <a:t>Server.MapPath</a:t>
            </a:r>
            <a:r>
              <a:rPr lang="fr-FR" sz="1050" dirty="0"/>
              <a:t>("cdcatalog.xsl"))</a:t>
            </a:r>
            <a:br>
              <a:rPr lang="fr-FR" sz="1050" dirty="0"/>
            </a:br>
            <a:br>
              <a:rPr lang="fr-FR" sz="1050" dirty="0"/>
            </a:br>
            <a:r>
              <a:rPr lang="fr-FR" sz="1050" dirty="0"/>
              <a:t>'</a:t>
            </a:r>
            <a:r>
              <a:rPr lang="fr-FR" sz="1050" dirty="0" err="1"/>
              <a:t>Transform</a:t>
            </a:r>
            <a:r>
              <a:rPr lang="fr-FR" sz="1050" dirty="0"/>
              <a:t> file</a:t>
            </a:r>
            <a:br>
              <a:rPr lang="fr-FR" sz="1050" dirty="0"/>
            </a:br>
            <a:r>
              <a:rPr lang="fr-FR" sz="1050" dirty="0" err="1"/>
              <a:t>Response.Write</a:t>
            </a:r>
            <a:r>
              <a:rPr lang="fr-FR" sz="1050" dirty="0"/>
              <a:t>(</a:t>
            </a:r>
            <a:r>
              <a:rPr lang="fr-FR" sz="1050" dirty="0" err="1"/>
              <a:t>xml.transformNode</a:t>
            </a:r>
            <a:r>
              <a:rPr lang="fr-FR" sz="1050" dirty="0"/>
              <a:t>(</a:t>
            </a:r>
            <a:r>
              <a:rPr lang="fr-FR" sz="1050" dirty="0" err="1"/>
              <a:t>xsl</a:t>
            </a:r>
            <a:r>
              <a:rPr lang="fr-FR" sz="1050" dirty="0"/>
              <a:t>))</a:t>
            </a:r>
            <a:br>
              <a:rPr lang="fr-FR" sz="1050" dirty="0"/>
            </a:br>
            <a:r>
              <a:rPr lang="fr-FR" sz="1050" dirty="0"/>
              <a:t>%&gt; </a:t>
            </a:r>
          </a:p>
          <a:p>
            <a:pPr eaLnBrk="1" hangingPunct="1"/>
            <a:endParaRPr lang="fr-FR" sz="1050" dirty="0"/>
          </a:p>
          <a:p>
            <a:pPr eaLnBrk="1" hangingPunct="1"/>
            <a:r>
              <a:rPr lang="fr-FR" sz="1050" dirty="0"/>
              <a:t>Un équivalent est bien sûr faisable en </a:t>
            </a:r>
            <a:r>
              <a:rPr lang="fr-FR" sz="1050" dirty="0" err="1"/>
              <a:t>php</a:t>
            </a:r>
            <a:endParaRPr lang="fr-FR" sz="1050" dirty="0"/>
          </a:p>
        </p:txBody>
      </p:sp>
    </p:spTree>
    <p:extLst>
      <p:ext uri="{BB962C8B-B14F-4D97-AF65-F5344CB8AC3E}">
        <p14:creationId xmlns:p14="http://schemas.microsoft.com/office/powerpoint/2010/main" val="382998861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libxslt</a:t>
            </a:r>
            <a:r>
              <a:rPr lang="fr-FR" dirty="0"/>
              <a:t>  :http://xmlsoft.org/XSLT/downloads.html &amp; API: http://xmlsoft.org/XSLT/API.html</a:t>
            </a:r>
          </a:p>
          <a:p>
            <a:r>
              <a:rPr lang="fr-FR" dirty="0" err="1"/>
              <a:t>php</a:t>
            </a:r>
            <a:r>
              <a:rPr lang="fr-FR" dirty="0"/>
              <a:t> http://php.net/manual/fr/book.xsl.php</a:t>
            </a:r>
          </a:p>
          <a:p>
            <a:r>
              <a:rPr lang="fr-FR" dirty="0"/>
              <a:t>c# : https://docs.microsoft.com/fr-fr/dotnet/api/system.xml.xsl.xsltransform.transform?view=netframework-4.7.2</a:t>
            </a: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172</a:t>
            </a:fld>
            <a:endParaRPr lang="fr-FR"/>
          </a:p>
        </p:txBody>
      </p:sp>
    </p:spTree>
    <p:extLst>
      <p:ext uri="{BB962C8B-B14F-4D97-AF65-F5344CB8AC3E}">
        <p14:creationId xmlns:p14="http://schemas.microsoft.com/office/powerpoint/2010/main" val="425120292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http://ant.apache.org/bindownload.cgi</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173</a:t>
            </a:fld>
            <a:endParaRPr lang="fr-FR"/>
          </a:p>
        </p:txBody>
      </p:sp>
    </p:spTree>
    <p:extLst>
      <p:ext uri="{BB962C8B-B14F-4D97-AF65-F5344CB8AC3E}">
        <p14:creationId xmlns:p14="http://schemas.microsoft.com/office/powerpoint/2010/main" val="426059123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https://ant.apache.org/manual/Tasks/style.html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176</a:t>
            </a:fld>
            <a:endParaRPr lang="fr-FR"/>
          </a:p>
        </p:txBody>
      </p:sp>
    </p:spTree>
    <p:extLst>
      <p:ext uri="{BB962C8B-B14F-4D97-AF65-F5344CB8AC3E}">
        <p14:creationId xmlns:p14="http://schemas.microsoft.com/office/powerpoint/2010/main" val="1343974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4235673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https://ant.apache.org/manual/targets.html</a:t>
            </a:r>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A910D13B-97ED-431A-BBA4-8325AB1E87D8}" type="slidenum">
              <a:rPr lang="fr-FR" smtClean="0"/>
              <a:pPr/>
              <a:t>177</a:t>
            </a:fld>
            <a:endParaRPr lang="fr-FR"/>
          </a:p>
        </p:txBody>
      </p:sp>
    </p:spTree>
    <p:extLst>
      <p:ext uri="{BB962C8B-B14F-4D97-AF65-F5344CB8AC3E}">
        <p14:creationId xmlns:p14="http://schemas.microsoft.com/office/powerpoint/2010/main" val="184490058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https://ant.apache.org/manual/Tasks/echo.html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178</a:t>
            </a:fld>
            <a:endParaRPr lang="fr-FR"/>
          </a:p>
        </p:txBody>
      </p:sp>
    </p:spTree>
    <p:extLst>
      <p:ext uri="{BB962C8B-B14F-4D97-AF65-F5344CB8AC3E}">
        <p14:creationId xmlns:p14="http://schemas.microsoft.com/office/powerpoint/2010/main" val="151536922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https://ant.apache.org/manual/Tasks/get.html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179</a:t>
            </a:fld>
            <a:endParaRPr lang="fr-FR"/>
          </a:p>
        </p:txBody>
      </p:sp>
    </p:spTree>
    <p:extLst>
      <p:ext uri="{BB962C8B-B14F-4D97-AF65-F5344CB8AC3E}">
        <p14:creationId xmlns:p14="http://schemas.microsoft.com/office/powerpoint/2010/main" val="103949862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https://ant.apache.org/manual/Tasks/condition.html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180</a:t>
            </a:fld>
            <a:endParaRPr lang="fr-FR"/>
          </a:p>
        </p:txBody>
      </p:sp>
    </p:spTree>
    <p:extLst>
      <p:ext uri="{BB962C8B-B14F-4D97-AF65-F5344CB8AC3E}">
        <p14:creationId xmlns:p14="http://schemas.microsoft.com/office/powerpoint/2010/main" val="144756279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https://ant.apache.org/manual/Tasks/xmlvalidate.html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182</a:t>
            </a:fld>
            <a:endParaRPr lang="fr-FR"/>
          </a:p>
        </p:txBody>
      </p:sp>
    </p:spTree>
    <p:extLst>
      <p:ext uri="{BB962C8B-B14F-4D97-AF65-F5344CB8AC3E}">
        <p14:creationId xmlns:p14="http://schemas.microsoft.com/office/powerpoint/2010/main" val="280938999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https://ant.apache.org/manual/tasklist.html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183</a:t>
            </a:fld>
            <a:endParaRPr lang="fr-FR"/>
          </a:p>
        </p:txBody>
      </p:sp>
    </p:spTree>
    <p:extLst>
      <p:ext uri="{BB962C8B-B14F-4D97-AF65-F5344CB8AC3E}">
        <p14:creationId xmlns:p14="http://schemas.microsoft.com/office/powerpoint/2010/main" val="35795858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Recommandation </a:t>
            </a:r>
            <a:r>
              <a:rPr lang="fr-FR" dirty="0" err="1"/>
              <a:t>xsl</a:t>
            </a:r>
            <a:r>
              <a:rPr lang="fr-FR" dirty="0"/>
              <a:t> : https://www.w3.org/TR/xslt20/</a:t>
            </a:r>
          </a:p>
          <a:p>
            <a:r>
              <a:rPr lang="fr-FR" dirty="0"/>
              <a:t>RC </a:t>
            </a:r>
            <a:r>
              <a:rPr lang="fr-FR" dirty="0" err="1"/>
              <a:t>Xpath</a:t>
            </a:r>
            <a:r>
              <a:rPr lang="fr-FR" dirty="0"/>
              <a:t> 2.0 :https://www.w3.org/TR/2007/REC-xpath20-20070123/</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RC </a:t>
            </a:r>
            <a:r>
              <a:rPr lang="fr-FR" dirty="0" err="1"/>
              <a:t>Xpath</a:t>
            </a:r>
            <a:r>
              <a:rPr lang="fr-FR" dirty="0"/>
              <a:t> 2.0 seconde</a:t>
            </a:r>
            <a:r>
              <a:rPr lang="fr-FR" baseline="0" dirty="0"/>
              <a:t> édition</a:t>
            </a:r>
            <a:r>
              <a:rPr lang="fr-FR" dirty="0"/>
              <a:t> :https://www.w3.org/TR/xpath-20/</a:t>
            </a:r>
          </a:p>
          <a:p>
            <a:r>
              <a:rPr lang="fr-FR" dirty="0"/>
              <a:t>https://www.w3.org/TR/xslt20/#changes</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186</a:t>
            </a:fld>
            <a:endParaRPr lang="fr-FR"/>
          </a:p>
        </p:txBody>
      </p:sp>
    </p:spTree>
    <p:extLst>
      <p:ext uri="{BB962C8B-B14F-4D97-AF65-F5344CB8AC3E}">
        <p14:creationId xmlns:p14="http://schemas.microsoft.com/office/powerpoint/2010/main" val="205452250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https://www.w3.org/TR/xslt20/#changes</a:t>
            </a:r>
          </a:p>
          <a:p>
            <a:endParaRPr lang="fr-FR" dirty="0"/>
          </a:p>
          <a:p>
            <a:endParaRPr lang="fr-FR" dirty="0"/>
          </a:p>
          <a:p>
            <a:r>
              <a:rPr lang="fr-FR" dirty="0"/>
              <a:t>http://www.xml.com/pub/a/2002/04/10/xslt2.html</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187</a:t>
            </a:fld>
            <a:endParaRPr lang="fr-FR"/>
          </a:p>
        </p:txBody>
      </p:sp>
    </p:spTree>
    <p:extLst>
      <p:ext uri="{BB962C8B-B14F-4D97-AF65-F5344CB8AC3E}">
        <p14:creationId xmlns:p14="http://schemas.microsoft.com/office/powerpoint/2010/main" val="241196312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http://www.xml.com/pub/a/2002/04/10/xslt2.html</a:t>
            </a:r>
          </a:p>
          <a:p>
            <a:r>
              <a:rPr lang="fr-FR" dirty="0"/>
              <a:t>http://jean-luc.massat.perso.luminy.univ-amu.fr/ens/xml/09-xsl2.html</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188</a:t>
            </a:fld>
            <a:endParaRPr lang="fr-FR"/>
          </a:p>
        </p:txBody>
      </p:sp>
    </p:spTree>
    <p:extLst>
      <p:ext uri="{BB962C8B-B14F-4D97-AF65-F5344CB8AC3E}">
        <p14:creationId xmlns:p14="http://schemas.microsoft.com/office/powerpoint/2010/main" val="2411963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p:spPr>
        <p:txBody>
          <a:bodyPr/>
          <a:lstStyle/>
          <a:p>
            <a:pPr eaLnBrk="1" hangingPunct="1"/>
            <a:r>
              <a:rPr lang="fr-FR" sz="1050" b="1" dirty="0"/>
              <a:t>Précisions : </a:t>
            </a:r>
            <a:r>
              <a:rPr lang="fr-FR" sz="1050" dirty="0"/>
              <a:t>initialement le HTML est un langage à balises, peu structuré.</a:t>
            </a:r>
          </a:p>
          <a:p>
            <a:pPr eaLnBrk="1" hangingPunct="1"/>
            <a:r>
              <a:rPr lang="fr-FR" sz="1050" dirty="0"/>
              <a:t>Ex1: les balises html &lt;b&gt;&lt;i&gt; peuvent être croisées ex: « ceci est un texte simple &lt;b&gt; ceci est un texte gras &lt;i&gt;ici il est en gras et italique&lt;/b&gt; maintenant en italique seulement&lt;/i&gt; et simple à nouveau ! » </a:t>
            </a:r>
            <a:br>
              <a:rPr lang="fr-FR" sz="1050" dirty="0"/>
            </a:br>
            <a:r>
              <a:rPr lang="fr-FR" sz="1050" dirty="0"/>
              <a:t>Ex2: balises vides &lt;</a:t>
            </a:r>
            <a:r>
              <a:rPr lang="fr-FR" sz="1050" dirty="0" err="1"/>
              <a:t>br</a:t>
            </a:r>
            <a:r>
              <a:rPr lang="fr-FR" sz="1050" dirty="0"/>
              <a:t>&gt; </a:t>
            </a:r>
          </a:p>
          <a:p>
            <a:pPr eaLnBrk="1" hangingPunct="1"/>
            <a:endParaRPr lang="fr-FR" sz="1050" dirty="0"/>
          </a:p>
          <a:p>
            <a:pPr eaLnBrk="1" hangingPunct="1"/>
            <a:r>
              <a:rPr lang="fr-FR" sz="1050" dirty="0"/>
              <a:t>La norme HTML4 a fait le ménage dans les mauvaises spécifications</a:t>
            </a:r>
          </a:p>
          <a:p>
            <a:pPr eaLnBrk="1" hangingPunct="1"/>
            <a:r>
              <a:rPr lang="fr-FR" sz="1050" dirty="0"/>
              <a:t>XHTML (</a:t>
            </a:r>
            <a:r>
              <a:rPr lang="fr-FR" sz="1050" dirty="0" err="1"/>
              <a:t>eXtended</a:t>
            </a:r>
            <a:r>
              <a:rPr lang="fr-FR" sz="1050" dirty="0"/>
              <a:t> HTML) est une extension de HTML4 basée sur XML.</a:t>
            </a:r>
          </a:p>
          <a:p>
            <a:pPr eaLnBrk="1" hangingPunct="1"/>
            <a:r>
              <a:rPr lang="fr-FR" sz="1050" dirty="0"/>
              <a:t>But du W3C : rendre le Web plus dynamique. Le HTML, trop </a:t>
            </a:r>
            <a:r>
              <a:rPr lang="fr-FR" sz="1050" dirty="0" err="1"/>
              <a:t>static</a:t>
            </a:r>
            <a:r>
              <a:rPr lang="fr-FR" sz="1050" dirty="0"/>
              <a:t>, est un frein à l’essor de pages Web réellement dynamiques.</a:t>
            </a:r>
          </a:p>
          <a:p>
            <a:pPr eaLnBrk="1" hangingPunct="1"/>
            <a:r>
              <a:rPr lang="fr-FR" sz="1050" dirty="0"/>
              <a:t>Mieux structuré, XHTML permet les traitements automatiques (séparation sémantique contenu et mise en forme, </a:t>
            </a:r>
            <a:r>
              <a:rPr lang="en-US" sz="1050" dirty="0"/>
              <a:t>unobtrusive</a:t>
            </a:r>
            <a:r>
              <a:rPr lang="fr-FR" sz="1050" dirty="0"/>
              <a:t> JS).</a:t>
            </a:r>
          </a:p>
          <a:p>
            <a:pPr eaLnBrk="1" hangingPunct="1"/>
            <a:r>
              <a:rPr lang="fr-FR" sz="1050" dirty="0"/>
              <a:t>XHTML 1.0 a donc surtout ajouté des restrictions sur la forme des documents (bien formés…) sur la casse (case </a:t>
            </a:r>
            <a:r>
              <a:rPr lang="fr-FR" sz="1050" dirty="0" err="1"/>
              <a:t>sensitivity</a:t>
            </a:r>
            <a:r>
              <a:rPr lang="fr-FR" sz="1050" dirty="0"/>
              <a:t> &amp; minuscules) sur les couples variable=valeur et la référence à des règles (DTD).</a:t>
            </a:r>
          </a:p>
          <a:p>
            <a:pPr eaLnBrk="1" hangingPunct="1"/>
            <a:r>
              <a:rPr lang="fr-FR" sz="1050" dirty="0"/>
              <a:t>Attention, certains navigateurs ne sont pas totalement compatibles XHTML1.0 (comme MSIE 7)</a:t>
            </a:r>
          </a:p>
          <a:p>
            <a:pPr eaLnBrk="1" hangingPunct="1"/>
            <a:r>
              <a:rPr lang="fr-FR" sz="1050" dirty="0"/>
              <a:t>Bien que la norme [X]HTML5.0 soit bien avancée, W3C continue à recommander l’utilisation de XHTML1.1/1.0 et de HTML 4.01</a:t>
            </a:r>
          </a:p>
        </p:txBody>
      </p:sp>
    </p:spTree>
    <p:extLst>
      <p:ext uri="{BB962C8B-B14F-4D97-AF65-F5344CB8AC3E}">
        <p14:creationId xmlns:p14="http://schemas.microsoft.com/office/powerpoint/2010/main" val="395104162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Recomendation</a:t>
            </a:r>
            <a:r>
              <a:rPr lang="fr-FR" dirty="0"/>
              <a:t> </a:t>
            </a:r>
            <a:r>
              <a:rPr lang="fr-FR" dirty="0" err="1"/>
              <a:t>Xpath</a:t>
            </a:r>
            <a:r>
              <a:rPr lang="fr-FR" dirty="0"/>
              <a:t> 3.0:https://www.w3.org/TR/xpath-30/</a:t>
            </a:r>
          </a:p>
          <a:p>
            <a:r>
              <a:rPr lang="fr-FR" dirty="0"/>
              <a:t>RC </a:t>
            </a:r>
            <a:r>
              <a:rPr lang="fr-FR" dirty="0" err="1"/>
              <a:t>Xpath</a:t>
            </a:r>
            <a:r>
              <a:rPr lang="fr-FR" dirty="0"/>
              <a:t> 3.1 :https://www.w3.org/TR/xpath-31/</a:t>
            </a:r>
          </a:p>
          <a:p>
            <a:r>
              <a:rPr lang="fr-FR" dirty="0"/>
              <a:t>https://www.w3.org/TR/xslt30/#changes</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190</a:t>
            </a:fld>
            <a:endParaRPr lang="fr-FR"/>
          </a:p>
        </p:txBody>
      </p:sp>
    </p:spTree>
    <p:extLst>
      <p:ext uri="{BB962C8B-B14F-4D97-AF65-F5344CB8AC3E}">
        <p14:creationId xmlns:p14="http://schemas.microsoft.com/office/powerpoint/2010/main" val="205452250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Stylus studio </a:t>
            </a:r>
            <a:r>
              <a:rPr lang="fr-FR" dirty="0"/>
              <a:t>: 	http://www.stylusstudio.com/buy/</a:t>
            </a:r>
          </a:p>
          <a:p>
            <a:r>
              <a:rPr lang="fr-FR" b="1" u="sng" dirty="0" err="1"/>
              <a:t>Oxygen</a:t>
            </a:r>
            <a:r>
              <a:rPr lang="fr-FR" b="0" u="none" dirty="0"/>
              <a:t>: 		https://www.oxygenxml.com/buy.html</a:t>
            </a:r>
          </a:p>
          <a:p>
            <a:r>
              <a:rPr lang="fr-FR" b="1" u="sng" dirty="0" err="1"/>
              <a:t>Xml</a:t>
            </a:r>
            <a:r>
              <a:rPr lang="fr-FR" b="1" u="sng" dirty="0"/>
              <a:t> </a:t>
            </a:r>
            <a:r>
              <a:rPr lang="fr-FR" b="1" u="sng" dirty="0" err="1"/>
              <a:t>BluePrint</a:t>
            </a:r>
            <a:r>
              <a:rPr lang="fr-FR" b="0" u="none" dirty="0"/>
              <a:t>: 	https://www.xmlblueprint.com/buy.htm</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191</a:t>
            </a:fld>
            <a:endParaRPr lang="fr-FR"/>
          </a:p>
        </p:txBody>
      </p:sp>
    </p:spTree>
    <p:extLst>
      <p:ext uri="{BB962C8B-B14F-4D97-AF65-F5344CB8AC3E}">
        <p14:creationId xmlns:p14="http://schemas.microsoft.com/office/powerpoint/2010/main" val="157489576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http://fr.slideshare.net/jakubmaly/xslt-30-new-features</a:t>
            </a:r>
          </a:p>
          <a:p>
            <a:r>
              <a:rPr lang="fr-FR" dirty="0"/>
              <a:t>https://www.xml.com/articles/2017/02/14/why-you-should-be-using-xslt-30/</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192</a:t>
            </a:fld>
            <a:endParaRPr lang="fr-FR"/>
          </a:p>
        </p:txBody>
      </p:sp>
    </p:spTree>
    <p:extLst>
      <p:ext uri="{BB962C8B-B14F-4D97-AF65-F5344CB8AC3E}">
        <p14:creationId xmlns:p14="http://schemas.microsoft.com/office/powerpoint/2010/main" val="335697080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193</a:t>
            </a:fld>
            <a:endParaRPr lang="fr-FR"/>
          </a:p>
        </p:txBody>
      </p:sp>
    </p:spTree>
    <p:extLst>
      <p:ext uri="{BB962C8B-B14F-4D97-AF65-F5344CB8AC3E}">
        <p14:creationId xmlns:p14="http://schemas.microsoft.com/office/powerpoint/2010/main" val="5003578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194</a:t>
            </a:fld>
            <a:endParaRPr lang="fr-FR"/>
          </a:p>
        </p:txBody>
      </p:sp>
    </p:spTree>
    <p:extLst>
      <p:ext uri="{BB962C8B-B14F-4D97-AF65-F5344CB8AC3E}">
        <p14:creationId xmlns:p14="http://schemas.microsoft.com/office/powerpoint/2010/main" val="336258841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195</a:t>
            </a:fld>
            <a:endParaRPr lang="fr-FR"/>
          </a:p>
        </p:txBody>
      </p:sp>
    </p:spTree>
    <p:extLst>
      <p:ext uri="{BB962C8B-B14F-4D97-AF65-F5344CB8AC3E}">
        <p14:creationId xmlns:p14="http://schemas.microsoft.com/office/powerpoint/2010/main" val="385191571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196</a:t>
            </a:fld>
            <a:endParaRPr lang="fr-FR"/>
          </a:p>
        </p:txBody>
      </p:sp>
    </p:spTree>
    <p:extLst>
      <p:ext uri="{BB962C8B-B14F-4D97-AF65-F5344CB8AC3E}">
        <p14:creationId xmlns:p14="http://schemas.microsoft.com/office/powerpoint/2010/main" val="388536215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44617436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80499896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05036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a:noFill/>
        </p:spPr>
        <p:txBody>
          <a:bodyPr/>
          <a:lstStyle/>
          <a:p>
            <a:pPr eaLnBrk="1" hangingPunct="1"/>
            <a:r>
              <a:rPr lang="fr-FR" b="1" dirty="0"/>
              <a:t>XHTML 1.0 propose 3 DTD</a:t>
            </a:r>
            <a:br>
              <a:rPr lang="fr-FR" b="1" dirty="0"/>
            </a:br>
            <a:r>
              <a:rPr lang="fr-FR" dirty="0"/>
              <a:t>En fonction de la compatibilité désirée avec HTML 4.01:</a:t>
            </a:r>
            <a:br>
              <a:rPr lang="fr-FR" dirty="0"/>
            </a:br>
            <a:r>
              <a:rPr lang="fr-FR" u="sng" dirty="0"/>
              <a:t>Strict :</a:t>
            </a:r>
            <a:r>
              <a:rPr lang="fr-FR" dirty="0"/>
              <a:t> identique à HTML4.01 mais suit les règles syntaxiques de XML</a:t>
            </a:r>
            <a:br>
              <a:rPr lang="fr-FR" dirty="0"/>
            </a:br>
            <a:r>
              <a:rPr lang="fr-FR" u="sng" dirty="0" err="1"/>
              <a:t>Transitional</a:t>
            </a:r>
            <a:r>
              <a:rPr lang="fr-FR" u="sng" dirty="0"/>
              <a:t> :</a:t>
            </a:r>
            <a:r>
              <a:rPr lang="fr-FR" dirty="0"/>
              <a:t> identique à XHTML1.0 mais préserve quelques attributs de présentation de HTML3.2- tels que &lt;u&gt; &lt;</a:t>
            </a:r>
            <a:r>
              <a:rPr lang="fr-FR" dirty="0" err="1"/>
              <a:t>strike</a:t>
            </a:r>
            <a:r>
              <a:rPr lang="fr-FR" dirty="0"/>
              <a:t>&gt; &lt;applet&gt;  </a:t>
            </a:r>
            <a:br>
              <a:rPr lang="fr-FR" dirty="0"/>
            </a:br>
            <a:r>
              <a:rPr lang="fr-FR" u="sng" dirty="0" err="1"/>
              <a:t>Frameset</a:t>
            </a:r>
            <a:r>
              <a:rPr lang="fr-FR" u="sng" dirty="0"/>
              <a:t> :</a:t>
            </a:r>
            <a:r>
              <a:rPr lang="fr-FR" dirty="0"/>
              <a:t> identique à HTML4.01 pour l’usage des cadres &lt;frame&gt;</a:t>
            </a:r>
          </a:p>
          <a:p>
            <a:pPr eaLnBrk="1" hangingPunct="1"/>
            <a:r>
              <a:rPr lang="fr-FR" u="sng" dirty="0"/>
              <a:t>Remarque:</a:t>
            </a:r>
            <a:r>
              <a:rPr lang="fr-FR" dirty="0"/>
              <a:t> Accessibles via </a:t>
            </a:r>
            <a:r>
              <a:rPr lang="fr-FR" dirty="0" err="1"/>
              <a:t>Dreamweaver</a:t>
            </a:r>
            <a:r>
              <a:rPr lang="fr-FR" dirty="0"/>
              <a:t>: [Fichier – convertir]</a:t>
            </a:r>
            <a:br>
              <a:rPr lang="fr-FR" dirty="0"/>
            </a:br>
            <a:endParaRPr lang="fr-FR" dirty="0"/>
          </a:p>
          <a:p>
            <a:pPr eaLnBrk="1" hangingPunct="1"/>
            <a:r>
              <a:rPr lang="fr-FR" b="1" dirty="0"/>
              <a:t>XHTML[</a:t>
            </a:r>
            <a:r>
              <a:rPr lang="fr-FR" b="1" dirty="0" err="1"/>
              <a:t>Modularization</a:t>
            </a:r>
            <a:r>
              <a:rPr lang="fr-FR" b="1" dirty="0"/>
              <a:t>]1.1 est une version plus modulaire de XHTML1.0 </a:t>
            </a:r>
            <a:br>
              <a:rPr lang="fr-FR" b="1" dirty="0"/>
            </a:br>
            <a:r>
              <a:rPr lang="fr-FR" dirty="0"/>
              <a:t>Les tags purement HTML encore supportés sont bannis et la présentation ne se fait plus que par CSS. Une seconde version de XHTML1.1 et XHTML2.0 est en cours de développement par le W3C.</a:t>
            </a:r>
            <a:br>
              <a:rPr lang="fr-FR" dirty="0"/>
            </a:br>
            <a:r>
              <a:rPr lang="fr-FR" dirty="0"/>
              <a:t>Notez que XHTML1.1 fait référence à des schémas XML (</a:t>
            </a:r>
            <a:r>
              <a:rPr lang="fr-FR" dirty="0" err="1"/>
              <a:t>xsd</a:t>
            </a:r>
            <a:r>
              <a:rPr lang="fr-FR" dirty="0"/>
              <a:t>) alors que XHTML1.0 utilise des DTD</a:t>
            </a:r>
          </a:p>
          <a:p>
            <a:pPr eaLnBrk="1" hangingPunct="1"/>
            <a:endParaRPr lang="fr-FR" dirty="0"/>
          </a:p>
          <a:p>
            <a:pPr eaLnBrk="1" hangingPunct="1"/>
            <a:r>
              <a:rPr lang="fr-FR" dirty="0"/>
              <a:t>- </a:t>
            </a:r>
            <a:r>
              <a:rPr lang="fr-FR" dirty="0">
                <a:ea typeface="MS Mincho" pitchFamily="49" charset="-128"/>
              </a:rPr>
              <a:t>XHTML offre 3 normes pour mobiles XHTML "Basics" (version allégée), "Mobile Profile" (téléphones), "+ Voice" (XML : </a:t>
            </a:r>
            <a:r>
              <a:rPr lang="fr-FR" dirty="0" err="1">
                <a:ea typeface="MS Mincho" pitchFamily="49" charset="-128"/>
              </a:rPr>
              <a:t>intéractions</a:t>
            </a:r>
            <a:r>
              <a:rPr lang="fr-FR" dirty="0">
                <a:ea typeface="MS Mincho" pitchFamily="49" charset="-128"/>
              </a:rPr>
              <a:t> visuelle et vocale).</a:t>
            </a:r>
            <a:r>
              <a:rPr lang="fr-FR" dirty="0"/>
              <a:t> Mais, les dernières innovations de Macintosh (</a:t>
            </a:r>
            <a:r>
              <a:rPr lang="fr-FR" dirty="0" err="1"/>
              <a:t>iPhone</a:t>
            </a:r>
            <a:r>
              <a:rPr lang="fr-FR" dirty="0"/>
              <a:t>) font penser que</a:t>
            </a:r>
            <a:r>
              <a:rPr lang="fr-FR" baseline="0" dirty="0"/>
              <a:t> l’</a:t>
            </a:r>
            <a:r>
              <a:rPr lang="fr-FR" dirty="0"/>
              <a:t>on ne va plus développer spécifiquement pour les mobiles. </a:t>
            </a:r>
          </a:p>
        </p:txBody>
      </p:sp>
    </p:spTree>
    <p:extLst>
      <p:ext uri="{BB962C8B-B14F-4D97-AF65-F5344CB8AC3E}">
        <p14:creationId xmlns:p14="http://schemas.microsoft.com/office/powerpoint/2010/main" val="91532210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103345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p:spPr>
        <p:txBody>
          <a:bodyPr/>
          <a:lstStyle/>
          <a:p>
            <a:pPr eaLnBrk="1" hangingPunct="1"/>
            <a:r>
              <a:rPr lang="fr-FR" sz="1050" b="1" dirty="0">
                <a:ea typeface="MS Mincho" pitchFamily="49" charset="-128"/>
              </a:rPr>
              <a:t>Accessibilité et handicap : </a:t>
            </a:r>
            <a:r>
              <a:rPr lang="fr-FR" sz="1050" dirty="0">
                <a:ea typeface="MS Mincho" pitchFamily="49" charset="-128"/>
              </a:rPr>
              <a:t>l’accessibilité est un terme général utilisé pour décrire le degré de facilité d’accès d’un produit (matériel, service, environnemental…) au plus grand nombre. Elle peut aussi être vue comme la facilité d’accès d’une entité à une fonctionnalité ou un bénéfice. Cette dernière approche de la définition ouvre le débat du droit individuel à accéder et tourne l’accessibilité vers les handicapés</a:t>
            </a:r>
            <a:r>
              <a:rPr lang="fr-FR" dirty="0">
                <a:ea typeface="MS Mincho" pitchFamily="49" charset="-128"/>
              </a:rPr>
              <a:t>.</a:t>
            </a:r>
            <a:endParaRPr lang="fr-FR" dirty="0"/>
          </a:p>
        </p:txBody>
      </p:sp>
    </p:spTree>
    <p:extLst>
      <p:ext uri="{BB962C8B-B14F-4D97-AF65-F5344CB8AC3E}">
        <p14:creationId xmlns:p14="http://schemas.microsoft.com/office/powerpoint/2010/main" val="233593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p:spPr>
        <p:txBody>
          <a:bodyPr/>
          <a:lstStyle/>
          <a:p>
            <a:pPr marL="195167" indent="-195167"/>
            <a:r>
              <a:rPr lang="fr-FR" sz="1050" b="1" dirty="0">
                <a:ea typeface="MS Mincho" pitchFamily="49" charset="-128"/>
              </a:rPr>
              <a:t>Précisions :</a:t>
            </a:r>
          </a:p>
          <a:p>
            <a:pPr marL="195167" indent="-195167"/>
            <a:endParaRPr lang="fr-FR" sz="1050" b="1" dirty="0">
              <a:ea typeface="MS Mincho" pitchFamily="49" charset="-128"/>
            </a:endParaRPr>
          </a:p>
          <a:p>
            <a:pPr marL="195167" indent="-195167"/>
            <a:r>
              <a:rPr lang="fr-FR" sz="1050" dirty="0">
                <a:ea typeface="MS Mincho" pitchFamily="49" charset="-128"/>
              </a:rPr>
              <a:t>A l’instar des notations boursières, le WCAG fournit 3 niveaux de l’accessibilité d’un site appelé niveaux de priorité et identifie :</a:t>
            </a:r>
          </a:p>
          <a:p>
            <a:pPr marL="195167" indent="-195167">
              <a:buFontTx/>
              <a:buAutoNum type="arabicPeriod"/>
            </a:pPr>
            <a:r>
              <a:rPr lang="fr-FR" sz="1050" dirty="0">
                <a:ea typeface="MS Mincho" pitchFamily="49" charset="-128"/>
              </a:rPr>
              <a:t> l’indispensable (must) [A] : les concepteurs/réalisateurs de sites doivent s’y conformer sous peine d’interdire l’accès à certains groupes.</a:t>
            </a:r>
          </a:p>
          <a:p>
            <a:pPr marL="195167" indent="-195167">
              <a:buFontTx/>
              <a:buAutoNum type="arabicPeriod"/>
            </a:pPr>
            <a:r>
              <a:rPr lang="fr-FR" sz="1050" dirty="0">
                <a:ea typeface="MS Mincho" pitchFamily="49" charset="-128"/>
              </a:rPr>
              <a:t> le souhaitable (</a:t>
            </a:r>
            <a:r>
              <a:rPr lang="fr-FR" sz="1050" dirty="0" err="1">
                <a:ea typeface="MS Mincho" pitchFamily="49" charset="-128"/>
              </a:rPr>
              <a:t>should</a:t>
            </a:r>
            <a:r>
              <a:rPr lang="fr-FR" sz="1050" dirty="0">
                <a:ea typeface="MS Mincho" pitchFamily="49" charset="-128"/>
              </a:rPr>
              <a:t>) [AA] : les développeurs devraient s’y conformer sous peine de rendre l’accès difficile à certains groupes (</a:t>
            </a:r>
            <a:r>
              <a:rPr lang="fr-FR" sz="1050" dirty="0" err="1">
                <a:ea typeface="MS Mincho" pitchFamily="49" charset="-128"/>
              </a:rPr>
              <a:t>niv</a:t>
            </a:r>
            <a:r>
              <a:rPr lang="fr-FR" sz="1050" dirty="0">
                <a:ea typeface="MS Mincho" pitchFamily="49" charset="-128"/>
              </a:rPr>
              <a:t>. mini USA). </a:t>
            </a:r>
          </a:p>
          <a:p>
            <a:pPr marL="195167" indent="-195167">
              <a:buFontTx/>
              <a:buAutoNum type="arabicPeriod"/>
            </a:pPr>
            <a:r>
              <a:rPr lang="fr-FR" sz="1050" dirty="0">
                <a:ea typeface="MS Mincho" pitchFamily="49" charset="-128"/>
              </a:rPr>
              <a:t> l’utile (</a:t>
            </a:r>
            <a:r>
              <a:rPr lang="fr-FR" sz="1050" dirty="0" err="1">
                <a:ea typeface="MS Mincho" pitchFamily="49" charset="-128"/>
              </a:rPr>
              <a:t>may</a:t>
            </a:r>
            <a:r>
              <a:rPr lang="fr-FR" sz="1050" dirty="0">
                <a:ea typeface="MS Mincho" pitchFamily="49" charset="-128"/>
              </a:rPr>
              <a:t>) [AAA] : les développeurs peuvent s’y conformer pour faciliter l’accès de leur site à certains groupes de personnes</a:t>
            </a:r>
          </a:p>
          <a:p>
            <a:pPr marL="195167" indent="-195167"/>
            <a:endParaRPr lang="fr-FR" sz="1050" dirty="0">
              <a:ea typeface="MS Mincho" pitchFamily="49" charset="-128"/>
            </a:endParaRPr>
          </a:p>
          <a:p>
            <a:pPr marL="195167" indent="-195167"/>
            <a:r>
              <a:rPr lang="fr-FR" sz="1050" dirty="0">
                <a:ea typeface="MS Mincho" pitchFamily="49" charset="-128"/>
              </a:rPr>
              <a:t>Un des critères de niveau A, par exemple, est le respect de HTML4.01 strict</a:t>
            </a:r>
          </a:p>
          <a:p>
            <a:pPr marL="195167" indent="-195167"/>
            <a:endParaRPr lang="fr-FR" sz="1050" dirty="0">
              <a:ea typeface="MS Mincho" pitchFamily="49" charset="-128"/>
            </a:endParaRPr>
          </a:p>
          <a:p>
            <a:pPr marL="195167" indent="-195167"/>
            <a:r>
              <a:rPr lang="fr-FR" sz="1050" dirty="0">
                <a:ea typeface="MS Mincho" pitchFamily="49" charset="-128"/>
              </a:rPr>
              <a:t>Des outils tels que </a:t>
            </a:r>
            <a:r>
              <a:rPr lang="fr-FR" sz="1050" dirty="0" err="1">
                <a:ea typeface="MS Mincho" pitchFamily="49" charset="-128"/>
              </a:rPr>
              <a:t>Watchfire</a:t>
            </a:r>
            <a:r>
              <a:rPr lang="fr-FR" sz="1050" dirty="0">
                <a:ea typeface="MS Mincho" pitchFamily="49" charset="-128"/>
              </a:rPr>
              <a:t> </a:t>
            </a:r>
            <a:r>
              <a:rPr lang="fr-FR" sz="1050" dirty="0" err="1">
                <a:ea typeface="MS Mincho" pitchFamily="49" charset="-128"/>
              </a:rPr>
              <a:t>WebXACT</a:t>
            </a:r>
            <a:r>
              <a:rPr lang="fr-FR" sz="1050" dirty="0">
                <a:ea typeface="MS Mincho" pitchFamily="49" charset="-128"/>
              </a:rPr>
              <a:t> permettent de passer gratuitement un site au crible selon les normes WCAG et d’éditer un rapport. IBM a décidé d’en retirer l’accès public depuis le 1er février 2008 et l’a intégré à son logiciel « IBM Rational Policy Tester </a:t>
            </a:r>
            <a:r>
              <a:rPr lang="fr-FR" sz="1050" dirty="0" err="1">
                <a:ea typeface="MS Mincho" pitchFamily="49" charset="-128"/>
              </a:rPr>
              <a:t>Accessibility</a:t>
            </a:r>
            <a:r>
              <a:rPr lang="fr-FR" sz="1050" dirty="0">
                <a:ea typeface="MS Mincho" pitchFamily="49" charset="-128"/>
              </a:rPr>
              <a:t> Edition » (anciennement « </a:t>
            </a:r>
            <a:r>
              <a:rPr lang="fr-FR" sz="1050" dirty="0" err="1">
                <a:ea typeface="MS Mincho" pitchFamily="49" charset="-128"/>
              </a:rPr>
              <a:t>WebXM</a:t>
            </a:r>
            <a:r>
              <a:rPr lang="fr-FR" sz="1050" dirty="0">
                <a:ea typeface="MS Mincho" pitchFamily="49" charset="-128"/>
              </a:rPr>
              <a:t> </a:t>
            </a:r>
            <a:r>
              <a:rPr lang="fr-FR" sz="1050" dirty="0" err="1">
                <a:ea typeface="MS Mincho" pitchFamily="49" charset="-128"/>
              </a:rPr>
              <a:t>Accessibility</a:t>
            </a:r>
            <a:r>
              <a:rPr lang="fr-FR" sz="1050" dirty="0">
                <a:ea typeface="MS Mincho" pitchFamily="49" charset="-128"/>
              </a:rPr>
              <a:t> Module »).</a:t>
            </a:r>
            <a:endParaRPr lang="fr-FR" sz="1050" dirty="0"/>
          </a:p>
        </p:txBody>
      </p:sp>
    </p:spTree>
    <p:extLst>
      <p:ext uri="{BB962C8B-B14F-4D97-AF65-F5344CB8AC3E}">
        <p14:creationId xmlns:p14="http://schemas.microsoft.com/office/powerpoint/2010/main" val="2162712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a:t>
            </a:fld>
            <a:endParaRPr lang="fr-FR"/>
          </a:p>
        </p:txBody>
      </p:sp>
    </p:spTree>
    <p:extLst>
      <p:ext uri="{BB962C8B-B14F-4D97-AF65-F5344CB8AC3E}">
        <p14:creationId xmlns:p14="http://schemas.microsoft.com/office/powerpoint/2010/main" val="3728923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p:spPr>
        <p:txBody>
          <a:bodyPr/>
          <a:lstStyle/>
          <a:p>
            <a:pPr marL="195167" indent="-195167"/>
            <a:endParaRPr lang="fr-FR" dirty="0"/>
          </a:p>
        </p:txBody>
      </p:sp>
    </p:spTree>
    <p:extLst>
      <p:ext uri="{BB962C8B-B14F-4D97-AF65-F5344CB8AC3E}">
        <p14:creationId xmlns:p14="http://schemas.microsoft.com/office/powerpoint/2010/main" val="398930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p:spPr>
        <p:txBody>
          <a:bodyPr/>
          <a:lstStyle/>
          <a:p>
            <a:pPr eaLnBrk="1" hangingPunct="1"/>
            <a:r>
              <a:rPr lang="fr-FR" sz="1050" b="1" dirty="0"/>
              <a:t>Pour avoir une vue d'ensemble sur les </a:t>
            </a:r>
            <a:r>
              <a:rPr lang="fr-FR" sz="1050" b="1" dirty="0" err="1"/>
              <a:t>Parsers</a:t>
            </a:r>
            <a:r>
              <a:rPr lang="fr-FR" sz="1050" b="1" dirty="0"/>
              <a:t> :</a:t>
            </a:r>
          </a:p>
          <a:p>
            <a:pPr eaLnBrk="1" hangingPunct="1"/>
            <a:r>
              <a:rPr lang="fr-FR" sz="1050" dirty="0"/>
              <a:t>http://www.xml.com/pub/rg/XML_Parsers</a:t>
            </a:r>
          </a:p>
        </p:txBody>
      </p:sp>
    </p:spTree>
    <p:extLst>
      <p:ext uri="{BB962C8B-B14F-4D97-AF65-F5344CB8AC3E}">
        <p14:creationId xmlns:p14="http://schemas.microsoft.com/office/powerpoint/2010/main" val="1389103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p:spPr>
        <p:txBody>
          <a:bodyPr/>
          <a:lstStyle/>
          <a:p>
            <a:pPr eaLnBrk="1" hangingPunct="1"/>
            <a:r>
              <a:rPr lang="fr-FR" sz="1050" b="1" dirty="0"/>
              <a:t>Pour en savoir plus :</a:t>
            </a:r>
          </a:p>
          <a:p>
            <a:pPr eaLnBrk="1" hangingPunct="1"/>
            <a:r>
              <a:rPr lang="fr-FR" sz="1050" dirty="0"/>
              <a:t>http://www.Altova.com/XMLSpy</a:t>
            </a:r>
          </a:p>
          <a:p>
            <a:pPr eaLnBrk="1" hangingPunct="1"/>
            <a:r>
              <a:rPr lang="fr-FR" sz="1050" dirty="0"/>
              <a:t>http://www.oxygenxml.com</a:t>
            </a:r>
          </a:p>
          <a:p>
            <a:pPr eaLnBrk="1" hangingPunct="1"/>
            <a:r>
              <a:rPr lang="fr-FR" sz="1050" dirty="0"/>
              <a:t>http://www.editix.com</a:t>
            </a:r>
          </a:p>
          <a:p>
            <a:pPr eaLnBrk="1" hangingPunct="1"/>
            <a:r>
              <a:rPr lang="fr-FR" sz="1050" dirty="0"/>
              <a:t>http://www.liquid-technologies.com</a:t>
            </a:r>
          </a:p>
          <a:p>
            <a:pPr eaLnBrk="1" hangingPunct="1"/>
            <a:r>
              <a:rPr lang="fr-FR" sz="1050" dirty="0"/>
              <a:t>http://www.dmoz.org/Computers/Data_Formats/Markup_Languages/XML/Tools/Editors/Basic_Editors</a:t>
            </a:r>
            <a:r>
              <a:rPr lang="fr-FR" dirty="0"/>
              <a:t>/</a:t>
            </a:r>
          </a:p>
        </p:txBody>
      </p:sp>
    </p:spTree>
    <p:extLst>
      <p:ext uri="{BB962C8B-B14F-4D97-AF65-F5344CB8AC3E}">
        <p14:creationId xmlns:p14="http://schemas.microsoft.com/office/powerpoint/2010/main" val="2350466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Adresse de téléchargement : https://eclipse.org/downloads/</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24</a:t>
            </a:fld>
            <a:endParaRPr lang="fr-FR"/>
          </a:p>
        </p:txBody>
      </p:sp>
    </p:spTree>
    <p:extLst>
      <p:ext uri="{BB962C8B-B14F-4D97-AF65-F5344CB8AC3E}">
        <p14:creationId xmlns:p14="http://schemas.microsoft.com/office/powerpoint/2010/main" val="1277263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17000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105503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Rot="1" noChangeAspect="1" noChangeArrowheads="1" noTextEdit="1"/>
          </p:cNvSpPr>
          <p:nvPr>
            <p:ph type="sldImg"/>
          </p:nvPr>
        </p:nvSpPr>
        <p:spPr>
          <a:ln/>
        </p:spPr>
      </p:sp>
      <p:sp>
        <p:nvSpPr>
          <p:cNvPr id="37990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04350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29</a:t>
            </a:fld>
            <a:endParaRPr lang="fr-FR"/>
          </a:p>
        </p:txBody>
      </p:sp>
    </p:spTree>
    <p:extLst>
      <p:ext uri="{BB962C8B-B14F-4D97-AF65-F5344CB8AC3E}">
        <p14:creationId xmlns:p14="http://schemas.microsoft.com/office/powerpoint/2010/main" val="209418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Précisions : </a:t>
            </a:r>
            <a:r>
              <a:rPr lang="fr-FR" sz="1050" dirty="0">
                <a:ea typeface="MS Mincho" pitchFamily="49" charset="-128"/>
              </a:rPr>
              <a:t>CSS (feuilles de style en cascade) est un langage servant à décrire la présentation de langages à balises (HTML, XML…). On peut appliquer plusieurs feuilles de style en cascade sur un élément et leurs effets se combinent (Arial+gras+12px &amp; italique+souligné -&gt; Arial 12 GIS) d’où l’utilisation du terme en cascade.</a:t>
            </a:r>
          </a:p>
          <a:p>
            <a:pPr eaLnBrk="1" hangingPunct="1"/>
            <a:r>
              <a:rPr lang="fr-FR" sz="1050" dirty="0">
                <a:ea typeface="MS Mincho" pitchFamily="49" charset="-128"/>
              </a:rPr>
              <a:t>- Il a été créé sur le principe de séparation du contenu d’un document et de sa mise en forme. Ce qui rend le contenu plus accessible et la mise en forme plus facile à concevoir, modifier et réutiliser.</a:t>
            </a:r>
          </a:p>
          <a:p>
            <a:pPr eaLnBrk="1" hangingPunct="1"/>
            <a:r>
              <a:rPr lang="fr-FR" sz="1050" dirty="0">
                <a:ea typeface="MS Mincho" pitchFamily="49" charset="-128"/>
              </a:rPr>
              <a:t>- Les CSS peuvent être mises dans un fichier et liées à la page ou intégrées au document (</a:t>
            </a:r>
            <a:r>
              <a:rPr lang="fr-FR" sz="1050" dirty="0" err="1">
                <a:ea typeface="MS Mincho" pitchFamily="49" charset="-128"/>
              </a:rPr>
              <a:t>head</a:t>
            </a:r>
            <a:r>
              <a:rPr lang="fr-FR" sz="1050" dirty="0">
                <a:ea typeface="MS Mincho" pitchFamily="49" charset="-128"/>
              </a:rPr>
              <a:t>) ou encore utilisées en ligne (</a:t>
            </a:r>
            <a:r>
              <a:rPr lang="fr-FR" sz="1050" dirty="0" err="1">
                <a:ea typeface="MS Mincho" pitchFamily="49" charset="-128"/>
              </a:rPr>
              <a:t>inline</a:t>
            </a:r>
            <a:r>
              <a:rPr lang="fr-FR" sz="1050" dirty="0">
                <a:ea typeface="MS Mincho" pitchFamily="49" charset="-128"/>
              </a:rPr>
              <a:t> : à éviter pour l’accessibilité) dans un élément ou enfin spécifiées par l’utilisateur dans son navigateur (ex: liens soulignés). Mais c</a:t>
            </a:r>
            <a:r>
              <a:rPr lang="fr-FR" sz="1050" dirty="0"/>
              <a:t>es procédés sont à éviter car ils cassent l'intérêt de la séparation (structure, mise en forme, dynamique) et sont néfastes à l'accessibilité.</a:t>
            </a:r>
            <a:endParaRPr lang="fr-FR" sz="1050" dirty="0">
              <a:ea typeface="MS Mincho" pitchFamily="49" charset="-128"/>
            </a:endParaRPr>
          </a:p>
          <a:p>
            <a:pPr eaLnBrk="1" hangingPunct="1"/>
            <a:r>
              <a:rPr lang="fr-FR" sz="1050" dirty="0">
                <a:ea typeface="MS Mincho" pitchFamily="49" charset="-128"/>
              </a:rPr>
              <a:t>- La syntaxe de CSS (issue de </a:t>
            </a:r>
            <a:r>
              <a:rPr lang="fr-FR" sz="1050" dirty="0" err="1">
                <a:ea typeface="MS Mincho" pitchFamily="49" charset="-128"/>
              </a:rPr>
              <a:t>javascript</a:t>
            </a:r>
            <a:r>
              <a:rPr lang="fr-FR" sz="1050" dirty="0">
                <a:ea typeface="MS Mincho" pitchFamily="49" charset="-128"/>
              </a:rPr>
              <a:t>) est très simple. Un CSS contient un ensemble de règles constituées d’un sélecteur (nom de la "classe") ou d’une balise [a] et d’un block de déclarations du type "</a:t>
            </a:r>
            <a:r>
              <a:rPr lang="fr-FR" sz="1050" dirty="0" err="1">
                <a:ea typeface="MS Mincho" pitchFamily="49" charset="-128"/>
              </a:rPr>
              <a:t>propriété:valeur</a:t>
            </a:r>
            <a:r>
              <a:rPr lang="fr-FR" sz="1050" dirty="0">
                <a:ea typeface="MS Mincho" pitchFamily="49" charset="-128"/>
              </a:rPr>
              <a:t>;".</a:t>
            </a:r>
          </a:p>
          <a:p>
            <a:pPr eaLnBrk="1" hangingPunct="1"/>
            <a:r>
              <a:rPr lang="fr-FR" sz="1050" u="sng" dirty="0"/>
              <a:t>Externes :</a:t>
            </a:r>
            <a:r>
              <a:rPr lang="fr-FR" sz="1050" dirty="0"/>
              <a:t> les CSS peuvent également être contenus dans un fichier externe (mon_style.css) lié au document (X)HTML par la balise &lt;</a:t>
            </a:r>
            <a:r>
              <a:rPr lang="fr-FR" sz="1050" dirty="0" err="1"/>
              <a:t>link</a:t>
            </a:r>
            <a:r>
              <a:rPr lang="fr-FR" sz="1050" dirty="0"/>
              <a:t>&gt; (&lt;</a:t>
            </a:r>
            <a:r>
              <a:rPr lang="fr-FR" sz="1050" dirty="0" err="1"/>
              <a:t>link</a:t>
            </a:r>
            <a:r>
              <a:rPr lang="fr-FR" sz="1050" dirty="0"/>
              <a:t> </a:t>
            </a:r>
            <a:r>
              <a:rPr lang="fr-FR" sz="1050" dirty="0" err="1"/>
              <a:t>rel</a:t>
            </a:r>
            <a:r>
              <a:rPr lang="fr-FR" sz="1050" dirty="0"/>
              <a:t>="</a:t>
            </a:r>
            <a:r>
              <a:rPr lang="fr-FR" sz="1050" dirty="0" err="1"/>
              <a:t>stylesheet</a:t>
            </a:r>
            <a:r>
              <a:rPr lang="fr-FR" sz="1050" dirty="0"/>
              <a:t>" type="</a:t>
            </a:r>
            <a:r>
              <a:rPr lang="fr-FR" sz="1050" dirty="0" err="1"/>
              <a:t>text</a:t>
            </a:r>
            <a:r>
              <a:rPr lang="fr-FR" sz="1050" dirty="0"/>
              <a:t>/</a:t>
            </a:r>
            <a:r>
              <a:rPr lang="fr-FR" sz="1050" dirty="0" err="1"/>
              <a:t>css</a:t>
            </a:r>
            <a:r>
              <a:rPr lang="fr-FR" sz="1050" dirty="0"/>
              <a:t>" </a:t>
            </a:r>
            <a:r>
              <a:rPr lang="fr-FR" sz="1050" dirty="0" err="1"/>
              <a:t>href</a:t>
            </a:r>
            <a:r>
              <a:rPr lang="fr-FR" sz="1050" dirty="0"/>
              <a:t>= "mon_style.css"&gt;) . On peut avoir plusieurs CSS. Cette méthode est recommandée pour plusieurs raisons évidentes:</a:t>
            </a:r>
          </a:p>
          <a:p>
            <a:pPr eaLnBrk="1" hangingPunct="1">
              <a:buFontTx/>
              <a:buChar char="•"/>
            </a:pPr>
            <a:r>
              <a:rPr lang="fr-FR" sz="1050" dirty="0"/>
              <a:t>économie de temps de développement (réutilisabilité / entretien site)</a:t>
            </a:r>
          </a:p>
          <a:p>
            <a:pPr eaLnBrk="1" hangingPunct="1">
              <a:buFontTx/>
              <a:buChar char="•"/>
            </a:pPr>
            <a:r>
              <a:rPr lang="fr-FR" sz="1050" dirty="0"/>
              <a:t>économie de temps de chargement (CSS chargé une fois)</a:t>
            </a:r>
          </a:p>
          <a:p>
            <a:pPr eaLnBrk="1" hangingPunct="1">
              <a:buFontTx/>
              <a:buChar char="•"/>
            </a:pPr>
            <a:r>
              <a:rPr lang="fr-FR" sz="1050" dirty="0"/>
              <a:t>indispensable pour une vraie séparation contenu / mise en forme</a:t>
            </a:r>
          </a:p>
          <a:p>
            <a:pPr eaLnBrk="1" hangingPunct="1">
              <a:buFontTx/>
              <a:buChar char="•"/>
            </a:pPr>
            <a:r>
              <a:rPr lang="fr-FR" sz="1050" dirty="0"/>
              <a:t>utile pour le travail collaboratif et le respect des chartes graphiques</a:t>
            </a:r>
          </a:p>
          <a:p>
            <a:pPr eaLnBrk="1" hangingPunct="1"/>
            <a:r>
              <a:rPr lang="fr-FR" sz="1050" dirty="0"/>
              <a:t>Il est possible de combiner les différentes manières de faire, pour des questions de priorité notamment.</a:t>
            </a:r>
          </a:p>
          <a:p>
            <a:pPr eaLnBrk="1" hangingPunct="1"/>
            <a:r>
              <a:rPr lang="fr-FR" sz="1050" u="sng" dirty="0"/>
              <a:t>Priorités :</a:t>
            </a:r>
            <a:r>
              <a:rPr lang="fr-FR" sz="1050" dirty="0"/>
              <a:t> les moteurs de rendu CSS peuvent évaluer les priorités des styles. Un élément a une priorité de 1 , une classe de 10, un identifiant unique de 100. Une mention spéciale (!important) augmente la priorité de 1000.</a:t>
            </a:r>
          </a:p>
        </p:txBody>
      </p:sp>
    </p:spTree>
    <p:extLst>
      <p:ext uri="{BB962C8B-B14F-4D97-AF65-F5344CB8AC3E}">
        <p14:creationId xmlns:p14="http://schemas.microsoft.com/office/powerpoint/2010/main" val="3594609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a:noFill/>
        </p:spPr>
        <p:txBody>
          <a:bodyPr/>
          <a:lstStyle/>
          <a:p>
            <a:pPr eaLnBrk="1" hangingPunct="1"/>
            <a:r>
              <a:rPr lang="fr-FR" sz="1050" b="1" dirty="0">
                <a:ea typeface="MS Mincho" pitchFamily="49" charset="-128"/>
              </a:rPr>
              <a:t>CSS Histoire et normes</a:t>
            </a:r>
          </a:p>
          <a:p>
            <a:pPr eaLnBrk="1" hangingPunct="1"/>
            <a:r>
              <a:rPr lang="fr-FR" sz="1050" dirty="0">
                <a:ea typeface="MS Mincho" pitchFamily="49" charset="-128"/>
              </a:rPr>
              <a:t>- Les feuilles de styles (cf. éditeurs de textes évolués) ont été inventées dans les années 70 au début de la mise en place du SGML, mais ce n’est qu’en 1994 que la norme CSS1 telle qu’on la connaît est apparue.</a:t>
            </a:r>
          </a:p>
          <a:p>
            <a:pPr eaLnBrk="1" hangingPunct="1"/>
            <a:r>
              <a:rPr lang="fr-FR" sz="1050" dirty="0">
                <a:ea typeface="MS Mincho" pitchFamily="49" charset="-128"/>
              </a:rPr>
              <a:t>- La norme CSS2 est apparue en 97 afin d’intégrer de nouvelles fonctionnalités (ombres, direction, positionnement) mais suite à des problèmes d’intégration sur les navigateurs, elle a été transformée (plus stricte) en CSS2.1 en 2005. Aujourd’hui aucun navigateur n’est encore totalement compatible avec la norme CSS2 (même pas </a:t>
            </a:r>
            <a:r>
              <a:rPr lang="fr-FR" sz="1050" dirty="0" err="1">
                <a:ea typeface="MS Mincho" pitchFamily="49" charset="-128"/>
              </a:rPr>
              <a:t>Firefox</a:t>
            </a:r>
            <a:r>
              <a:rPr lang="fr-FR" sz="1050" dirty="0">
                <a:ea typeface="MS Mincho" pitchFamily="49" charset="-128"/>
              </a:rPr>
              <a:t>).</a:t>
            </a:r>
          </a:p>
          <a:p>
            <a:pPr eaLnBrk="1" hangingPunct="1"/>
            <a:r>
              <a:rPr lang="fr-FR" sz="1050" dirty="0">
                <a:ea typeface="MS Mincho" pitchFamily="49" charset="-128"/>
              </a:rPr>
              <a:t>- La norme CSS3 débutée en 98 est toujours en cours de développement, elle prévoit la </a:t>
            </a:r>
            <a:r>
              <a:rPr lang="fr-FR" sz="1050" dirty="0" err="1">
                <a:ea typeface="MS Mincho" pitchFamily="49" charset="-128"/>
              </a:rPr>
              <a:t>modularisation</a:t>
            </a:r>
            <a:r>
              <a:rPr lang="fr-FR" sz="1050" dirty="0">
                <a:ea typeface="MS Mincho" pitchFamily="49" charset="-128"/>
              </a:rPr>
              <a:t> (cf. XHTML1.1)</a:t>
            </a:r>
            <a:endParaRPr lang="fr-FR" sz="1050" dirty="0"/>
          </a:p>
          <a:p>
            <a:pPr eaLnBrk="1" hangingPunct="1"/>
            <a:endParaRPr lang="fr-FR" sz="1050" b="1" dirty="0"/>
          </a:p>
          <a:p>
            <a:pPr eaLnBrk="1" hangingPunct="1"/>
            <a:r>
              <a:rPr lang="fr-FR" sz="1050" b="1" dirty="0"/>
              <a:t>Précisions : </a:t>
            </a:r>
            <a:r>
              <a:rPr lang="fr-FR" sz="1050" dirty="0"/>
              <a:t>Il est possible et même recommandé d'aérer le</a:t>
            </a:r>
            <a:r>
              <a:rPr lang="fr-FR" sz="1050" baseline="0" dirty="0"/>
              <a:t> code </a:t>
            </a:r>
            <a:r>
              <a:rPr lang="fr-FR" sz="1050" baseline="0" dirty="0" err="1"/>
              <a:t>css</a:t>
            </a:r>
            <a:r>
              <a:rPr lang="fr-FR" sz="1050" dirty="0"/>
              <a:t>. CSS permet une forme de type bloc utilisé dans beaucoup de langages de programmation. En effet des délimiteurs de bloc ({}) autorisent la formulation d'une instruction par ligne.</a:t>
            </a:r>
          </a:p>
          <a:p>
            <a:pPr eaLnBrk="1" hangingPunct="1"/>
            <a:endParaRPr lang="fr-FR" sz="1050" dirty="0"/>
          </a:p>
          <a:p>
            <a:pPr eaLnBrk="1" hangingPunct="1"/>
            <a:r>
              <a:rPr lang="fr-FR" sz="1050" b="1" dirty="0"/>
              <a:t>Sélecteurs multiples : </a:t>
            </a:r>
            <a:r>
              <a:rPr lang="fr-FR" sz="1050" dirty="0"/>
              <a:t>On peut déclarer des instructions CSS pour des sélecteurs multiples. Il suffit de séparer ses sélecteurs par des virgules.</a:t>
            </a:r>
          </a:p>
          <a:p>
            <a:pPr eaLnBrk="1" hangingPunct="1"/>
            <a:endParaRPr lang="fr-FR" sz="1050" dirty="0"/>
          </a:p>
          <a:p>
            <a:pPr eaLnBrk="1" hangingPunct="1"/>
            <a:r>
              <a:rPr lang="fr-FR" sz="1050" b="1" dirty="0"/>
              <a:t>Encapsulation des éléments : </a:t>
            </a:r>
            <a:r>
              <a:rPr lang="fr-FR" sz="1050" dirty="0"/>
              <a:t>On note l'encapsulation des éléments, on les classe en les séparant par un espace. Par exemple: a </a:t>
            </a:r>
            <a:r>
              <a:rPr lang="fr-FR" sz="1050" dirty="0" err="1"/>
              <a:t>img</a:t>
            </a:r>
            <a:r>
              <a:rPr lang="fr-FR" sz="1050" dirty="0"/>
              <a:t> signifie que le bloc de propriétés s'appliquera aux images contenues dans un lien.</a:t>
            </a:r>
          </a:p>
        </p:txBody>
      </p:sp>
    </p:spTree>
    <p:extLst>
      <p:ext uri="{BB962C8B-B14F-4D97-AF65-F5344CB8AC3E}">
        <p14:creationId xmlns:p14="http://schemas.microsoft.com/office/powerpoint/2010/main" val="2467383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a:t>
            </a:fld>
            <a:endParaRPr lang="fr-FR"/>
          </a:p>
        </p:txBody>
      </p:sp>
    </p:spTree>
    <p:extLst>
      <p:ext uri="{BB962C8B-B14F-4D97-AF65-F5344CB8AC3E}">
        <p14:creationId xmlns:p14="http://schemas.microsoft.com/office/powerpoint/2010/main" val="238118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Rot="1" noChangeAspect="1" noChangeArrowheads="1" noTextEdit="1"/>
          </p:cNvSpPr>
          <p:nvPr>
            <p:ph type="sldImg"/>
          </p:nvPr>
        </p:nvSpPr>
        <p:spPr>
          <a:ln/>
        </p:spPr>
      </p:sp>
      <p:sp>
        <p:nvSpPr>
          <p:cNvPr id="398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455813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a:noFill/>
        </p:spPr>
        <p:txBody>
          <a:bodyPr/>
          <a:lstStyle/>
          <a:p>
            <a:pPr eaLnBrk="1" hangingPunct="1"/>
            <a:r>
              <a:rPr lang="fr-FR" sz="1050" b="1" dirty="0"/>
              <a:t>Types d'éléments : </a:t>
            </a:r>
            <a:r>
              <a:rPr lang="fr-FR" sz="1050" dirty="0"/>
              <a:t>En CSS les éléments de base sont soit des blocs, c'est-à-dire qu'il provoque un retour à la ligne (pour donner une idée), soit des éléments </a:t>
            </a:r>
            <a:r>
              <a:rPr lang="fr-FR" sz="1050" dirty="0" err="1"/>
              <a:t>en-ligne</a:t>
            </a:r>
            <a:r>
              <a:rPr lang="fr-FR" sz="1050" dirty="0"/>
              <a:t> (</a:t>
            </a:r>
            <a:r>
              <a:rPr lang="fr-FR" sz="1050" dirty="0" err="1"/>
              <a:t>inline</a:t>
            </a:r>
            <a:r>
              <a:rPr lang="fr-FR" sz="1050" dirty="0"/>
              <a:t>), c'est-à-dire qu'ils s'inscrivent dans la continuité.</a:t>
            </a:r>
          </a:p>
          <a:p>
            <a:pPr eaLnBrk="1" hangingPunct="1"/>
            <a:endParaRPr lang="fr-FR" sz="1050" dirty="0"/>
          </a:p>
          <a:p>
            <a:pPr eaLnBrk="1" hangingPunct="1"/>
            <a:r>
              <a:rPr lang="fr-FR" sz="1050" b="1" dirty="0"/>
              <a:t>Bloc : </a:t>
            </a:r>
            <a:r>
              <a:rPr lang="fr-FR" sz="1050" dirty="0"/>
              <a:t>Les éléments blocs sont des conteneurs. Il s'agit d'éléments qui forment le squelette du document. Les titres (h1, h2… h6), les paragraphes (p), les listes (</a:t>
            </a:r>
            <a:r>
              <a:rPr lang="fr-FR" sz="1050" dirty="0" err="1"/>
              <a:t>ul</a:t>
            </a:r>
            <a:r>
              <a:rPr lang="fr-FR" sz="1050" dirty="0"/>
              <a:t> - non ordonnée, </a:t>
            </a:r>
            <a:r>
              <a:rPr lang="fr-FR" sz="1050" dirty="0" err="1"/>
              <a:t>ol</a:t>
            </a:r>
            <a:r>
              <a:rPr lang="fr-FR" sz="1050" dirty="0"/>
              <a:t> - ordonnée, dl - définition), les blocs (div), </a:t>
            </a:r>
            <a:r>
              <a:rPr lang="fr-FR" sz="1050" dirty="0" err="1"/>
              <a:t>etc</a:t>
            </a:r>
            <a:r>
              <a:rPr lang="fr-FR" sz="1050" dirty="0"/>
              <a:t>…</a:t>
            </a:r>
          </a:p>
          <a:p>
            <a:pPr eaLnBrk="1" hangingPunct="1"/>
            <a:endParaRPr lang="fr-FR" sz="1050" dirty="0"/>
          </a:p>
          <a:p>
            <a:pPr eaLnBrk="1" hangingPunct="1"/>
            <a:r>
              <a:rPr lang="fr-FR" sz="1050" b="1" dirty="0" err="1"/>
              <a:t>En-ligne</a:t>
            </a:r>
            <a:r>
              <a:rPr lang="fr-FR" sz="1050" b="1" dirty="0"/>
              <a:t> : </a:t>
            </a:r>
            <a:r>
              <a:rPr lang="fr-FR" sz="1050" dirty="0"/>
              <a:t>Les éléments </a:t>
            </a:r>
            <a:r>
              <a:rPr lang="fr-FR" sz="1050" dirty="0" err="1"/>
              <a:t>inline</a:t>
            </a:r>
            <a:r>
              <a:rPr lang="fr-FR" sz="1050" dirty="0"/>
              <a:t> sont des éléments liés au contenu. Ils permettent en général de l'enrichir : mise en emphase (</a:t>
            </a:r>
            <a:r>
              <a:rPr lang="fr-FR" sz="1050" dirty="0" err="1"/>
              <a:t>em</a:t>
            </a:r>
            <a:r>
              <a:rPr lang="fr-FR" sz="1050" dirty="0"/>
              <a:t>), renforcer du texte (</a:t>
            </a:r>
            <a:r>
              <a:rPr lang="fr-FR" sz="1050" dirty="0" err="1"/>
              <a:t>strong</a:t>
            </a:r>
            <a:r>
              <a:rPr lang="fr-FR" sz="1050" dirty="0"/>
              <a:t>), ajouter un lien (a). CSS permet de donner des instructions pour ces éléments</a:t>
            </a:r>
          </a:p>
          <a:p>
            <a:pPr eaLnBrk="1" hangingPunct="1"/>
            <a:endParaRPr lang="fr-FR" sz="1050" dirty="0"/>
          </a:p>
          <a:p>
            <a:pPr eaLnBrk="1" hangingPunct="1"/>
            <a:r>
              <a:rPr lang="fr-FR" sz="1050" b="1" dirty="0"/>
              <a:t>Display : </a:t>
            </a:r>
            <a:r>
              <a:rPr lang="fr-FR" sz="1050" dirty="0"/>
              <a:t>Il est possible de changer le comportement CSS de base des éléments grâce à la propriété display !</a:t>
            </a:r>
          </a:p>
          <a:p>
            <a:pPr eaLnBrk="1" hangingPunct="1"/>
            <a:endParaRPr lang="fr-FR" sz="1050" dirty="0"/>
          </a:p>
          <a:p>
            <a:pPr eaLnBrk="1" hangingPunct="1"/>
            <a:r>
              <a:rPr lang="fr-FR" sz="1050" b="1" dirty="0"/>
              <a:t>Imbrication des éléments selon leur type : </a:t>
            </a:r>
            <a:r>
              <a:rPr lang="fr-FR" sz="1050" dirty="0"/>
              <a:t>Il existe des exceptions pour les règles d'imbrication des divers éléments. Elles sont relativement peu nombreuses : un élément a, ne peut pas contenir d'autre élément a, body doit forcément comporter un élément bloc, </a:t>
            </a:r>
            <a:r>
              <a:rPr lang="fr-FR" sz="1050" dirty="0" err="1"/>
              <a:t>etc</a:t>
            </a:r>
            <a:r>
              <a:rPr lang="fr-FR" sz="1050" dirty="0"/>
              <a:t>…</a:t>
            </a:r>
          </a:p>
        </p:txBody>
      </p:sp>
    </p:spTree>
    <p:extLst>
      <p:ext uri="{BB962C8B-B14F-4D97-AF65-F5344CB8AC3E}">
        <p14:creationId xmlns:p14="http://schemas.microsoft.com/office/powerpoint/2010/main" val="3525154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a:noFill/>
        </p:spPr>
        <p:txBody>
          <a:bodyPr>
            <a:normAutofit fontScale="92500" lnSpcReduction="20000"/>
          </a:bodyPr>
          <a:lstStyle/>
          <a:p>
            <a:pPr eaLnBrk="1" hangingPunct="1"/>
            <a:r>
              <a:rPr lang="fr-FR" sz="1050" b="1" dirty="0"/>
              <a:t>Positionnement :</a:t>
            </a:r>
            <a:r>
              <a:rPr lang="fr-FR" sz="1050" dirty="0"/>
              <a:t> c'est l'art de positionner les éléments. C'est une des tâches les plus difficiles en CSS du fait de l’incompatibilité des navigateurs (en particulier le mauvais usage des « </a:t>
            </a:r>
            <a:r>
              <a:rPr lang="fr-FR" sz="1050" dirty="0" err="1"/>
              <a:t>margins</a:t>
            </a:r>
            <a:r>
              <a:rPr lang="fr-FR" sz="1050" dirty="0"/>
              <a:t> » par MSIE). Le positionnement se fait selon le flux, c’est-à-dire l’ordre d’apparition des éléments dans le code source de la page. La structure du document (X)HTML détermine l'ordre d'affichage des éléments : c'est le </a:t>
            </a:r>
            <a:r>
              <a:rPr lang="fr-FR" sz="1050" b="1" dirty="0"/>
              <a:t>flux </a:t>
            </a:r>
            <a:r>
              <a:rPr lang="fr-FR" sz="1050" dirty="0"/>
              <a:t>(notion de frère importante pour le positionnement).</a:t>
            </a:r>
          </a:p>
          <a:p>
            <a:pPr eaLnBrk="1" hangingPunct="1"/>
            <a:r>
              <a:rPr lang="fr-FR" sz="1050" b="1" dirty="0"/>
              <a:t>Flux naturel :</a:t>
            </a:r>
            <a:r>
              <a:rPr lang="fr-FR" sz="1050" dirty="0"/>
              <a:t> agencement normal, utilisant </a:t>
            </a:r>
            <a:r>
              <a:rPr lang="fr-FR" sz="1050" dirty="0" err="1"/>
              <a:t>margin</a:t>
            </a:r>
            <a:r>
              <a:rPr lang="fr-FR" sz="1050" dirty="0"/>
              <a:t> (marges externes) et </a:t>
            </a:r>
            <a:r>
              <a:rPr lang="fr-FR" sz="1050" dirty="0" err="1"/>
              <a:t>padding</a:t>
            </a:r>
            <a:r>
              <a:rPr lang="fr-FR" sz="1050" dirty="0"/>
              <a:t> (marges internes). Départ en haut à gauche du conteneur parent dans toute la largeur. Les conteneurs frères se positionnent en rapport (par défaut en dessous).</a:t>
            </a:r>
          </a:p>
          <a:p>
            <a:pPr eaLnBrk="1" hangingPunct="1"/>
            <a:r>
              <a:rPr lang="fr-FR" sz="1050" b="1" dirty="0"/>
              <a:t>Flottant : </a:t>
            </a:r>
            <a:r>
              <a:rPr lang="fr-FR" sz="1050" dirty="0"/>
              <a:t>c'est la propriété </a:t>
            </a:r>
            <a:r>
              <a:rPr lang="fr-FR" sz="1050" dirty="0" err="1"/>
              <a:t>float</a:t>
            </a:r>
            <a:r>
              <a:rPr lang="fr-FR" sz="1050" dirty="0"/>
              <a:t>. Elle permet de positionner un élément (bloc ou </a:t>
            </a:r>
            <a:r>
              <a:rPr lang="fr-FR" sz="1050" dirty="0" err="1"/>
              <a:t>inline</a:t>
            </a:r>
            <a:r>
              <a:rPr lang="fr-FR" sz="1050" dirty="0"/>
              <a:t>) à gauche ou à droite d'un parent. Attention à la gestion de la hauteur (</a:t>
            </a:r>
            <a:r>
              <a:rPr lang="fr-FR" sz="1050" dirty="0" err="1"/>
              <a:t>height</a:t>
            </a:r>
            <a:r>
              <a:rPr lang="fr-FR" sz="1050" dirty="0"/>
              <a:t>) ! On peut ainsi positionner des blocs côte à côte.</a:t>
            </a:r>
          </a:p>
          <a:p>
            <a:pPr eaLnBrk="1" hangingPunct="1"/>
            <a:r>
              <a:rPr lang="fr-FR" sz="1050" b="1" dirty="0"/>
              <a:t>Position :</a:t>
            </a:r>
            <a:r>
              <a:rPr lang="fr-FR" sz="1050" dirty="0"/>
              <a:t> les éléments avec une propriété position, sont assez difficiles à positionner. Leur rendu est délicat et ne permet pas une restitution multi-résolution s’ils sont utilisés avec des valeurs statiques (px). Il faut leur préférer des valeurs proportionnelles (</a:t>
            </a:r>
            <a:r>
              <a:rPr lang="fr-FR" sz="1050" dirty="0" err="1"/>
              <a:t>em</a:t>
            </a:r>
            <a:r>
              <a:rPr lang="fr-FR" sz="1050" dirty="0"/>
              <a:t>, %). Cette technique permet de gérer la superposition des éléments (z-index).</a:t>
            </a:r>
          </a:p>
          <a:p>
            <a:pPr eaLnBrk="1" hangingPunct="1">
              <a:buFontTx/>
              <a:buChar char="•"/>
            </a:pPr>
            <a:r>
              <a:rPr lang="fr-FR" sz="1050" b="1" dirty="0"/>
              <a:t>Relatif : </a:t>
            </a:r>
            <a:r>
              <a:rPr lang="fr-FR" sz="1050" dirty="0"/>
              <a:t>permet de décaler un élément dans le flux. Les valeurs affectées aux propriétés top et </a:t>
            </a:r>
            <a:r>
              <a:rPr lang="fr-FR" sz="1050" dirty="0" err="1"/>
              <a:t>left</a:t>
            </a:r>
            <a:r>
              <a:rPr lang="fr-FR" sz="1050" dirty="0"/>
              <a:t> règlent le décalage.</a:t>
            </a:r>
            <a:endParaRPr lang="fr-FR" sz="1050" b="1" dirty="0"/>
          </a:p>
          <a:p>
            <a:pPr eaLnBrk="1" hangingPunct="1">
              <a:buFontTx/>
              <a:buChar char="•"/>
            </a:pPr>
            <a:r>
              <a:rPr lang="fr-FR" sz="1050" b="1" dirty="0"/>
              <a:t>Fixe :</a:t>
            </a:r>
            <a:r>
              <a:rPr lang="fr-FR" sz="1050" dirty="0"/>
              <a:t> sort l'élément du flux naturel et le positionne selon les indications données (top, </a:t>
            </a:r>
            <a:r>
              <a:rPr lang="fr-FR" sz="1050" dirty="0" err="1"/>
              <a:t>left</a:t>
            </a:r>
            <a:r>
              <a:rPr lang="fr-FR" sz="1050" dirty="0"/>
              <a:t>) par rapport à son parent ou dernier ancêtre positionné.</a:t>
            </a:r>
            <a:endParaRPr lang="fr-FR" sz="1050" b="1" dirty="0"/>
          </a:p>
          <a:p>
            <a:pPr eaLnBrk="1" hangingPunct="1">
              <a:buFontTx/>
              <a:buChar char="•"/>
            </a:pPr>
            <a:r>
              <a:rPr lang="fr-FR" sz="1050" b="1" dirty="0"/>
              <a:t>Absolu :</a:t>
            </a:r>
            <a:r>
              <a:rPr lang="fr-FR" sz="1050" dirty="0"/>
              <a:t> mis hors flux, l'élément est positionné par rapport au coin supérieur gauche de son parent selon les valeurs (top, </a:t>
            </a:r>
            <a:r>
              <a:rPr lang="fr-FR" sz="1050" dirty="0" err="1"/>
              <a:t>left</a:t>
            </a:r>
            <a:r>
              <a:rPr lang="fr-FR" sz="1050" dirty="0"/>
              <a:t>). Sans ces dernières, il se place dans le flux.</a:t>
            </a:r>
          </a:p>
          <a:p>
            <a:pPr eaLnBrk="1" hangingPunct="1">
              <a:buFontTx/>
              <a:buChar char="•"/>
            </a:pPr>
            <a:endParaRPr lang="fr-FR" sz="1050" dirty="0"/>
          </a:p>
          <a:p>
            <a:pPr eaLnBrk="1" hangingPunct="1"/>
            <a:r>
              <a:rPr lang="fr-FR" sz="1050" b="1" dirty="0"/>
              <a:t>Remarque :</a:t>
            </a:r>
            <a:r>
              <a:rPr lang="fr-FR" sz="1050" dirty="0"/>
              <a:t> le positionnement hors flux est très difficile à gérer. Il faut l'éviter au maximum, surtout pour du contenu afin de limiter les dégâts en cas d'</a:t>
            </a:r>
            <a:r>
              <a:rPr lang="fr-FR" sz="1050" dirty="0" err="1"/>
              <a:t>intéraction</a:t>
            </a:r>
            <a:r>
              <a:rPr lang="fr-FR" sz="1050" dirty="0"/>
              <a:t> utilisateur (agrandissement de la police).</a:t>
            </a:r>
          </a:p>
          <a:p>
            <a:pPr eaLnBrk="1" hangingPunct="1"/>
            <a:endParaRPr lang="fr-FR" sz="1050" dirty="0"/>
          </a:p>
          <a:p>
            <a:pPr eaLnBrk="1" hangingPunct="1"/>
            <a:r>
              <a:rPr lang="fr-FR" sz="1050" b="1" dirty="0">
                <a:ea typeface="MS Mincho" pitchFamily="49" charset="-128"/>
              </a:rPr>
              <a:t>Rôle de la balise &lt;div&gt; :</a:t>
            </a:r>
            <a:r>
              <a:rPr lang="fr-FR" sz="1050" dirty="0">
                <a:ea typeface="MS Mincho" pitchFamily="49" charset="-128"/>
              </a:rPr>
              <a:t> Une mise en page CSS utilise le format de feuilles de style CSS, au lieu de tables ou de cadres HTML traditionnels, pour organiser le contenu d'une page Web. Les éléments de base de la mise en forme CSS est la balise div (conteneur de texte, images et autres éléments).</a:t>
            </a:r>
          </a:p>
          <a:p>
            <a:pPr eaLnBrk="1" hangingPunct="1"/>
            <a:r>
              <a:rPr lang="fr-FR" sz="1050" dirty="0">
                <a:ea typeface="MS Mincho" pitchFamily="49" charset="-128"/>
              </a:rPr>
              <a:t>A la différence des cellules de tableau, qui ne peuvent exister qu'à l'intérieur de lignes d'un tableau, les balises </a:t>
            </a:r>
            <a:r>
              <a:rPr lang="fr-FR" sz="1050" dirty="0" err="1">
                <a:ea typeface="MS Mincho" pitchFamily="49" charset="-128"/>
              </a:rPr>
              <a:t>div</a:t>
            </a:r>
            <a:r>
              <a:rPr lang="fr-FR" sz="1050" dirty="0">
                <a:ea typeface="MS Mincho" pitchFamily="49" charset="-128"/>
              </a:rPr>
              <a:t> peuvent figurer n'importe où.</a:t>
            </a:r>
          </a:p>
          <a:p>
            <a:pPr eaLnBrk="1" hangingPunct="1"/>
            <a:r>
              <a:rPr lang="fr-FR" sz="1050" dirty="0">
                <a:ea typeface="MS Mincho" pitchFamily="49" charset="-128"/>
              </a:rPr>
              <a:t>Vous pouvez positionner des balises div de façon absolue (x et y) ou de façon relative (distance par rapport à d'autres éléments).</a:t>
            </a:r>
          </a:p>
          <a:p>
            <a:pPr eaLnBrk="1" hangingPunct="1"/>
            <a:r>
              <a:rPr lang="fr-FR" sz="1050" dirty="0">
                <a:ea typeface="MS Mincho" pitchFamily="49" charset="-128"/>
              </a:rPr>
              <a:t>Du fait de l’intégration imparfaite de CSS1&amp;2 dans les navigateurs, il existe des problèmes de restitution sur différents navigateurs. L’affichage est parfois aléatoire avec les CSS. Voir </a:t>
            </a:r>
            <a:r>
              <a:rPr lang="fr-FR" sz="1050" u="sng" dirty="0" err="1">
                <a:ea typeface="MS Mincho" pitchFamily="49" charset="-128"/>
              </a:rPr>
              <a:t>z.index</a:t>
            </a:r>
            <a:r>
              <a:rPr lang="fr-FR" sz="1050" dirty="0">
                <a:ea typeface="MS Mincho" pitchFamily="49" charset="-128"/>
              </a:rPr>
              <a:t> &amp; </a:t>
            </a:r>
            <a:r>
              <a:rPr lang="fr-FR" sz="1050" u="sng" dirty="0">
                <a:ea typeface="MS Mincho" pitchFamily="49" charset="-128"/>
              </a:rPr>
              <a:t>Débord</a:t>
            </a:r>
            <a:r>
              <a:rPr lang="fr-FR" sz="1050" dirty="0">
                <a:ea typeface="MS Mincho" pitchFamily="49" charset="-128"/>
              </a:rPr>
              <a:t> !</a:t>
            </a:r>
            <a:endParaRPr lang="fr-FR" sz="1050" dirty="0"/>
          </a:p>
        </p:txBody>
      </p:sp>
    </p:spTree>
    <p:extLst>
      <p:ext uri="{BB962C8B-B14F-4D97-AF65-F5344CB8AC3E}">
        <p14:creationId xmlns:p14="http://schemas.microsoft.com/office/powerpoint/2010/main" val="14036508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noFill/>
        </p:spPr>
        <p:txBody>
          <a:bodyPr/>
          <a:lstStyle/>
          <a:p>
            <a:pPr eaLnBrk="1" hangingPunct="1"/>
            <a:r>
              <a:rPr lang="fr-FR" sz="1050" b="1" dirty="0"/>
              <a:t>Élément :</a:t>
            </a:r>
            <a:r>
              <a:rPr lang="fr-FR" sz="1050" dirty="0"/>
              <a:t> un élément correspond à une balise (X)HTML telle qu'on la trouvera dans la structure du document, notée sans &lt;&gt; (h1, p, a). On peut ainsi définir des instructions CSS pour des éléments et façonner un document de base. </a:t>
            </a:r>
          </a:p>
          <a:p>
            <a:pPr eaLnBrk="1" hangingPunct="1"/>
            <a:endParaRPr lang="fr-FR" sz="1050" dirty="0"/>
          </a:p>
          <a:p>
            <a:pPr eaLnBrk="1" hangingPunct="1"/>
            <a:r>
              <a:rPr lang="fr-FR" sz="1050" b="1" dirty="0"/>
              <a:t>Classe :</a:t>
            </a:r>
            <a:r>
              <a:rPr lang="fr-FR" sz="1050" dirty="0"/>
              <a:t> lors de sa définition, une classe est identifiée par un point (.) précédent son nom (.</a:t>
            </a:r>
            <a:r>
              <a:rPr lang="fr-FR" sz="1050" dirty="0" err="1"/>
              <a:t>maClasse</a:t>
            </a:r>
            <a:r>
              <a:rPr lang="fr-FR" sz="1050" dirty="0"/>
              <a:t>). Vous pouvez choisir le nom que vous voulez, sans espaces. Elle pourra être utilisée sur différents éléments (X)HTML en leur ajoutant l'attribut class et la valeur de la classe entre guillemets sans le point (class="</a:t>
            </a:r>
            <a:r>
              <a:rPr lang="fr-FR" sz="1050" dirty="0" err="1"/>
              <a:t>maClasse</a:t>
            </a:r>
            <a:r>
              <a:rPr lang="fr-FR" sz="1050" dirty="0"/>
              <a:t>").</a:t>
            </a:r>
          </a:p>
          <a:p>
            <a:pPr eaLnBrk="1" hangingPunct="1"/>
            <a:endParaRPr lang="fr-FR" sz="1050" dirty="0"/>
          </a:p>
          <a:p>
            <a:pPr eaLnBrk="1" hangingPunct="1"/>
            <a:r>
              <a:rPr lang="fr-FR" sz="1050" b="1" dirty="0"/>
              <a:t>Identifiant :</a:t>
            </a:r>
            <a:r>
              <a:rPr lang="fr-FR" sz="1050" dirty="0"/>
              <a:t> un identifiant fonctionne comme une classe. Il est référencé par un dièse (#) avant le nom. Un identifiant sert pour un élément (X)HTML unique en se basant sur l'attribut id des balises.</a:t>
            </a:r>
          </a:p>
          <a:p>
            <a:pPr eaLnBrk="1" hangingPunct="1"/>
            <a:endParaRPr lang="fr-FR" sz="1050" dirty="0"/>
          </a:p>
          <a:p>
            <a:pPr eaLnBrk="1" hangingPunct="1"/>
            <a:r>
              <a:rPr lang="fr-FR" sz="1050" b="1" dirty="0"/>
              <a:t>Pseudo-classe :</a:t>
            </a:r>
            <a:r>
              <a:rPr lang="fr-FR" sz="1050" dirty="0"/>
              <a:t> les pseudo-classes permettent de mettre en forme des parties intégrantes du DOM. Il en existe peu : </a:t>
            </a:r>
          </a:p>
          <a:p>
            <a:pPr eaLnBrk="1" hangingPunct="1"/>
            <a:r>
              <a:rPr lang="fr-FR" sz="1050" dirty="0"/>
              <a:t>	-:active (élément actif), </a:t>
            </a:r>
          </a:p>
          <a:p>
            <a:pPr eaLnBrk="1" hangingPunct="1"/>
            <a:r>
              <a:rPr lang="fr-FR" sz="1050" dirty="0"/>
              <a:t>	-:focus (élément en focus), </a:t>
            </a:r>
          </a:p>
          <a:p>
            <a:pPr eaLnBrk="1" hangingPunct="1"/>
            <a:r>
              <a:rPr lang="fr-FR" sz="1050" dirty="0"/>
              <a:t>	-:</a:t>
            </a:r>
            <a:r>
              <a:rPr lang="fr-FR" sz="1050" dirty="0" err="1"/>
              <a:t>hover</a:t>
            </a:r>
            <a:r>
              <a:rPr lang="fr-FR" sz="1050" dirty="0"/>
              <a:t> (élément survolé), </a:t>
            </a:r>
          </a:p>
          <a:p>
            <a:pPr eaLnBrk="1" hangingPunct="1"/>
            <a:r>
              <a:rPr lang="fr-FR" sz="1050" dirty="0"/>
              <a:t>	-:</a:t>
            </a:r>
            <a:r>
              <a:rPr lang="fr-FR" sz="1050" dirty="0" err="1"/>
              <a:t>link</a:t>
            </a:r>
            <a:r>
              <a:rPr lang="fr-FR" sz="1050" dirty="0"/>
              <a:t> (non visité), </a:t>
            </a:r>
          </a:p>
          <a:p>
            <a:pPr eaLnBrk="1" hangingPunct="1"/>
            <a:r>
              <a:rPr lang="fr-FR" sz="1050" dirty="0"/>
              <a:t>	-:</a:t>
            </a:r>
            <a:r>
              <a:rPr lang="fr-FR" sz="1050" dirty="0" err="1"/>
              <a:t>visited</a:t>
            </a:r>
            <a:r>
              <a:rPr lang="fr-FR" sz="1050" dirty="0"/>
              <a:t> (élément visité) , </a:t>
            </a:r>
          </a:p>
          <a:p>
            <a:pPr eaLnBrk="1" hangingPunct="1"/>
            <a:r>
              <a:rPr lang="fr-FR" sz="1050" dirty="0"/>
              <a:t>	-:first-</a:t>
            </a:r>
            <a:r>
              <a:rPr lang="fr-FR" sz="1050" dirty="0" err="1"/>
              <a:t>child</a:t>
            </a:r>
            <a:r>
              <a:rPr lang="fr-FR" sz="1050" dirty="0"/>
              <a:t> (premier élément fils), </a:t>
            </a:r>
          </a:p>
          <a:p>
            <a:pPr eaLnBrk="1" hangingPunct="1"/>
            <a:r>
              <a:rPr lang="fr-FR" sz="1050" dirty="0"/>
              <a:t>	-:</a:t>
            </a:r>
            <a:r>
              <a:rPr lang="fr-FR" sz="1050" dirty="0" err="1"/>
              <a:t>lang</a:t>
            </a:r>
            <a:r>
              <a:rPr lang="fr-FR" sz="1050" dirty="0"/>
              <a:t> (permet de spécifier une langue</a:t>
            </a:r>
          </a:p>
        </p:txBody>
      </p:sp>
    </p:spTree>
    <p:extLst>
      <p:ext uri="{BB962C8B-B14F-4D97-AF65-F5344CB8AC3E}">
        <p14:creationId xmlns:p14="http://schemas.microsoft.com/office/powerpoint/2010/main" val="3836436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a:noFill/>
        </p:spPr>
        <p:txBody>
          <a:bodyPr/>
          <a:lstStyle/>
          <a:p>
            <a:pPr eaLnBrk="1" hangingPunct="1"/>
            <a:r>
              <a:rPr lang="fr-FR" sz="1050" b="1" dirty="0"/>
              <a:t>Parent-Enfant : </a:t>
            </a:r>
            <a:r>
              <a:rPr lang="fr-FR" sz="1050" dirty="0"/>
              <a:t>c'est un concept fréquent grâce auquel on lie des éléments ou des objets en programmation, par un lien de "parenté". Dans le cas qui nous intéresse cela se traduit ainsi: table </a:t>
            </a:r>
            <a:r>
              <a:rPr lang="fr-FR" sz="1050" dirty="0">
                <a:sym typeface="Wingdings" pitchFamily="2" charset="2"/>
              </a:rPr>
              <a:t> tr  td, http://giminik.developpez.com/xhtml/. On peut pousser ce raisonnement en ajoutant les notions ancêtre et frère : ancêtreparentenfant--frère</a:t>
            </a:r>
            <a:endParaRPr lang="fr-FR" sz="1050" b="1" dirty="0"/>
          </a:p>
          <a:p>
            <a:pPr eaLnBrk="1" hangingPunct="1"/>
            <a:endParaRPr lang="fr-FR" sz="1050" b="1" dirty="0"/>
          </a:p>
          <a:p>
            <a:pPr eaLnBrk="1" hangingPunct="1"/>
            <a:r>
              <a:rPr lang="fr-FR" sz="1050" b="1" dirty="0"/>
              <a:t>Héritage :</a:t>
            </a:r>
            <a:r>
              <a:rPr lang="fr-FR" sz="1050" dirty="0"/>
              <a:t> CSS utilise le système parent-enfant et donc permet l'héritage de propriétés. Une propriété héritable d'un parent (font-size par exemple) est transmise aux enfants qui n’ont pas définit la propriété ou si elle est fixée à « </a:t>
            </a:r>
            <a:r>
              <a:rPr lang="fr-FR" sz="1050" dirty="0" err="1"/>
              <a:t>inherit</a:t>
            </a:r>
            <a:r>
              <a:rPr lang="fr-FR" sz="1050" dirty="0"/>
              <a:t> ». Cela permet d'éviter de nombreuses répétitions. On peut annuler cet effet en redéfinissant une propriété dans sélecteur enfant. Les pseudo-classes sont des enfants : a:hover hérite les propriétés de a.</a:t>
            </a:r>
          </a:p>
          <a:p>
            <a:pPr eaLnBrk="1" hangingPunct="1"/>
            <a:endParaRPr lang="fr-FR" sz="1050" b="1" dirty="0"/>
          </a:p>
          <a:p>
            <a:pPr eaLnBrk="1" hangingPunct="1"/>
            <a:r>
              <a:rPr lang="fr-FR" sz="1050" b="1" dirty="0"/>
              <a:t>Imbrication des éléments :</a:t>
            </a:r>
            <a:r>
              <a:rPr lang="fr-FR" sz="1050" dirty="0"/>
              <a:t> il est possible de spécifier des instructions pour des éléments en fonction de leur hiérarchie dans la structure du document. Ainsi il n'est pas obligatoire de créer systématiquement des classes. On pourra mettre en forme un lien (a) contenu dans un paragraphe (p) de classe (.</a:t>
            </a:r>
            <a:r>
              <a:rPr lang="fr-FR" sz="1050" dirty="0" err="1"/>
              <a:t>maClasse</a:t>
            </a:r>
            <a:r>
              <a:rPr lang="fr-FR" sz="1050" dirty="0"/>
              <a:t>) de façon spécifique et différente d'un lien courant. Encore un argument pour bien structurer vos documents, avec le (X)HTML bien sûr !</a:t>
            </a:r>
          </a:p>
          <a:p>
            <a:pPr eaLnBrk="1" hangingPunct="1"/>
            <a:endParaRPr lang="fr-FR" sz="1050" dirty="0"/>
          </a:p>
          <a:p>
            <a:pPr eaLnBrk="1" hangingPunct="1"/>
            <a:r>
              <a:rPr lang="fr-FR" sz="1050" b="1" dirty="0"/>
              <a:t>Classes multiples :</a:t>
            </a:r>
            <a:r>
              <a:rPr lang="fr-FR" sz="1050" dirty="0"/>
              <a:t> il est possible de jongler avec les différents sélecteurs. On peut ainsi faire bénéficier un élément de classes différentes et lui appliquer les instructions de chacune de ces classes.</a:t>
            </a:r>
          </a:p>
        </p:txBody>
      </p:sp>
    </p:spTree>
    <p:extLst>
      <p:ext uri="{BB962C8B-B14F-4D97-AF65-F5344CB8AC3E}">
        <p14:creationId xmlns:p14="http://schemas.microsoft.com/office/powerpoint/2010/main" val="9692871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a:noFill/>
        </p:spPr>
        <p:txBody>
          <a:bodyPr/>
          <a:lstStyle/>
          <a:p>
            <a:pPr eaLnBrk="1" hangingPunct="1"/>
            <a:r>
              <a:rPr lang="fr-FR" sz="1050" b="1" dirty="0"/>
              <a:t>Propriété spécifique :</a:t>
            </a:r>
            <a:r>
              <a:rPr lang="fr-FR" sz="1050" dirty="0"/>
              <a:t> une propriété spécifique permet d'affecter de façon précise un élément. Par exemple une bordure à gauche. Ce procédé est utile lorsque l'on souhaite affiner un rendu. On peut ainsi affecter une couleur différente à une bordure gauche (border-</a:t>
            </a:r>
            <a:r>
              <a:rPr lang="fr-FR" sz="1050" dirty="0" err="1"/>
              <a:t>left</a:t>
            </a:r>
            <a:r>
              <a:rPr lang="fr-FR" sz="1050" dirty="0"/>
              <a:t>-</a:t>
            </a:r>
            <a:r>
              <a:rPr lang="fr-FR" sz="1050" dirty="0" err="1"/>
              <a:t>color</a:t>
            </a:r>
            <a:r>
              <a:rPr lang="fr-FR" sz="1050" dirty="0"/>
              <a:t>: </a:t>
            </a:r>
            <a:r>
              <a:rPr lang="fr-FR" sz="1050" dirty="0" err="1"/>
              <a:t>silver</a:t>
            </a:r>
            <a:r>
              <a:rPr lang="fr-FR" sz="1050" dirty="0"/>
              <a:t>;) et une bordure droite (border-right-</a:t>
            </a:r>
            <a:r>
              <a:rPr lang="fr-FR" sz="1050" dirty="0" err="1"/>
              <a:t>color</a:t>
            </a:r>
            <a:r>
              <a:rPr lang="fr-FR" sz="1050" dirty="0"/>
              <a:t>: black;).</a:t>
            </a:r>
          </a:p>
          <a:p>
            <a:pPr eaLnBrk="1" hangingPunct="1"/>
            <a:endParaRPr lang="fr-FR" sz="1050" dirty="0"/>
          </a:p>
          <a:p>
            <a:pPr eaLnBrk="1" hangingPunct="1"/>
            <a:r>
              <a:rPr lang="fr-FR" sz="1050" b="1" dirty="0"/>
              <a:t>Propriété globale :</a:t>
            </a:r>
            <a:r>
              <a:rPr lang="fr-FR" sz="1050" dirty="0"/>
              <a:t> Comme pour les éléments, CSS est capable de gérer le rapport parent-enfant pour les propriétés. Ainsi une valeur affectant une propriété parente sera héritée par les enfants. border</a:t>
            </a:r>
            <a:r>
              <a:rPr lang="fr-FR" sz="1050" dirty="0">
                <a:sym typeface="Wingdings" pitchFamily="2" charset="2"/>
              </a:rPr>
              <a:t>border-top, border-</a:t>
            </a:r>
            <a:r>
              <a:rPr lang="fr-FR" sz="1050" dirty="0" err="1">
                <a:sym typeface="Wingdings" pitchFamily="2" charset="2"/>
              </a:rPr>
              <a:t>bottom</a:t>
            </a:r>
            <a:r>
              <a:rPr lang="fr-FR" sz="1050" dirty="0">
                <a:sym typeface="Wingdings" pitchFamily="2" charset="2"/>
              </a:rPr>
              <a:t>, border-</a:t>
            </a:r>
            <a:r>
              <a:rPr lang="fr-FR" sz="1050" dirty="0" err="1">
                <a:sym typeface="Wingdings" pitchFamily="2" charset="2"/>
              </a:rPr>
              <a:t>left</a:t>
            </a:r>
            <a:r>
              <a:rPr lang="fr-FR" sz="1050" dirty="0">
                <a:sym typeface="Wingdings" pitchFamily="2" charset="2"/>
              </a:rPr>
              <a:t>, border-rightborder-top-</a:t>
            </a:r>
            <a:r>
              <a:rPr lang="fr-FR" sz="1050" dirty="0" err="1">
                <a:sym typeface="Wingdings" pitchFamily="2" charset="2"/>
              </a:rPr>
              <a:t>color</a:t>
            </a:r>
            <a:r>
              <a:rPr lang="fr-FR" sz="1050" dirty="0">
                <a:sym typeface="Wingdings" pitchFamily="2" charset="2"/>
              </a:rPr>
              <a:t>, border-top-style…</a:t>
            </a:r>
          </a:p>
          <a:p>
            <a:pPr eaLnBrk="1" hangingPunct="1"/>
            <a:r>
              <a:rPr lang="fr-FR" sz="1050" dirty="0">
                <a:sym typeface="Wingdings" pitchFamily="2" charset="2"/>
              </a:rPr>
              <a:t>Pour une propriété globale l'ordre a peu d'importance :</a:t>
            </a:r>
          </a:p>
          <a:p>
            <a:pPr eaLnBrk="1" hangingPunct="1"/>
            <a:r>
              <a:rPr lang="fr-FR" sz="1050" dirty="0">
                <a:sym typeface="Wingdings" pitchFamily="2" charset="2"/>
              </a:rPr>
              <a:t>border : 1px </a:t>
            </a:r>
            <a:r>
              <a:rPr lang="fr-FR" sz="1050" dirty="0" err="1">
                <a:sym typeface="Wingdings" pitchFamily="2" charset="2"/>
              </a:rPr>
              <a:t>dotted</a:t>
            </a:r>
            <a:r>
              <a:rPr lang="fr-FR" sz="1050" dirty="0">
                <a:sym typeface="Wingdings" pitchFamily="2" charset="2"/>
              </a:rPr>
              <a:t> #e3e3e3; = border: </a:t>
            </a:r>
            <a:r>
              <a:rPr lang="fr-FR" sz="1050" dirty="0" err="1">
                <a:sym typeface="Wingdings" pitchFamily="2" charset="2"/>
              </a:rPr>
              <a:t>dotted</a:t>
            </a:r>
            <a:r>
              <a:rPr lang="fr-FR" sz="1050" dirty="0">
                <a:sym typeface="Wingdings" pitchFamily="2" charset="2"/>
              </a:rPr>
              <a:t> #e3e3e3 1px;</a:t>
            </a:r>
          </a:p>
          <a:p>
            <a:pPr eaLnBrk="1" hangingPunct="1"/>
            <a:endParaRPr lang="fr-FR" sz="1050" b="1" dirty="0">
              <a:sym typeface="Wingdings" pitchFamily="2" charset="2"/>
            </a:endParaRPr>
          </a:p>
          <a:p>
            <a:pPr eaLnBrk="1" hangingPunct="1"/>
            <a:r>
              <a:rPr lang="fr-FR" sz="1050" b="1" dirty="0">
                <a:sym typeface="Wingdings" pitchFamily="2" charset="2"/>
              </a:rPr>
              <a:t>Sauf</a:t>
            </a:r>
            <a:r>
              <a:rPr lang="fr-FR" sz="1050" dirty="0">
                <a:sym typeface="Wingdings" pitchFamily="2" charset="2"/>
              </a:rPr>
              <a:t> pour les positionnement : ils peuvent être déclarés de plusieurs façons :</a:t>
            </a:r>
          </a:p>
          <a:p>
            <a:pPr eaLnBrk="1" hangingPunct="1">
              <a:buFontTx/>
              <a:buChar char="•"/>
            </a:pPr>
            <a:r>
              <a:rPr lang="fr-FR" sz="1050" dirty="0">
                <a:sym typeface="Wingdings" pitchFamily="2" charset="2"/>
              </a:rPr>
              <a:t>1 valeur: affectée partout (top, </a:t>
            </a:r>
            <a:r>
              <a:rPr lang="fr-FR" sz="1050" dirty="0" err="1">
                <a:sym typeface="Wingdings" pitchFamily="2" charset="2"/>
              </a:rPr>
              <a:t>bottom</a:t>
            </a:r>
            <a:r>
              <a:rPr lang="fr-FR" sz="1050" dirty="0">
                <a:sym typeface="Wingdings" pitchFamily="2" charset="2"/>
              </a:rPr>
              <a:t>, </a:t>
            </a:r>
            <a:r>
              <a:rPr lang="fr-FR" sz="1050" dirty="0" err="1">
                <a:sym typeface="Wingdings" pitchFamily="2" charset="2"/>
              </a:rPr>
              <a:t>left</a:t>
            </a:r>
            <a:r>
              <a:rPr lang="fr-FR" sz="1050" dirty="0">
                <a:sym typeface="Wingdings" pitchFamily="2" charset="2"/>
              </a:rPr>
              <a:t>, right).</a:t>
            </a:r>
          </a:p>
          <a:p>
            <a:pPr eaLnBrk="1" hangingPunct="1">
              <a:buFontTx/>
              <a:buChar char="•"/>
            </a:pPr>
            <a:r>
              <a:rPr lang="fr-FR" sz="1050" dirty="0">
                <a:sym typeface="Wingdings" pitchFamily="2" charset="2"/>
              </a:rPr>
              <a:t>2 valeurs : Valeur1  top/</a:t>
            </a:r>
            <a:r>
              <a:rPr lang="fr-FR" sz="1050" dirty="0" err="1">
                <a:sym typeface="Wingdings" pitchFamily="2" charset="2"/>
              </a:rPr>
              <a:t>bottom</a:t>
            </a:r>
            <a:r>
              <a:rPr lang="fr-FR" sz="1050" dirty="0">
                <a:sym typeface="Wingdings" pitchFamily="2" charset="2"/>
              </a:rPr>
              <a:t> - Valeur2  </a:t>
            </a:r>
            <a:r>
              <a:rPr lang="fr-FR" sz="1050" dirty="0" err="1">
                <a:sym typeface="Wingdings" pitchFamily="2" charset="2"/>
              </a:rPr>
              <a:t>left</a:t>
            </a:r>
            <a:r>
              <a:rPr lang="fr-FR" sz="1050" dirty="0">
                <a:sym typeface="Wingdings" pitchFamily="2" charset="2"/>
              </a:rPr>
              <a:t>/right</a:t>
            </a:r>
          </a:p>
          <a:p>
            <a:pPr eaLnBrk="1" hangingPunct="1">
              <a:buFontTx/>
              <a:buChar char="•"/>
            </a:pPr>
            <a:r>
              <a:rPr lang="fr-FR" sz="1050" dirty="0">
                <a:sym typeface="Wingdings" pitchFamily="2" charset="2"/>
              </a:rPr>
              <a:t>3 valeurs : Valeur1  top - Valeur2  </a:t>
            </a:r>
            <a:r>
              <a:rPr lang="fr-FR" sz="1050" dirty="0" err="1">
                <a:sym typeface="Wingdings" pitchFamily="2" charset="2"/>
              </a:rPr>
              <a:t>left</a:t>
            </a:r>
            <a:r>
              <a:rPr lang="fr-FR" sz="1050" dirty="0">
                <a:sym typeface="Wingdings" pitchFamily="2" charset="2"/>
              </a:rPr>
              <a:t>/right - Valeur3  </a:t>
            </a:r>
            <a:r>
              <a:rPr lang="fr-FR" sz="1050" dirty="0" err="1">
                <a:sym typeface="Wingdings" pitchFamily="2" charset="2"/>
              </a:rPr>
              <a:t>bottom</a:t>
            </a:r>
            <a:endParaRPr lang="fr-FR" sz="1050" dirty="0">
              <a:sym typeface="Wingdings" pitchFamily="2" charset="2"/>
            </a:endParaRPr>
          </a:p>
          <a:p>
            <a:pPr eaLnBrk="1" hangingPunct="1">
              <a:buFontTx/>
              <a:buChar char="•"/>
            </a:pPr>
            <a:r>
              <a:rPr lang="fr-FR" sz="1050" dirty="0">
                <a:sym typeface="Wingdings" pitchFamily="2" charset="2"/>
              </a:rPr>
              <a:t>4 valeurs : Valeur1  top - Valeur2  right - Valeur3  </a:t>
            </a:r>
            <a:r>
              <a:rPr lang="fr-FR" sz="1050" dirty="0" err="1">
                <a:sym typeface="Wingdings" pitchFamily="2" charset="2"/>
              </a:rPr>
              <a:t>bottom</a:t>
            </a:r>
            <a:r>
              <a:rPr lang="fr-FR" sz="1050" dirty="0">
                <a:sym typeface="Wingdings" pitchFamily="2" charset="2"/>
              </a:rPr>
              <a:t> - Valeur4  </a:t>
            </a:r>
            <a:r>
              <a:rPr lang="fr-FR" sz="1050" dirty="0" err="1">
                <a:sym typeface="Wingdings" pitchFamily="2" charset="2"/>
              </a:rPr>
              <a:t>left</a:t>
            </a:r>
            <a:endParaRPr lang="fr-FR" sz="1050" dirty="0">
              <a:sym typeface="Wingdings" pitchFamily="2" charset="2"/>
            </a:endParaRPr>
          </a:p>
          <a:p>
            <a:pPr eaLnBrk="1" hangingPunct="1"/>
            <a:r>
              <a:rPr lang="fr-FR" sz="1050" dirty="0">
                <a:sym typeface="Wingdings" pitchFamily="2" charset="2"/>
              </a:rPr>
              <a:t>Les schémas sont assez logiques et simples à retenir. Les valeurs multiples sont séparées par des espaces et ne sont pas forcément du même type (statique et proportionnelle </a:t>
            </a:r>
            <a:r>
              <a:rPr lang="fr-FR" sz="1050" dirty="0" err="1">
                <a:sym typeface="Wingdings" pitchFamily="2" charset="2"/>
              </a:rPr>
              <a:t>mixables</a:t>
            </a:r>
            <a:r>
              <a:rPr lang="fr-FR" sz="1050" dirty="0">
                <a:sym typeface="Wingdings" pitchFamily="2" charset="2"/>
              </a:rPr>
              <a:t>)</a:t>
            </a:r>
          </a:p>
          <a:p>
            <a:pPr eaLnBrk="1" hangingPunct="1"/>
            <a:r>
              <a:rPr lang="fr-FR" sz="1050" b="1" dirty="0">
                <a:sym typeface="Wingdings" pitchFamily="2" charset="2"/>
              </a:rPr>
              <a:t>Ex :</a:t>
            </a:r>
            <a:r>
              <a:rPr lang="fr-FR" sz="1050" dirty="0">
                <a:sym typeface="Wingdings" pitchFamily="2" charset="2"/>
              </a:rPr>
              <a:t> </a:t>
            </a:r>
            <a:r>
              <a:rPr lang="fr-FR" sz="1050" dirty="0" err="1">
                <a:sym typeface="Wingdings" pitchFamily="2" charset="2"/>
              </a:rPr>
              <a:t>margin</a:t>
            </a:r>
            <a:r>
              <a:rPr lang="fr-FR" sz="1050" dirty="0">
                <a:sym typeface="Wingdings" pitchFamily="2" charset="2"/>
              </a:rPr>
              <a:t> : 5px 2% 2em auto;</a:t>
            </a:r>
          </a:p>
        </p:txBody>
      </p:sp>
    </p:spTree>
    <p:extLst>
      <p:ext uri="{BB962C8B-B14F-4D97-AF65-F5344CB8AC3E}">
        <p14:creationId xmlns:p14="http://schemas.microsoft.com/office/powerpoint/2010/main" val="24770906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Les différentes propriétés-disposition</a:t>
            </a:r>
          </a:p>
          <a:p>
            <a:r>
              <a:rPr lang="fr-FR" sz="1050" b="1" dirty="0"/>
              <a:t>Positionnement absolue :</a:t>
            </a:r>
          </a:p>
          <a:p>
            <a:r>
              <a:rPr lang="fr-FR" sz="1050" dirty="0"/>
              <a:t>Il permet de se positionner par</a:t>
            </a:r>
            <a:r>
              <a:rPr lang="fr-FR" sz="1050" baseline="0" dirty="0"/>
              <a:t> rapport au premier conteneur, quel que soit le niveau généalogique où il est déclaré ex de parent de référence :body dans html</a:t>
            </a:r>
            <a:endParaRPr lang="fr-FR" sz="1050" dirty="0"/>
          </a:p>
          <a:p>
            <a:pPr defTabSz="990478">
              <a:defRPr/>
            </a:pPr>
            <a:r>
              <a:rPr lang="fr-FR" sz="1050" b="1" dirty="0"/>
              <a:t>Marges</a:t>
            </a:r>
            <a:r>
              <a:rPr lang="fr-FR" sz="1050" dirty="0"/>
              <a:t>:</a:t>
            </a:r>
          </a:p>
          <a:p>
            <a:pPr defTabSz="990478">
              <a:defRPr/>
            </a:pPr>
            <a:r>
              <a:rPr lang="fr-FR" sz="1050" baseline="0" dirty="0"/>
              <a:t>-Le </a:t>
            </a:r>
            <a:r>
              <a:rPr lang="fr-FR" sz="1050" baseline="0" dirty="0" err="1"/>
              <a:t>margin</a:t>
            </a:r>
            <a:r>
              <a:rPr lang="fr-FR" sz="1050" baseline="0" dirty="0"/>
              <a:t> : Il sert à espacer les blocs les uns par rapport aux autres, il se décompose en une super propriété et plusieurs déclinaisons telles que </a:t>
            </a:r>
            <a:r>
              <a:rPr lang="fr-FR" sz="1050" baseline="0" dirty="0" err="1"/>
              <a:t>margin</a:t>
            </a:r>
            <a:r>
              <a:rPr lang="fr-FR" sz="1050" baseline="0" dirty="0"/>
              <a:t>-</a:t>
            </a:r>
            <a:r>
              <a:rPr lang="fr-FR" sz="1050" baseline="0" dirty="0" err="1"/>
              <a:t>left</a:t>
            </a:r>
            <a:r>
              <a:rPr lang="fr-FR" sz="1050" baseline="0" dirty="0"/>
              <a:t>, -right, -top, -</a:t>
            </a:r>
            <a:r>
              <a:rPr lang="fr-FR" sz="1050" baseline="0" dirty="0" err="1"/>
              <a:t>bottom</a:t>
            </a:r>
            <a:r>
              <a:rPr lang="fr-FR" sz="1050" baseline="0" dirty="0"/>
              <a:t> </a:t>
            </a:r>
          </a:p>
          <a:p>
            <a:pPr defTabSz="990478">
              <a:defRPr/>
            </a:pPr>
            <a:r>
              <a:rPr lang="fr-FR" sz="1050" baseline="0" dirty="0"/>
              <a:t>     -Le </a:t>
            </a:r>
            <a:r>
              <a:rPr lang="fr-FR" sz="1050" baseline="0" dirty="0" err="1"/>
              <a:t>padding</a:t>
            </a:r>
            <a:r>
              <a:rPr lang="fr-FR" sz="1050" baseline="0" dirty="0"/>
              <a:t>, sert quant à lui a créer une marge à l’</a:t>
            </a:r>
            <a:r>
              <a:rPr lang="fr-FR" sz="1050" baseline="0" dirty="0" err="1"/>
              <a:t>interieur</a:t>
            </a:r>
            <a:r>
              <a:rPr lang="fr-FR" sz="1050" baseline="0" dirty="0"/>
              <a:t> du bloc sans décaler le début du bloc; cette propriété se décline comme </a:t>
            </a:r>
            <a:r>
              <a:rPr lang="fr-FR" sz="1050" baseline="0" dirty="0" err="1"/>
              <a:t>margin</a:t>
            </a:r>
            <a:r>
              <a:rPr lang="fr-FR" sz="1050" baseline="0" dirty="0"/>
              <a:t>, une super </a:t>
            </a:r>
            <a:r>
              <a:rPr lang="fr-FR" sz="1050" baseline="0" dirty="0" err="1"/>
              <a:t>proprieté</a:t>
            </a:r>
            <a:r>
              <a:rPr lang="fr-FR" sz="1050" baseline="0" dirty="0"/>
              <a:t> et d’autres propriétés spécifiques. Les cotés seront nommés aussi comme </a:t>
            </a:r>
            <a:r>
              <a:rPr lang="fr-FR" sz="1050" baseline="0" dirty="0" err="1"/>
              <a:t>margin</a:t>
            </a:r>
            <a:r>
              <a:rPr lang="fr-FR" sz="1050" baseline="0" dirty="0"/>
              <a:t> ex </a:t>
            </a:r>
            <a:r>
              <a:rPr lang="fr-FR" sz="1050" baseline="0" dirty="0" err="1"/>
              <a:t>padding</a:t>
            </a:r>
            <a:r>
              <a:rPr lang="fr-FR" sz="1050" baseline="0" dirty="0"/>
              <a:t>-</a:t>
            </a:r>
            <a:r>
              <a:rPr lang="fr-FR" sz="1050" baseline="0" dirty="0" err="1"/>
              <a:t>left</a:t>
            </a:r>
            <a:r>
              <a:rPr lang="fr-FR" sz="1050" baseline="0" dirty="0"/>
              <a:t>.</a:t>
            </a:r>
          </a:p>
          <a:p>
            <a:pPr defTabSz="990478">
              <a:defRPr/>
            </a:pPr>
            <a:endParaRPr lang="fr-FR" sz="1050" baseline="0" dirty="0"/>
          </a:p>
          <a:p>
            <a:pPr defTabSz="990478">
              <a:defRPr/>
            </a:pP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38</a:t>
            </a:fld>
            <a:endParaRPr lang="fr-FR"/>
          </a:p>
        </p:txBody>
      </p:sp>
    </p:spTree>
    <p:extLst>
      <p:ext uri="{BB962C8B-B14F-4D97-AF65-F5344CB8AC3E}">
        <p14:creationId xmlns:p14="http://schemas.microsoft.com/office/powerpoint/2010/main" val="22696677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Pour permettre l’utilisation d’unités dans différents contextes,</a:t>
            </a:r>
            <a:r>
              <a:rPr lang="fr-FR" sz="1050" baseline="0" dirty="0"/>
              <a:t> le </a:t>
            </a:r>
            <a:r>
              <a:rPr lang="fr-FR" sz="1050" baseline="0" dirty="0" err="1"/>
              <a:t>css</a:t>
            </a:r>
            <a:r>
              <a:rPr lang="fr-FR" sz="1050" baseline="0" dirty="0"/>
              <a:t> connait et admet différentes unités.</a:t>
            </a:r>
          </a:p>
          <a:p>
            <a:endParaRPr lang="fr-FR" sz="1050" baseline="0" dirty="0"/>
          </a:p>
          <a:p>
            <a:r>
              <a:rPr lang="fr-FR" sz="1050" b="1" baseline="0" dirty="0"/>
              <a:t>-%</a:t>
            </a:r>
            <a:r>
              <a:rPr lang="fr-FR" sz="1050" baseline="0" dirty="0"/>
              <a:t> le pourcentage est pratique pour que les pages soient toujours adaptées au mieux quel que soit la taille d’affichage (il est important avec % de prévoir que de petits écrans pourraient avoir accès aux pages donc essayer de faire en sorte que les données contenues aient suffisamment d’espace pour être lisible, les propriétés min-</a:t>
            </a:r>
            <a:r>
              <a:rPr lang="fr-FR" sz="1050" baseline="0" dirty="0" err="1"/>
              <a:t>width</a:t>
            </a:r>
            <a:r>
              <a:rPr lang="fr-FR" sz="1050" baseline="0" dirty="0"/>
              <a:t>, min-</a:t>
            </a:r>
            <a:r>
              <a:rPr lang="fr-FR" sz="1050" baseline="0" dirty="0" err="1"/>
              <a:t>height</a:t>
            </a:r>
            <a:r>
              <a:rPr lang="fr-FR" sz="1050" baseline="0" dirty="0"/>
              <a:t>, max-</a:t>
            </a:r>
            <a:r>
              <a:rPr lang="fr-FR" sz="1050" baseline="0" dirty="0" err="1"/>
              <a:t>width</a:t>
            </a:r>
            <a:r>
              <a:rPr lang="fr-FR" sz="1050" baseline="0" dirty="0"/>
              <a:t> et max-</a:t>
            </a:r>
            <a:r>
              <a:rPr lang="fr-FR" sz="1050" baseline="0" dirty="0" err="1"/>
              <a:t>heigth</a:t>
            </a:r>
            <a:r>
              <a:rPr lang="fr-FR" sz="1050" baseline="0" dirty="0"/>
              <a:t>, permettent de faire cela)</a:t>
            </a:r>
          </a:p>
          <a:p>
            <a:endParaRPr lang="fr-FR" sz="1050" b="1" baseline="0" dirty="0"/>
          </a:p>
          <a:p>
            <a:r>
              <a:rPr lang="fr-FR" sz="1050" b="1" baseline="0" dirty="0"/>
              <a:t>-cm, mm, in, pt, pc :</a:t>
            </a:r>
            <a:r>
              <a:rPr lang="fr-FR" sz="1050" baseline="0" dirty="0"/>
              <a:t> ils sont souvent présents dans les fichiers </a:t>
            </a:r>
            <a:r>
              <a:rPr lang="fr-FR" sz="1050" baseline="0" dirty="0" err="1"/>
              <a:t>css</a:t>
            </a:r>
            <a:r>
              <a:rPr lang="fr-FR" sz="1050" baseline="0" dirty="0"/>
              <a:t> étant lié a des fichiers qui seront voués à l’impression </a:t>
            </a:r>
          </a:p>
          <a:p>
            <a:endParaRPr lang="fr-FR" sz="1050" baseline="0" dirty="0"/>
          </a:p>
          <a:p>
            <a:r>
              <a:rPr lang="fr-FR" sz="1050" baseline="0" dirty="0"/>
              <a:t> </a:t>
            </a:r>
            <a:r>
              <a:rPr lang="fr-FR" sz="1050" b="1" baseline="0" dirty="0"/>
              <a:t>-px</a:t>
            </a:r>
            <a:r>
              <a:rPr lang="fr-FR" sz="1050" b="0" baseline="0" dirty="0"/>
              <a:t>: Très souvent utilisé dans le cas de fichiers liés pour un affichage à l’écran</a:t>
            </a:r>
          </a:p>
          <a:p>
            <a:endParaRPr lang="fr-FR" sz="1050" b="1" baseline="0" dirty="0"/>
          </a:p>
          <a:p>
            <a:r>
              <a:rPr lang="fr-FR" sz="1050" b="1" baseline="0" dirty="0"/>
              <a:t>-</a:t>
            </a:r>
            <a:r>
              <a:rPr lang="fr-FR" sz="1050" b="1" baseline="0" dirty="0" err="1"/>
              <a:t>em</a:t>
            </a:r>
            <a:r>
              <a:rPr lang="fr-FR" sz="1050" b="1" baseline="0" dirty="0"/>
              <a:t> :</a:t>
            </a:r>
            <a:r>
              <a:rPr lang="fr-FR" sz="1050" b="0" baseline="0" dirty="0"/>
              <a:t> Très utilisé par les web designer pour définir des blocs avec les hauteurs nécessaires pour écrire</a:t>
            </a:r>
            <a:endParaRPr lang="fr-FR" sz="1050" b="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39</a:t>
            </a:fld>
            <a:endParaRPr lang="fr-FR"/>
          </a:p>
        </p:txBody>
      </p:sp>
    </p:spTree>
    <p:extLst>
      <p:ext uri="{BB962C8B-B14F-4D97-AF65-F5344CB8AC3E}">
        <p14:creationId xmlns:p14="http://schemas.microsoft.com/office/powerpoint/2010/main" val="531702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40</a:t>
            </a:fld>
            <a:endParaRPr lang="fr-FR"/>
          </a:p>
        </p:txBody>
      </p:sp>
    </p:spTree>
    <p:extLst>
      <p:ext uri="{BB962C8B-B14F-4D97-AF65-F5344CB8AC3E}">
        <p14:creationId xmlns:p14="http://schemas.microsoft.com/office/powerpoint/2010/main" val="1429005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41</a:t>
            </a:fld>
            <a:endParaRPr lang="fr-FR"/>
          </a:p>
        </p:txBody>
      </p:sp>
    </p:spTree>
    <p:extLst>
      <p:ext uri="{BB962C8B-B14F-4D97-AF65-F5344CB8AC3E}">
        <p14:creationId xmlns:p14="http://schemas.microsoft.com/office/powerpoint/2010/main" val="3570466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a:p>
        </p:txBody>
      </p:sp>
    </p:spTree>
    <p:extLst>
      <p:ext uri="{BB962C8B-B14F-4D97-AF65-F5344CB8AC3E}">
        <p14:creationId xmlns:p14="http://schemas.microsoft.com/office/powerpoint/2010/main" val="2576111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a:t>
            </a:r>
            <a:r>
              <a:rPr lang="fr-FR" dirty="0" err="1"/>
              <a:t>color:black</a:t>
            </a:r>
            <a:r>
              <a:rPr lang="fr-FR" dirty="0"/>
              <a:t>;</a:t>
            </a:r>
          </a:p>
          <a:p>
            <a:r>
              <a:rPr lang="fr-FR" dirty="0"/>
              <a:t>    background-</a:t>
            </a:r>
            <a:r>
              <a:rPr lang="fr-FR" dirty="0" err="1"/>
              <a:t>color</a:t>
            </a:r>
            <a:r>
              <a:rPr lang="fr-FR" dirty="0"/>
              <a:t>: </a:t>
            </a:r>
            <a:r>
              <a:rPr lang="fr-FR" dirty="0" err="1"/>
              <a:t>rgba</a:t>
            </a:r>
            <a:r>
              <a:rPr lang="fr-FR" dirty="0"/>
              <a:t>(123,123,123,0.2);</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a:t>
            </a:r>
            <a:r>
              <a:rPr lang="fr-FR" dirty="0" err="1"/>
              <a:t>rgba</a:t>
            </a:r>
            <a:r>
              <a:rPr lang="fr-FR" dirty="0"/>
              <a:t>(0,0,0,0.2);;</a:t>
            </a:r>
          </a:p>
          <a:p>
            <a:r>
              <a:rPr lang="fr-FR" dirty="0"/>
              <a:t>    </a:t>
            </a:r>
            <a:r>
              <a:rPr lang="fr-FR" dirty="0" err="1"/>
              <a:t>margin</a:t>
            </a:r>
            <a:r>
              <a:rPr lang="fr-FR" dirty="0"/>
              <a:t>-</a:t>
            </a:r>
            <a:r>
              <a:rPr lang="fr-FR" dirty="0" err="1"/>
              <a:t>bottom</a:t>
            </a:r>
            <a:r>
              <a:rPr lang="fr-FR" dirty="0"/>
              <a:t>:15px;</a:t>
            </a:r>
          </a:p>
          <a:p>
            <a:r>
              <a:rPr lang="fr-FR" dirty="0"/>
              <a:t> }</a:t>
            </a:r>
          </a:p>
          <a:p>
            <a:r>
              <a:rPr lang="fr-FR" dirty="0"/>
              <a:t>    </a:t>
            </a:r>
          </a:p>
          <a:p>
            <a:r>
              <a:rPr lang="fr-FR" dirty="0"/>
              <a:t>&lt;/style&gt;</a:t>
            </a:r>
          </a:p>
          <a:p>
            <a:r>
              <a:rPr lang="fr-FR" dirty="0"/>
              <a:t>&lt;/</a:t>
            </a:r>
            <a:r>
              <a:rPr lang="fr-FR" dirty="0" err="1"/>
              <a:t>head</a:t>
            </a:r>
            <a:r>
              <a:rPr lang="fr-FR" dirty="0"/>
              <a:t>&gt;</a:t>
            </a:r>
          </a:p>
          <a:p>
            <a:r>
              <a:rPr lang="fr-FR" dirty="0"/>
              <a:t>&lt;body&gt;</a:t>
            </a:r>
          </a:p>
          <a:p>
            <a:r>
              <a:rPr lang="fr-FR" dirty="0"/>
              <a:t>&lt;h1&gt;The </a:t>
            </a:r>
            <a:r>
              <a:rPr lang="fr-FR" dirty="0" err="1"/>
              <a:t>opacity</a:t>
            </a:r>
            <a:r>
              <a:rPr lang="fr-FR" dirty="0"/>
              <a:t> </a:t>
            </a:r>
            <a:r>
              <a:rPr lang="fr-FR" dirty="0" err="1"/>
              <a:t>Property</a:t>
            </a:r>
            <a:r>
              <a:rPr lang="fr-FR" dirty="0"/>
              <a:t>&lt;/h1&gt;</a:t>
            </a:r>
          </a:p>
          <a:p>
            <a:endParaRPr lang="fr-FR" dirty="0"/>
          </a:p>
          <a:p>
            <a:r>
              <a:rPr lang="fr-FR" dirty="0"/>
              <a:t>&lt;</a:t>
            </a:r>
            <a:r>
              <a:rPr lang="fr-FR" dirty="0" err="1"/>
              <a:t>div</a:t>
            </a:r>
            <a:r>
              <a:rPr lang="fr-FR" dirty="0"/>
              <a:t> id="a"&gt;The </a:t>
            </a:r>
            <a:r>
              <a:rPr lang="fr-FR" dirty="0" err="1"/>
              <a:t>following</a:t>
            </a:r>
            <a:r>
              <a:rPr lang="fr-FR" dirty="0"/>
              <a:t> </a:t>
            </a:r>
            <a:r>
              <a:rPr lang="fr-FR" dirty="0" err="1"/>
              <a:t>div</a:t>
            </a:r>
            <a:r>
              <a:rPr lang="fr-FR" dirty="0"/>
              <a:t> </a:t>
            </a:r>
            <a:r>
              <a:rPr lang="fr-FR" dirty="0" err="1"/>
              <a:t>element's</a:t>
            </a:r>
            <a:r>
              <a:rPr lang="fr-FR" dirty="0"/>
              <a:t> </a:t>
            </a:r>
            <a:r>
              <a:rPr lang="fr-FR" dirty="0" err="1"/>
              <a:t>opacity</a:t>
            </a:r>
            <a:r>
              <a:rPr lang="fr-FR" dirty="0"/>
              <a:t> </a:t>
            </a:r>
            <a:r>
              <a:rPr lang="fr-FR" dirty="0" err="1"/>
              <a:t>is</a:t>
            </a:r>
            <a:r>
              <a:rPr lang="fr-FR" dirty="0"/>
              <a:t> 0.5. Note </a:t>
            </a:r>
            <a:r>
              <a:rPr lang="fr-FR" dirty="0" err="1"/>
              <a:t>that</a:t>
            </a:r>
            <a:r>
              <a:rPr lang="fr-FR" dirty="0"/>
              <a:t> </a:t>
            </a:r>
            <a:r>
              <a:rPr lang="fr-FR" dirty="0" err="1"/>
              <a:t>both</a:t>
            </a:r>
            <a:r>
              <a:rPr lang="fr-FR" dirty="0"/>
              <a:t> the </a:t>
            </a:r>
            <a:r>
              <a:rPr lang="fr-FR" dirty="0" err="1"/>
              <a:t>text</a:t>
            </a:r>
            <a:r>
              <a:rPr lang="fr-FR" dirty="0"/>
              <a:t> and the background-</a:t>
            </a:r>
            <a:r>
              <a:rPr lang="fr-FR" dirty="0" err="1"/>
              <a:t>color</a:t>
            </a:r>
            <a:r>
              <a:rPr lang="fr-FR" dirty="0"/>
              <a:t> are </a:t>
            </a:r>
            <a:r>
              <a:rPr lang="fr-FR" dirty="0" err="1"/>
              <a:t>affected</a:t>
            </a:r>
            <a:r>
              <a:rPr lang="fr-FR" dirty="0"/>
              <a:t> by the </a:t>
            </a:r>
            <a:r>
              <a:rPr lang="fr-FR" dirty="0" err="1"/>
              <a:t>opacity</a:t>
            </a:r>
            <a:r>
              <a:rPr lang="fr-FR" dirty="0"/>
              <a:t> </a:t>
            </a:r>
            <a:r>
              <a:rPr lang="fr-FR" dirty="0" err="1"/>
              <a:t>level</a:t>
            </a:r>
            <a:r>
              <a:rPr lang="fr-FR" dirty="0"/>
              <a:t>:</a:t>
            </a:r>
          </a:p>
          <a:p>
            <a:endParaRPr lang="fr-FR" dirty="0"/>
          </a:p>
          <a:p>
            <a:r>
              <a:rPr lang="fr-FR" dirty="0"/>
              <a:t>&lt;</a:t>
            </a:r>
            <a:r>
              <a:rPr lang="fr-FR" dirty="0" err="1"/>
              <a:t>div</a:t>
            </a:r>
            <a:r>
              <a:rPr lang="fr-FR" dirty="0"/>
              <a:t>&gt;</a:t>
            </a:r>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&lt;/</a:t>
            </a:r>
            <a:r>
              <a:rPr lang="fr-FR" dirty="0" err="1"/>
              <a:t>div</a:t>
            </a:r>
            <a:r>
              <a:rPr lang="fr-FR" dirty="0"/>
              <a:t>&gt;&lt;</a:t>
            </a:r>
            <a:r>
              <a:rPr lang="fr-FR" dirty="0" err="1"/>
              <a:t>div</a:t>
            </a:r>
            <a:r>
              <a:rPr lang="fr-FR" dirty="0"/>
              <a:t> id="b"&gt;</a:t>
            </a:r>
            <a:r>
              <a:rPr lang="fr-FR" dirty="0" err="1"/>
              <a:t>amet</a:t>
            </a:r>
            <a:r>
              <a:rPr lang="fr-FR" dirty="0"/>
              <a:t>, &lt;</a:t>
            </a:r>
            <a:r>
              <a:rPr lang="fr-FR" dirty="0" err="1"/>
              <a:t>div</a:t>
            </a:r>
            <a:r>
              <a:rPr lang="fr-FR" dirty="0"/>
              <a:t>&gt;</a:t>
            </a:r>
            <a:r>
              <a:rPr lang="fr-FR" dirty="0" err="1"/>
              <a:t>consectetur</a:t>
            </a:r>
            <a:r>
              <a:rPr lang="fr-FR" dirty="0"/>
              <a:t> </a:t>
            </a:r>
            <a:r>
              <a:rPr lang="fr-FR" dirty="0" err="1"/>
              <a:t>adipiscing</a:t>
            </a:r>
            <a:r>
              <a:rPr lang="fr-FR" dirty="0"/>
              <a:t>&lt;/</a:t>
            </a:r>
            <a:r>
              <a:rPr lang="fr-FR" dirty="0" err="1"/>
              <a:t>div</a:t>
            </a:r>
            <a:r>
              <a:rPr lang="fr-FR" dirty="0"/>
              <a:t>&gt; </a:t>
            </a:r>
            <a:r>
              <a:rPr lang="fr-FR" dirty="0" err="1"/>
              <a:t>elit</a:t>
            </a:r>
            <a:r>
              <a:rPr lang="fr-FR" dirty="0"/>
              <a:t>. </a:t>
            </a:r>
            <a:r>
              <a:rPr lang="fr-FR" dirty="0" err="1"/>
              <a:t>Etiam</a:t>
            </a:r>
            <a:r>
              <a:rPr lang="fr-FR" dirty="0"/>
              <a:t> semper diam </a:t>
            </a:r>
            <a:r>
              <a:rPr lang="fr-FR" dirty="0" err="1"/>
              <a:t>at</a:t>
            </a:r>
            <a:r>
              <a:rPr lang="fr-FR" dirty="0"/>
              <a:t> erat </a:t>
            </a:r>
            <a:r>
              <a:rPr lang="fr-FR" dirty="0" err="1"/>
              <a:t>pulvinar</a:t>
            </a:r>
            <a:r>
              <a:rPr lang="fr-FR" dirty="0"/>
              <a:t>, </a:t>
            </a:r>
            <a:r>
              <a:rPr lang="fr-FR" dirty="0" err="1"/>
              <a:t>at</a:t>
            </a:r>
            <a:r>
              <a:rPr lang="fr-FR" dirty="0"/>
              <a:t> </a:t>
            </a:r>
            <a:r>
              <a:rPr lang="fr-FR" dirty="0" err="1"/>
              <a:t>pulvinar</a:t>
            </a:r>
            <a:r>
              <a:rPr lang="fr-FR" dirty="0"/>
              <a:t> </a:t>
            </a:r>
            <a:r>
              <a:rPr lang="fr-FR" dirty="0" err="1"/>
              <a:t>felis</a:t>
            </a:r>
            <a:r>
              <a:rPr lang="fr-FR" dirty="0"/>
              <a:t> </a:t>
            </a:r>
            <a:r>
              <a:rPr lang="fr-FR" dirty="0" err="1"/>
              <a:t>blandit</a:t>
            </a:r>
            <a:r>
              <a:rPr lang="fr-FR" dirty="0"/>
              <a:t>...&lt;/</a:t>
            </a:r>
            <a:r>
              <a:rPr lang="fr-FR" dirty="0" err="1"/>
              <a:t>div</a:t>
            </a:r>
            <a:r>
              <a:rPr lang="fr-FR" dirty="0"/>
              <a:t>&gt;&lt;/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42</a:t>
            </a:fld>
            <a:endParaRPr lang="fr-FR"/>
          </a:p>
        </p:txBody>
      </p:sp>
    </p:spTree>
    <p:extLst>
      <p:ext uri="{BB962C8B-B14F-4D97-AF65-F5344CB8AC3E}">
        <p14:creationId xmlns:p14="http://schemas.microsoft.com/office/powerpoint/2010/main" val="33625847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propriétés de texte:</a:t>
            </a:r>
          </a:p>
          <a:p>
            <a:r>
              <a:rPr lang="fr-FR" sz="1050" b="1" dirty="0" err="1"/>
              <a:t>text</a:t>
            </a:r>
            <a:r>
              <a:rPr lang="fr-FR" sz="1050" b="1" dirty="0"/>
              <a:t>-</a:t>
            </a:r>
            <a:r>
              <a:rPr lang="fr-FR" sz="1050" b="1" dirty="0" err="1"/>
              <a:t>align</a:t>
            </a:r>
            <a:r>
              <a:rPr lang="fr-FR" sz="1050" b="1" dirty="0"/>
              <a:t> </a:t>
            </a:r>
            <a:r>
              <a:rPr lang="fr-FR" sz="1050" dirty="0"/>
              <a:t>: </a:t>
            </a:r>
            <a:r>
              <a:rPr lang="fr-FR" sz="1050" i="1" dirty="0"/>
              <a:t>value</a:t>
            </a:r>
            <a:r>
              <a:rPr lang="fr-FR" sz="1050" dirty="0"/>
              <a:t> ;</a:t>
            </a:r>
          </a:p>
          <a:p>
            <a:r>
              <a:rPr lang="fr-FR" sz="1050" dirty="0"/>
              <a:t>	</a:t>
            </a:r>
            <a:r>
              <a:rPr lang="fr-FR" sz="1050" dirty="0" err="1"/>
              <a:t>rignt</a:t>
            </a:r>
            <a:r>
              <a:rPr lang="fr-FR" sz="1050" baseline="0" dirty="0"/>
              <a:t> 	</a:t>
            </a:r>
            <a:r>
              <a:rPr lang="fr-FR" sz="1050" baseline="0" dirty="0">
                <a:sym typeface="Wingdings" pitchFamily="2" charset="2"/>
              </a:rPr>
              <a:t>alignement à droite</a:t>
            </a:r>
          </a:p>
          <a:p>
            <a:r>
              <a:rPr lang="fr-FR" sz="1050" baseline="0" dirty="0">
                <a:sym typeface="Wingdings" pitchFamily="2" charset="2"/>
              </a:rPr>
              <a:t>	</a:t>
            </a:r>
            <a:r>
              <a:rPr lang="fr-FR" sz="1050" baseline="0" dirty="0" err="1">
                <a:sym typeface="Wingdings" pitchFamily="2" charset="2"/>
              </a:rPr>
              <a:t>left</a:t>
            </a:r>
            <a:r>
              <a:rPr lang="fr-FR" sz="1050" baseline="0" dirty="0">
                <a:sym typeface="Wingdings" pitchFamily="2" charset="2"/>
              </a:rPr>
              <a:t>	alignement à gauche (valeur initiale)</a:t>
            </a:r>
          </a:p>
          <a:p>
            <a:r>
              <a:rPr lang="fr-FR" sz="1050" dirty="0"/>
              <a:t>	center	</a:t>
            </a:r>
            <a:r>
              <a:rPr lang="fr-FR" sz="1050" dirty="0">
                <a:sym typeface="Wingdings" pitchFamily="2" charset="2"/>
              </a:rPr>
              <a:t>centrer</a:t>
            </a:r>
          </a:p>
          <a:p>
            <a:r>
              <a:rPr lang="fr-FR" sz="1050" dirty="0">
                <a:sym typeface="Wingdings" pitchFamily="2" charset="2"/>
              </a:rPr>
              <a:t>	</a:t>
            </a:r>
            <a:r>
              <a:rPr lang="fr-FR" sz="1050" dirty="0" err="1">
                <a:sym typeface="Wingdings" pitchFamily="2" charset="2"/>
              </a:rPr>
              <a:t>justify</a:t>
            </a:r>
            <a:r>
              <a:rPr lang="fr-FR" sz="1050" dirty="0">
                <a:sym typeface="Wingdings" pitchFamily="2" charset="2"/>
              </a:rPr>
              <a:t>	le</a:t>
            </a:r>
            <a:r>
              <a:rPr lang="fr-FR" sz="1050" baseline="0" dirty="0">
                <a:sym typeface="Wingdings" pitchFamily="2" charset="2"/>
              </a:rPr>
              <a:t> texte est étendu à l’espace qui lui est attribué</a:t>
            </a:r>
          </a:p>
          <a:p>
            <a:r>
              <a:rPr lang="fr-FR" sz="1050" baseline="0" dirty="0">
                <a:sym typeface="Wingdings" pitchFamily="2" charset="2"/>
              </a:rPr>
              <a:t>	</a:t>
            </a:r>
            <a:r>
              <a:rPr lang="fr-FR" sz="1050" baseline="0" dirty="0" err="1">
                <a:sym typeface="Wingdings" pitchFamily="2" charset="2"/>
              </a:rPr>
              <a:t>inherit</a:t>
            </a:r>
            <a:r>
              <a:rPr lang="fr-FR" sz="1050" baseline="0" dirty="0">
                <a:sym typeface="Wingdings" pitchFamily="2" charset="2"/>
              </a:rPr>
              <a:t>	héritage de la valeur de propriété du parent</a:t>
            </a:r>
            <a:endParaRPr lang="fr-FR" sz="1050" dirty="0"/>
          </a:p>
          <a:p>
            <a:r>
              <a:rPr lang="fr-FR" sz="1050" b="1" dirty="0" err="1"/>
              <a:t>text</a:t>
            </a:r>
            <a:r>
              <a:rPr lang="fr-FR" sz="1050" b="1" dirty="0"/>
              <a:t>-</a:t>
            </a:r>
            <a:r>
              <a:rPr lang="fr-FR" sz="1050" b="1" dirty="0" err="1"/>
              <a:t>shadow</a:t>
            </a:r>
            <a:r>
              <a:rPr lang="fr-FR" sz="1050" dirty="0"/>
              <a:t>: </a:t>
            </a:r>
            <a:r>
              <a:rPr lang="fr-FR" sz="1050" i="1" dirty="0"/>
              <a:t>h-</a:t>
            </a:r>
            <a:r>
              <a:rPr lang="fr-FR" sz="1050" i="1" dirty="0" err="1"/>
              <a:t>shadow</a:t>
            </a:r>
            <a:r>
              <a:rPr lang="fr-FR" sz="1050" i="1" dirty="0"/>
              <a:t> v-</a:t>
            </a:r>
            <a:r>
              <a:rPr lang="fr-FR" sz="1050" i="1" dirty="0" err="1"/>
              <a:t>shadow</a:t>
            </a:r>
            <a:r>
              <a:rPr lang="fr-FR" sz="1050" i="1" dirty="0"/>
              <a:t> </a:t>
            </a:r>
            <a:r>
              <a:rPr lang="fr-FR" sz="1050" i="1" dirty="0" err="1"/>
              <a:t>blur</a:t>
            </a:r>
            <a:r>
              <a:rPr lang="fr-FR" sz="1050" i="1" dirty="0"/>
              <a:t> </a:t>
            </a:r>
            <a:r>
              <a:rPr lang="fr-FR" sz="1050" i="1" dirty="0" err="1"/>
              <a:t>color</a:t>
            </a:r>
            <a:endParaRPr lang="fr-FR" sz="1050" dirty="0"/>
          </a:p>
          <a:p>
            <a:r>
              <a:rPr lang="fr-FR" sz="1050" dirty="0"/>
              <a:t>	h-</a:t>
            </a:r>
            <a:r>
              <a:rPr lang="fr-FR" sz="1050" dirty="0" err="1"/>
              <a:t>shadow</a:t>
            </a:r>
            <a:r>
              <a:rPr lang="fr-FR" sz="1050" dirty="0"/>
              <a:t>	</a:t>
            </a:r>
            <a:r>
              <a:rPr lang="fr-FR" sz="1050" dirty="0">
                <a:sym typeface="Wingdings" pitchFamily="2" charset="2"/>
              </a:rPr>
              <a:t>position horizontale de l’ombre (obligatoire)</a:t>
            </a:r>
          </a:p>
          <a:p>
            <a:r>
              <a:rPr lang="fr-FR" sz="1050" dirty="0">
                <a:sym typeface="Wingdings" pitchFamily="2" charset="2"/>
              </a:rPr>
              <a:t>	v-</a:t>
            </a:r>
            <a:r>
              <a:rPr lang="fr-FR" sz="1050" dirty="0" err="1">
                <a:sym typeface="Wingdings" pitchFamily="2" charset="2"/>
              </a:rPr>
              <a:t>shadow</a:t>
            </a:r>
            <a:r>
              <a:rPr lang="fr-FR" sz="1050" dirty="0">
                <a:sym typeface="Wingdings" pitchFamily="2" charset="2"/>
              </a:rPr>
              <a:t>	position verticale de l’ombre (obligatoire)</a:t>
            </a:r>
          </a:p>
          <a:p>
            <a:r>
              <a:rPr lang="fr-FR" sz="1050" dirty="0">
                <a:sym typeface="Wingdings" pitchFamily="2" charset="2"/>
              </a:rPr>
              <a:t>	</a:t>
            </a:r>
            <a:r>
              <a:rPr lang="fr-FR" sz="1050" dirty="0" err="1">
                <a:sym typeface="Wingdings" pitchFamily="2" charset="2"/>
              </a:rPr>
              <a:t>blur</a:t>
            </a:r>
            <a:r>
              <a:rPr lang="fr-FR" sz="1050" dirty="0">
                <a:sym typeface="Wingdings" pitchFamily="2" charset="2"/>
              </a:rPr>
              <a:t>	distance de flou</a:t>
            </a:r>
            <a:r>
              <a:rPr lang="fr-FR" sz="1050" baseline="0" dirty="0">
                <a:sym typeface="Wingdings" pitchFamily="2" charset="2"/>
              </a:rPr>
              <a:t> (optionnel)</a:t>
            </a:r>
          </a:p>
          <a:p>
            <a:r>
              <a:rPr lang="fr-FR" sz="1050" baseline="0" dirty="0">
                <a:sym typeface="Wingdings" pitchFamily="2" charset="2"/>
              </a:rPr>
              <a:t>	couleur	</a:t>
            </a:r>
            <a:r>
              <a:rPr lang="fr-FR" sz="1050" baseline="0" dirty="0" err="1">
                <a:sym typeface="Wingdings" pitchFamily="2" charset="2"/>
              </a:rPr>
              <a:t>couleur</a:t>
            </a:r>
            <a:r>
              <a:rPr lang="fr-FR" sz="1050" baseline="0" dirty="0">
                <a:sym typeface="Wingdings" pitchFamily="2" charset="2"/>
              </a:rPr>
              <a:t> de l’ombre (optionnel)</a:t>
            </a:r>
            <a:endParaRPr lang="fr-FR" sz="1050" dirty="0"/>
          </a:p>
          <a:p>
            <a:r>
              <a:rPr lang="fr-FR" sz="1050" b="1" dirty="0"/>
              <a:t>vertical-</a:t>
            </a:r>
            <a:r>
              <a:rPr lang="fr-FR" sz="1050" b="1" dirty="0" err="1"/>
              <a:t>align</a:t>
            </a:r>
            <a:r>
              <a:rPr lang="fr-FR" sz="1050" dirty="0"/>
              <a:t>: </a:t>
            </a:r>
            <a:r>
              <a:rPr lang="fr-FR" sz="1050" i="1" dirty="0"/>
              <a:t>Value</a:t>
            </a:r>
            <a:r>
              <a:rPr lang="fr-FR" sz="1050" dirty="0"/>
              <a:t>; (les plus </a:t>
            </a:r>
            <a:r>
              <a:rPr lang="fr-FR" sz="1050" dirty="0" err="1"/>
              <a:t>courrant</a:t>
            </a:r>
            <a:r>
              <a:rPr lang="fr-FR" sz="1050" dirty="0"/>
              <a:t>)</a:t>
            </a:r>
          </a:p>
          <a:p>
            <a:r>
              <a:rPr lang="fr-FR" sz="1050" dirty="0"/>
              <a:t>	espace	</a:t>
            </a:r>
            <a:r>
              <a:rPr lang="fr-FR" sz="1050" dirty="0">
                <a:sym typeface="Wingdings" pitchFamily="2" charset="2"/>
              </a:rPr>
              <a:t></a:t>
            </a:r>
            <a:r>
              <a:rPr lang="fr-FR" sz="1050" dirty="0"/>
              <a:t>monte ou </a:t>
            </a:r>
            <a:r>
              <a:rPr lang="fr-FR" sz="1050" noProof="0" dirty="0"/>
              <a:t>redescend</a:t>
            </a:r>
            <a:r>
              <a:rPr lang="fr-FR" sz="1050" dirty="0"/>
              <a:t> un élément de l’espace inscrit en 		    unité</a:t>
            </a:r>
            <a:r>
              <a:rPr lang="fr-FR" sz="1050" dirty="0">
                <a:sym typeface="Wingdings" pitchFamily="2" charset="2"/>
              </a:rPr>
              <a:t> </a:t>
            </a:r>
          </a:p>
          <a:p>
            <a:r>
              <a:rPr lang="fr-FR" sz="1050" dirty="0">
                <a:sym typeface="Wingdings" pitchFamily="2" charset="2"/>
              </a:rPr>
              <a:t>	</a:t>
            </a:r>
            <a:r>
              <a:rPr lang="fr-FR" sz="1050" dirty="0" err="1"/>
              <a:t>text</a:t>
            </a:r>
            <a:r>
              <a:rPr lang="fr-FR" sz="1050" dirty="0"/>
              <a:t>-top	</a:t>
            </a:r>
            <a:r>
              <a:rPr lang="fr-FR" sz="1050" dirty="0">
                <a:sym typeface="Wingdings" pitchFamily="2" charset="2"/>
              </a:rPr>
              <a:t>alignement haut</a:t>
            </a:r>
          </a:p>
          <a:p>
            <a:r>
              <a:rPr lang="fr-FR" sz="1050" dirty="0">
                <a:sym typeface="Wingdings" pitchFamily="2" charset="2"/>
              </a:rPr>
              <a:t>	middle	alignement centré vertical</a:t>
            </a:r>
          </a:p>
          <a:p>
            <a:r>
              <a:rPr lang="fr-FR" sz="1050" dirty="0">
                <a:sym typeface="Wingdings" pitchFamily="2" charset="2"/>
              </a:rPr>
              <a:t>	</a:t>
            </a:r>
            <a:r>
              <a:rPr lang="fr-FR" sz="1050" dirty="0" err="1">
                <a:sym typeface="Wingdings" pitchFamily="2" charset="2"/>
              </a:rPr>
              <a:t>text</a:t>
            </a:r>
            <a:r>
              <a:rPr lang="fr-FR" sz="1050" dirty="0">
                <a:sym typeface="Wingdings" pitchFamily="2" charset="2"/>
              </a:rPr>
              <a:t>-</a:t>
            </a:r>
            <a:r>
              <a:rPr lang="fr-FR" sz="1050" dirty="0" err="1">
                <a:sym typeface="Wingdings" pitchFamily="2" charset="2"/>
              </a:rPr>
              <a:t>bottom</a:t>
            </a:r>
            <a:r>
              <a:rPr lang="fr-FR" sz="1050" dirty="0">
                <a:sym typeface="Wingdings" pitchFamily="2" charset="2"/>
              </a:rPr>
              <a:t>	alignement bas</a:t>
            </a:r>
            <a:endParaRPr lang="fr-FR" sz="1050" dirty="0"/>
          </a:p>
          <a:p>
            <a:r>
              <a:rPr lang="fr-FR" sz="1050" dirty="0"/>
              <a:t>	</a:t>
            </a:r>
            <a:r>
              <a:rPr lang="fr-FR" sz="1050" dirty="0" err="1"/>
              <a:t>inherit</a:t>
            </a:r>
            <a:r>
              <a:rPr lang="fr-FR" sz="1050" dirty="0"/>
              <a:t>	</a:t>
            </a:r>
            <a:r>
              <a:rPr lang="fr-FR" sz="1050" dirty="0">
                <a:sym typeface="Wingdings" pitchFamily="2" charset="2"/>
              </a:rPr>
              <a:t>par héritage de la valeur du parent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43</a:t>
            </a:fld>
            <a:endParaRPr lang="fr-FR"/>
          </a:p>
        </p:txBody>
      </p:sp>
    </p:spTree>
    <p:extLst>
      <p:ext uri="{BB962C8B-B14F-4D97-AF65-F5344CB8AC3E}">
        <p14:creationId xmlns:p14="http://schemas.microsoft.com/office/powerpoint/2010/main" val="2250532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background-</a:t>
            </a:r>
            <a:r>
              <a:rPr lang="fr-FR" dirty="0" err="1"/>
              <a:t>color</a:t>
            </a:r>
            <a:r>
              <a:rPr lang="fr-FR" dirty="0"/>
              <a:t>: #</a:t>
            </a:r>
            <a:r>
              <a:rPr lang="fr-FR" dirty="0" err="1"/>
              <a:t>EAffAC</a:t>
            </a:r>
            <a:r>
              <a:rPr lang="fr-FR" dirty="0"/>
              <a:t>;</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BLACK;</a:t>
            </a:r>
          </a:p>
          <a:p>
            <a:r>
              <a:rPr lang="fr-FR" dirty="0"/>
              <a:t>    </a:t>
            </a:r>
            <a:r>
              <a:rPr lang="fr-FR" dirty="0" err="1"/>
              <a:t>margin</a:t>
            </a:r>
            <a:r>
              <a:rPr lang="fr-FR" dirty="0"/>
              <a:t>-</a:t>
            </a:r>
            <a:r>
              <a:rPr lang="fr-FR" dirty="0" err="1"/>
              <a:t>bottom</a:t>
            </a:r>
            <a:r>
              <a:rPr lang="fr-FR" dirty="0"/>
              <a:t>:15px;</a:t>
            </a:r>
          </a:p>
          <a:p>
            <a:r>
              <a:rPr lang="fr-FR" dirty="0"/>
              <a:t>}</a:t>
            </a:r>
          </a:p>
          <a:p>
            <a:r>
              <a:rPr lang="fr-FR" dirty="0"/>
              <a:t>&lt;/style&gt;</a:t>
            </a:r>
          </a:p>
          <a:p>
            <a:r>
              <a:rPr lang="fr-FR" dirty="0"/>
              <a:t>&lt;/</a:t>
            </a:r>
            <a:r>
              <a:rPr lang="fr-FR" dirty="0" err="1"/>
              <a:t>head</a:t>
            </a:r>
            <a:r>
              <a:rPr lang="fr-FR" dirty="0"/>
              <a:t>&gt;</a:t>
            </a:r>
          </a:p>
          <a:p>
            <a:r>
              <a:rPr lang="fr-FR" dirty="0"/>
              <a:t>&lt;body&gt;</a:t>
            </a:r>
          </a:p>
          <a:p>
            <a:endParaRPr lang="fr-FR" dirty="0"/>
          </a:p>
          <a:p>
            <a:r>
              <a:rPr lang="fr-FR" dirty="0"/>
              <a:t>&lt;h1&gt;The box-</a:t>
            </a:r>
            <a:r>
              <a:rPr lang="fr-FR" dirty="0" err="1"/>
              <a:t>shadow</a:t>
            </a:r>
            <a:r>
              <a:rPr lang="fr-FR" dirty="0"/>
              <a:t> </a:t>
            </a:r>
            <a:r>
              <a:rPr lang="fr-FR" dirty="0" err="1"/>
              <a:t>Property</a:t>
            </a:r>
            <a:r>
              <a:rPr lang="fr-FR" dirty="0"/>
              <a:t>&lt;/h1&gt;</a:t>
            </a:r>
          </a:p>
          <a:p>
            <a:endParaRPr lang="fr-FR" dirty="0"/>
          </a:p>
          <a:p>
            <a:r>
              <a:rPr lang="fr-FR" dirty="0"/>
              <a:t>&lt;</a:t>
            </a:r>
            <a:r>
              <a:rPr lang="fr-FR" dirty="0" err="1"/>
              <a:t>div</a:t>
            </a:r>
            <a:r>
              <a:rPr lang="fr-FR" dirty="0"/>
              <a:t>&gt;This </a:t>
            </a:r>
            <a:r>
              <a:rPr lang="fr-FR" dirty="0" err="1"/>
              <a:t>is</a:t>
            </a:r>
            <a:r>
              <a:rPr lang="fr-FR" dirty="0"/>
              <a:t> a &lt;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p>
          <a:p>
            <a:r>
              <a:rPr lang="fr-FR" dirty="0"/>
              <a:t>&lt;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r>
              <a:rPr lang="fr-FR" dirty="0" err="1"/>
              <a:t>with</a:t>
            </a:r>
            <a:r>
              <a:rPr lang="fr-FR" dirty="0"/>
              <a:t> a box-</a:t>
            </a:r>
            <a:r>
              <a:rPr lang="fr-FR" dirty="0" err="1"/>
              <a:t>shadow</a:t>
            </a:r>
            <a:r>
              <a:rPr lang="fr-FR" dirty="0"/>
              <a:t>&lt;/</a:t>
            </a:r>
            <a:r>
              <a:rPr lang="fr-FR" dirty="0" err="1"/>
              <a:t>div</a:t>
            </a:r>
            <a:r>
              <a:rPr lang="fr-FR" dirty="0"/>
              <a:t>&gt;</a:t>
            </a:r>
          </a:p>
          <a:p>
            <a:r>
              <a:rPr lang="fr-FR" dirty="0"/>
              <a:t>&lt;</a:t>
            </a:r>
            <a:r>
              <a:rPr lang="fr-FR" dirty="0" err="1"/>
              <a:t>div</a:t>
            </a:r>
            <a:r>
              <a:rPr lang="fr-FR" dirty="0"/>
              <a:t>&gt;This </a:t>
            </a:r>
            <a:r>
              <a:rPr lang="fr-FR" dirty="0" err="1"/>
              <a:t>is</a:t>
            </a:r>
            <a:r>
              <a:rPr lang="fr-FR" dirty="0"/>
              <a:t> a </a:t>
            </a:r>
            <a:r>
              <a:rPr lang="fr-FR" dirty="0" err="1"/>
              <a:t>div</a:t>
            </a:r>
            <a:r>
              <a:rPr lang="fr-FR" dirty="0"/>
              <a:t> </a:t>
            </a:r>
            <a:r>
              <a:rPr lang="fr-FR" dirty="0" err="1"/>
              <a:t>element</a:t>
            </a:r>
            <a:r>
              <a:rPr lang="fr-FR" dirty="0"/>
              <a:t> </a:t>
            </a:r>
            <a:r>
              <a:rPr lang="fr-FR" dirty="0" err="1"/>
              <a:t>with</a:t>
            </a:r>
            <a:r>
              <a:rPr lang="fr-FR" dirty="0"/>
              <a:t> a box-</a:t>
            </a:r>
            <a:r>
              <a:rPr lang="fr-FR" dirty="0" err="1"/>
              <a:t>shadow</a:t>
            </a:r>
            <a:r>
              <a:rPr lang="fr-FR" dirty="0"/>
              <a: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44</a:t>
            </a:fld>
            <a:endParaRPr lang="fr-FR"/>
          </a:p>
        </p:txBody>
      </p:sp>
    </p:spTree>
    <p:extLst>
      <p:ext uri="{BB962C8B-B14F-4D97-AF65-F5344CB8AC3E}">
        <p14:creationId xmlns:p14="http://schemas.microsoft.com/office/powerpoint/2010/main" val="841823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45</a:t>
            </a:fld>
            <a:endParaRPr lang="fr-FR"/>
          </a:p>
        </p:txBody>
      </p:sp>
    </p:spTree>
    <p:extLst>
      <p:ext uri="{BB962C8B-B14F-4D97-AF65-F5344CB8AC3E}">
        <p14:creationId xmlns:p14="http://schemas.microsoft.com/office/powerpoint/2010/main" val="24069022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Et plein</a:t>
            </a:r>
            <a:r>
              <a:rPr lang="fr-FR" b="1" baseline="0" dirty="0"/>
              <a:t> d’autres :</a:t>
            </a:r>
            <a:r>
              <a:rPr lang="fr-FR" baseline="0" dirty="0"/>
              <a:t> http://code.tutsplus.com/fr/tutorials/the-30-css-selectors-you-must-memorize--net-16048</a:t>
            </a:r>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46</a:t>
            </a:fld>
            <a:endParaRPr lang="fr-FR"/>
          </a:p>
        </p:txBody>
      </p:sp>
    </p:spTree>
    <p:extLst>
      <p:ext uri="{BB962C8B-B14F-4D97-AF65-F5344CB8AC3E}">
        <p14:creationId xmlns:p14="http://schemas.microsoft.com/office/powerpoint/2010/main" val="17183989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47</a:t>
            </a:fld>
            <a:endParaRPr lang="fr-FR"/>
          </a:p>
        </p:txBody>
      </p:sp>
    </p:spTree>
    <p:extLst>
      <p:ext uri="{BB962C8B-B14F-4D97-AF65-F5344CB8AC3E}">
        <p14:creationId xmlns:p14="http://schemas.microsoft.com/office/powerpoint/2010/main" val="26369957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p:spPr>
        <p:txBody>
          <a:bodyPr/>
          <a:lstStyle/>
          <a:p>
            <a:pPr eaLnBrk="1" hangingPunct="1"/>
            <a:r>
              <a:rPr lang="en-US" altLang="fr-FR"/>
              <a:t>Pour en savoir plus sur @media : https://developer.mozilla.org/en/css/media_queries</a:t>
            </a:r>
          </a:p>
        </p:txBody>
      </p:sp>
    </p:spTree>
    <p:extLst>
      <p:ext uri="{BB962C8B-B14F-4D97-AF65-F5344CB8AC3E}">
        <p14:creationId xmlns:p14="http://schemas.microsoft.com/office/powerpoint/2010/main" val="39421528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52</a:t>
            </a:fld>
            <a:endParaRPr lang="fr-FR"/>
          </a:p>
        </p:txBody>
      </p:sp>
    </p:spTree>
    <p:extLst>
      <p:ext uri="{BB962C8B-B14F-4D97-AF65-F5344CB8AC3E}">
        <p14:creationId xmlns:p14="http://schemas.microsoft.com/office/powerpoint/2010/main" val="31840065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Rot="1" noChangeAspect="1" noChangeArrowheads="1" noTextEdit="1"/>
          </p:cNvSpPr>
          <p:nvPr>
            <p:ph type="sldImg"/>
          </p:nvPr>
        </p:nvSpPr>
        <p:spPr>
          <a:ln/>
        </p:spPr>
      </p:sp>
      <p:sp>
        <p:nvSpPr>
          <p:cNvPr id="39936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756258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Rot="1" noChangeAspect="1" noChangeArrowheads="1" noTextEdit="1"/>
          </p:cNvSpPr>
          <p:nvPr>
            <p:ph type="sldImg"/>
          </p:nvPr>
        </p:nvSpPr>
        <p:spPr>
          <a:ln/>
        </p:spPr>
      </p:sp>
      <p:sp>
        <p:nvSpPr>
          <p:cNvPr id="400387" name="Rectangle 3"/>
          <p:cNvSpPr>
            <a:spLocks noGrp="1" noChangeArrowheads="1"/>
          </p:cNvSpPr>
          <p:nvPr>
            <p:ph type="body" idx="1"/>
          </p:nvPr>
        </p:nvSpPr>
        <p:spPr>
          <a:noFill/>
        </p:spPr>
        <p:txBody>
          <a:bodyPr/>
          <a:lstStyle/>
          <a:p>
            <a:pPr eaLnBrk="1" hangingPunct="1"/>
            <a:r>
              <a:rPr lang="fr-FR" sz="1050" b="1" dirty="0"/>
              <a:t>Précisions : </a:t>
            </a:r>
            <a:r>
              <a:rPr lang="fr-FR" sz="1050" dirty="0"/>
              <a:t>Dans XPath la position n’est pas un index, la 1ère position est donc 1 (first() n’existe pas). Notez que le code « &lt;xsl:if test="position()=last()"&gt; » ajouté est d’une simplicité enfantine.</a:t>
            </a:r>
          </a:p>
          <a:p>
            <a:pPr eaLnBrk="1" hangingPunct="1"/>
            <a:endParaRPr lang="fr-FR" sz="1050" dirty="0"/>
          </a:p>
        </p:txBody>
      </p:sp>
    </p:spTree>
    <p:extLst>
      <p:ext uri="{BB962C8B-B14F-4D97-AF65-F5344CB8AC3E}">
        <p14:creationId xmlns:p14="http://schemas.microsoft.com/office/powerpoint/2010/main" val="1714730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a:t>
            </a:fld>
            <a:endParaRPr lang="fr-FR"/>
          </a:p>
        </p:txBody>
      </p:sp>
    </p:spTree>
    <p:extLst>
      <p:ext uri="{BB962C8B-B14F-4D97-AF65-F5344CB8AC3E}">
        <p14:creationId xmlns:p14="http://schemas.microsoft.com/office/powerpoint/2010/main" val="4037247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0020703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Rot="1" noChangeAspect="1" noChangeArrowheads="1" noTextEdit="1"/>
          </p:cNvSpPr>
          <p:nvPr>
            <p:ph type="sldImg"/>
          </p:nvPr>
        </p:nvSpPr>
        <p:spPr>
          <a:ln/>
        </p:spPr>
      </p:sp>
      <p:sp>
        <p:nvSpPr>
          <p:cNvPr id="402435" name="Rectangle 3"/>
          <p:cNvSpPr>
            <a:spLocks noGrp="1" noChangeArrowheads="1"/>
          </p:cNvSpPr>
          <p:nvPr>
            <p:ph type="body" idx="1"/>
          </p:nvPr>
        </p:nvSpPr>
        <p:spPr>
          <a:noFill/>
        </p:spPr>
        <p:txBody>
          <a:bodyPr/>
          <a:lstStyle/>
          <a:p>
            <a:pPr eaLnBrk="1" hangingPunct="1"/>
            <a:r>
              <a:rPr lang="fr-FR" sz="1050" b="1" dirty="0"/>
              <a:t>Exemple d'utilisation d'un axe en XSL-T :</a:t>
            </a:r>
          </a:p>
          <a:p>
            <a:pPr eaLnBrk="1" hangingPunct="1"/>
            <a:r>
              <a:rPr lang="fr-FR" sz="1050" dirty="0">
                <a:cs typeface="Times New Roman" pitchFamily="18" charset="0"/>
              </a:rPr>
              <a:t>&lt;xsl:value-of select="</a:t>
            </a:r>
            <a:r>
              <a:rPr lang="fr-FR" sz="1050" dirty="0" err="1">
                <a:cs typeface="Times New Roman" pitchFamily="18" charset="0"/>
              </a:rPr>
              <a:t>bibliotheque</a:t>
            </a:r>
            <a:r>
              <a:rPr lang="fr-FR" sz="1050" dirty="0">
                <a:cs typeface="Times New Roman" pitchFamily="18" charset="0"/>
              </a:rPr>
              <a:t>/livre//chapitre[1]/</a:t>
            </a:r>
            <a:r>
              <a:rPr lang="fr-FR" sz="1050" dirty="0" err="1">
                <a:cs typeface="Times New Roman" pitchFamily="18" charset="0"/>
              </a:rPr>
              <a:t>following</a:t>
            </a:r>
            <a:r>
              <a:rPr lang="fr-FR" sz="1050" dirty="0">
                <a:cs typeface="Times New Roman" pitchFamily="18" charset="0"/>
              </a:rPr>
              <a:t>-sibling::*[1]" /&gt;</a:t>
            </a:r>
            <a:r>
              <a:rPr lang="fr-FR" sz="1050" dirty="0"/>
              <a:t> </a:t>
            </a:r>
          </a:p>
          <a:p>
            <a:pPr eaLnBrk="1" hangingPunct="1"/>
            <a:r>
              <a:rPr lang="fr-FR" sz="1050" dirty="0"/>
              <a:t>/</a:t>
            </a:r>
          </a:p>
        </p:txBody>
      </p:sp>
    </p:spTree>
    <p:extLst>
      <p:ext uri="{BB962C8B-B14F-4D97-AF65-F5344CB8AC3E}">
        <p14:creationId xmlns:p14="http://schemas.microsoft.com/office/powerpoint/2010/main" val="40443801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58</a:t>
            </a:fld>
            <a:endParaRPr lang="fr-FR"/>
          </a:p>
        </p:txBody>
      </p:sp>
    </p:spTree>
    <p:extLst>
      <p:ext uri="{BB962C8B-B14F-4D97-AF65-F5344CB8AC3E}">
        <p14:creationId xmlns:p14="http://schemas.microsoft.com/office/powerpoint/2010/main" val="16641058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59</a:t>
            </a:fld>
            <a:endParaRPr lang="fr-FR"/>
          </a:p>
        </p:txBody>
      </p:sp>
    </p:spTree>
    <p:extLst>
      <p:ext uri="{BB962C8B-B14F-4D97-AF65-F5344CB8AC3E}">
        <p14:creationId xmlns:p14="http://schemas.microsoft.com/office/powerpoint/2010/main" val="4410621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60</a:t>
            </a:fld>
            <a:endParaRPr lang="fr-FR"/>
          </a:p>
        </p:txBody>
      </p:sp>
    </p:spTree>
    <p:extLst>
      <p:ext uri="{BB962C8B-B14F-4D97-AF65-F5344CB8AC3E}">
        <p14:creationId xmlns:p14="http://schemas.microsoft.com/office/powerpoint/2010/main" val="10826149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La gestion du temps </a:t>
            </a:r>
            <a:r>
              <a:rPr lang="fr-FR" b="1" u="sng" dirty="0"/>
              <a:t>des</a:t>
            </a:r>
            <a:r>
              <a:rPr lang="fr-FR" b="1" u="sng" baseline="0" dirty="0"/>
              <a:t> </a:t>
            </a:r>
            <a:r>
              <a:rPr lang="fr-FR" b="1" u="sng" baseline="0" dirty="0" err="1"/>
              <a:t>Xpath</a:t>
            </a:r>
            <a:r>
              <a:rPr lang="fr-FR" b="1" u="sng" baseline="0" dirty="0"/>
              <a:t> 2.0</a:t>
            </a:r>
            <a:endParaRPr lang="fr-FR" b="1" u="sng"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61</a:t>
            </a:fld>
            <a:endParaRPr lang="fr-FR"/>
          </a:p>
        </p:txBody>
      </p:sp>
    </p:spTree>
    <p:extLst>
      <p:ext uri="{BB962C8B-B14F-4D97-AF65-F5344CB8AC3E}">
        <p14:creationId xmlns:p14="http://schemas.microsoft.com/office/powerpoint/2010/main" val="20292725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62</a:t>
            </a:fld>
            <a:endParaRPr lang="fr-FR"/>
          </a:p>
        </p:txBody>
      </p:sp>
    </p:spTree>
    <p:extLst>
      <p:ext uri="{BB962C8B-B14F-4D97-AF65-F5344CB8AC3E}">
        <p14:creationId xmlns:p14="http://schemas.microsoft.com/office/powerpoint/2010/main" val="24003852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63</a:t>
            </a:fld>
            <a:endParaRPr lang="fr-FR"/>
          </a:p>
        </p:txBody>
      </p:sp>
    </p:spTree>
    <p:extLst>
      <p:ext uri="{BB962C8B-B14F-4D97-AF65-F5344CB8AC3E}">
        <p14:creationId xmlns:p14="http://schemas.microsoft.com/office/powerpoint/2010/main" val="3981949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64</a:t>
            </a:fld>
            <a:endParaRPr lang="fr-FR"/>
          </a:p>
        </p:txBody>
      </p:sp>
    </p:spTree>
    <p:extLst>
      <p:ext uri="{BB962C8B-B14F-4D97-AF65-F5344CB8AC3E}">
        <p14:creationId xmlns:p14="http://schemas.microsoft.com/office/powerpoint/2010/main" val="7621418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65</a:t>
            </a:fld>
            <a:endParaRPr lang="fr-FR"/>
          </a:p>
        </p:txBody>
      </p:sp>
    </p:spTree>
    <p:extLst>
      <p:ext uri="{BB962C8B-B14F-4D97-AF65-F5344CB8AC3E}">
        <p14:creationId xmlns:p14="http://schemas.microsoft.com/office/powerpoint/2010/main" val="1500842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a:t>
            </a:fld>
            <a:endParaRPr lang="fr-FR"/>
          </a:p>
        </p:txBody>
      </p:sp>
    </p:spTree>
    <p:extLst>
      <p:ext uri="{BB962C8B-B14F-4D97-AF65-F5344CB8AC3E}">
        <p14:creationId xmlns:p14="http://schemas.microsoft.com/office/powerpoint/2010/main" val="795542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66</a:t>
            </a:fld>
            <a:endParaRPr lang="fr-FR" dirty="0"/>
          </a:p>
        </p:txBody>
      </p:sp>
    </p:spTree>
    <p:extLst>
      <p:ext uri="{BB962C8B-B14F-4D97-AF65-F5344CB8AC3E}">
        <p14:creationId xmlns:p14="http://schemas.microsoft.com/office/powerpoint/2010/main" val="42944921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67</a:t>
            </a:fld>
            <a:endParaRPr lang="fr-FR" dirty="0"/>
          </a:p>
        </p:txBody>
      </p:sp>
    </p:spTree>
    <p:extLst>
      <p:ext uri="{BB962C8B-B14F-4D97-AF65-F5344CB8AC3E}">
        <p14:creationId xmlns:p14="http://schemas.microsoft.com/office/powerpoint/2010/main" val="707349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71</a:t>
            </a:fld>
            <a:endParaRPr lang="fr-FR"/>
          </a:p>
        </p:txBody>
      </p:sp>
    </p:spTree>
    <p:extLst>
      <p:ext uri="{BB962C8B-B14F-4D97-AF65-F5344CB8AC3E}">
        <p14:creationId xmlns:p14="http://schemas.microsoft.com/office/powerpoint/2010/main" val="803598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a:noFill/>
        </p:spPr>
        <p:txBody>
          <a:bodyPr/>
          <a:lstStyle/>
          <a:p>
            <a:pPr eaLnBrk="1" hangingPunct="1"/>
            <a:r>
              <a:rPr lang="fr-FR" sz="1050" b="1" dirty="0"/>
              <a:t>Précisions sur le XSL-T : </a:t>
            </a:r>
            <a:r>
              <a:rPr lang="fr-FR" sz="1050" dirty="0">
                <a:ea typeface="MS Mincho" pitchFamily="49" charset="-128"/>
              </a:rPr>
              <a:t>Le processus de transformation XSLT comprend un ou plusieurs documents XML (modules sources des données), un ou plusieurs modules XSLT (modules de mise en page) eux même décrits en XML, un outil d’interprétation de modèles XSLT (le processeur XSLT) et, au final, un ou plusieurs document résultants de l’opération de transformation.</a:t>
            </a:r>
          </a:p>
          <a:p>
            <a:pPr eaLnBrk="1" hangingPunct="1"/>
            <a:endParaRPr lang="fr-FR" sz="1050" dirty="0">
              <a:ea typeface="MS Mincho" pitchFamily="49" charset="-128"/>
            </a:endParaRPr>
          </a:p>
          <a:p>
            <a:pPr eaLnBrk="1" hangingPunct="1"/>
            <a:r>
              <a:rPr lang="fr-FR" sz="1050" dirty="0">
                <a:ea typeface="MS Mincho" pitchFamily="49" charset="-128"/>
              </a:rPr>
              <a:t>En général, le processeur reçoit en entrée le document source (XML) et celui de mise en forme (XSLT) et crée un document en sortie. On a déjà vu ce type de fonctionnement lors de la transformation de types de documents (ex: XHTML en HTML) ou lors de l’import de document XML dans un modèle.</a:t>
            </a:r>
          </a:p>
          <a:p>
            <a:pPr eaLnBrk="1" hangingPunct="1"/>
            <a:endParaRPr lang="fr-FR" sz="1050" dirty="0">
              <a:ea typeface="MS Mincho" pitchFamily="49" charset="-128"/>
            </a:endParaRPr>
          </a:p>
          <a:p>
            <a:pPr eaLnBrk="1" hangingPunct="1"/>
            <a:r>
              <a:rPr lang="fr-FR" sz="1050" dirty="0">
                <a:ea typeface="MS Mincho" pitchFamily="49" charset="-128"/>
              </a:rPr>
              <a:t>Il se sert de XPath (langage basé sur XML) pour identifier les branches des arbres XML (+ calculs et fonctionnalités) et de </a:t>
            </a:r>
            <a:r>
              <a:rPr lang="fr-FR" sz="1050" dirty="0" err="1">
                <a:ea typeface="MS Mincho" pitchFamily="49" charset="-128"/>
              </a:rPr>
              <a:t>XQuery</a:t>
            </a:r>
            <a:r>
              <a:rPr lang="fr-FR" sz="1050" dirty="0">
                <a:ea typeface="MS Mincho" pitchFamily="49" charset="-128"/>
              </a:rPr>
              <a:t> un langage de requêtes similaire à SQL créé pour manipuler de grandes collections de données XML et des sources de données pouvant être perçues comme du XML (ex: SGBDR).</a:t>
            </a:r>
          </a:p>
          <a:p>
            <a:pPr eaLnBrk="1" hangingPunct="1"/>
            <a:endParaRPr lang="fr-FR" sz="1050" dirty="0">
              <a:ea typeface="MS Mincho" pitchFamily="49" charset="-128"/>
            </a:endParaRPr>
          </a:p>
          <a:p>
            <a:pPr eaLnBrk="1" hangingPunct="1"/>
            <a:r>
              <a:rPr lang="fr-FR" sz="1050" dirty="0">
                <a:ea typeface="MS Mincho" pitchFamily="49" charset="-128"/>
              </a:rPr>
              <a:t>Il existe des processeurs XSLT côté client (ex: MS IE intègre depuis 1999 un processeur XSLT conforme aux spécifications du W3C) ou côté serveur (ex: Oracle XML </a:t>
            </a:r>
            <a:r>
              <a:rPr lang="fr-FR" sz="1050" dirty="0" err="1">
                <a:ea typeface="MS Mincho" pitchFamily="49" charset="-128"/>
              </a:rPr>
              <a:t>parser</a:t>
            </a:r>
            <a:r>
              <a:rPr lang="fr-FR" sz="1050" dirty="0">
                <a:ea typeface="MS Mincho" pitchFamily="49" charset="-128"/>
              </a:rPr>
              <a:t>).</a:t>
            </a:r>
          </a:p>
          <a:p>
            <a:pPr eaLnBrk="1" hangingPunct="1"/>
            <a:endParaRPr lang="fr-FR" sz="1050" dirty="0"/>
          </a:p>
          <a:p>
            <a:pPr eaLnBrk="1" hangingPunct="1"/>
            <a:r>
              <a:rPr lang="fr-FR" sz="1050" dirty="0"/>
              <a:t>XSLT </a:t>
            </a:r>
            <a:r>
              <a:rPr lang="fr-FR" sz="1050" dirty="0">
                <a:ea typeface="MS Mincho" pitchFamily="49" charset="-128"/>
              </a:rPr>
              <a:t>est maintenu par le W3C</a:t>
            </a:r>
            <a:endParaRPr lang="fr-FR" sz="1050" dirty="0"/>
          </a:p>
        </p:txBody>
      </p:sp>
    </p:spTree>
    <p:extLst>
      <p:ext uri="{BB962C8B-B14F-4D97-AF65-F5344CB8AC3E}">
        <p14:creationId xmlns:p14="http://schemas.microsoft.com/office/powerpoint/2010/main" val="35203968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73</a:t>
            </a:fld>
            <a:endParaRPr lang="fr-FR"/>
          </a:p>
        </p:txBody>
      </p:sp>
    </p:spTree>
    <p:extLst>
      <p:ext uri="{BB962C8B-B14F-4D97-AF65-F5344CB8AC3E}">
        <p14:creationId xmlns:p14="http://schemas.microsoft.com/office/powerpoint/2010/main" val="5408517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74</a:t>
            </a:fld>
            <a:endParaRPr lang="fr-FR"/>
          </a:p>
        </p:txBody>
      </p:sp>
    </p:spTree>
    <p:extLst>
      <p:ext uri="{BB962C8B-B14F-4D97-AF65-F5344CB8AC3E}">
        <p14:creationId xmlns:p14="http://schemas.microsoft.com/office/powerpoint/2010/main" val="18148510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a:noFill/>
        </p:spPr>
        <p:txBody>
          <a:bodyPr/>
          <a:lstStyle/>
          <a:p>
            <a:pPr eaLnBrk="1" hangingPunct="1"/>
            <a:r>
              <a:rPr lang="fr-FR" sz="1050" b="1" dirty="0"/>
              <a:t>Pour en savoir plus sur </a:t>
            </a:r>
            <a:r>
              <a:rPr lang="fr-FR" sz="1050" b="1" dirty="0" err="1"/>
              <a:t>Altova</a:t>
            </a:r>
            <a:r>
              <a:rPr lang="fr-FR" sz="1050" b="1" dirty="0"/>
              <a:t> </a:t>
            </a:r>
            <a:r>
              <a:rPr lang="fr-FR" sz="1050" b="1" dirty="0" err="1"/>
              <a:t>StyleVision</a:t>
            </a:r>
            <a:r>
              <a:rPr lang="fr-FR" sz="1050" b="1" dirty="0"/>
              <a:t> :</a:t>
            </a:r>
          </a:p>
          <a:p>
            <a:pPr eaLnBrk="1" hangingPunct="1"/>
            <a:r>
              <a:rPr lang="fr-FR" sz="1050" dirty="0"/>
              <a:t>http://www.altova.com/products/stylevision/xslt_stylesheet_designer.html</a:t>
            </a:r>
          </a:p>
        </p:txBody>
      </p:sp>
    </p:spTree>
    <p:extLst>
      <p:ext uri="{BB962C8B-B14F-4D97-AF65-F5344CB8AC3E}">
        <p14:creationId xmlns:p14="http://schemas.microsoft.com/office/powerpoint/2010/main" val="36569935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a:noFill/>
        </p:spPr>
        <p:txBody>
          <a:bodyPr/>
          <a:lstStyle/>
          <a:p>
            <a:pPr eaLnBrk="1" hangingPunct="1"/>
            <a:r>
              <a:rPr lang="fr-FR" sz="1050" b="1" dirty="0"/>
              <a:t>Liaison XSL-T (transformation) / XML (contenu) : </a:t>
            </a:r>
            <a:r>
              <a:rPr lang="fr-FR" sz="1050" dirty="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a:t>
            </a:r>
            <a:r>
              <a:rPr lang="fr-FR" sz="1050" dirty="0" err="1"/>
              <a:t>javascript</a:t>
            </a:r>
            <a:r>
              <a:rPr lang="fr-FR" sz="1050" dirty="0"/>
              <a:t>).</a:t>
            </a:r>
          </a:p>
          <a:p>
            <a:pPr eaLnBrk="1" hangingPunct="1"/>
            <a:endParaRPr lang="fr-FR" sz="1050" dirty="0"/>
          </a:p>
          <a:p>
            <a:pPr eaLnBrk="1" hangingPunct="1"/>
            <a:r>
              <a:rPr lang="fr-FR" sz="1050" dirty="0"/>
              <a:t>N’oubliez pas que seuls les navigateurs récents et puissants disposent d’un processeur XSLT intégré, aussi, cette manière de procéder ne fonctionnera</a:t>
            </a:r>
            <a:r>
              <a:rPr lang="fr-FR" sz="1050" baseline="0" dirty="0"/>
              <a:t> </a:t>
            </a:r>
            <a:r>
              <a:rPr lang="fr-FR" sz="1050" dirty="0"/>
              <a:t>pas avec des versions anciennes de navigateurs (IE5-, Netscape…).</a:t>
            </a:r>
          </a:p>
          <a:p>
            <a:pPr eaLnBrk="1" hangingPunct="1"/>
            <a:endParaRPr lang="fr-FR" sz="1050" b="1" dirty="0"/>
          </a:p>
          <a:p>
            <a:pPr eaLnBrk="1" hangingPunct="1"/>
            <a:r>
              <a:rPr lang="fr-FR" sz="1050" b="1" dirty="0"/>
              <a:t>Attention : </a:t>
            </a:r>
            <a:r>
              <a:rPr lang="fr-FR" sz="1050" dirty="0"/>
              <a:t>l’attribut de version est obligatoire</a:t>
            </a:r>
          </a:p>
        </p:txBody>
      </p:sp>
    </p:spTree>
    <p:extLst>
      <p:ext uri="{BB962C8B-B14F-4D97-AF65-F5344CB8AC3E}">
        <p14:creationId xmlns:p14="http://schemas.microsoft.com/office/powerpoint/2010/main" val="11031619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a:noFill/>
        </p:spPr>
        <p:txBody>
          <a:bodyPr/>
          <a:lstStyle/>
          <a:p>
            <a:pPr eaLnBrk="1" hangingPunct="1"/>
            <a:r>
              <a:rPr lang="fr-FR" sz="1050" b="1" dirty="0"/>
              <a:t>Liaison XSL-T (transformation) / XML (contenu) : </a:t>
            </a:r>
            <a:r>
              <a:rPr lang="fr-FR" sz="1050" dirty="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a:t>
            </a:r>
            <a:r>
              <a:rPr lang="fr-FR" sz="1050" dirty="0" err="1"/>
              <a:t>javascript</a:t>
            </a:r>
            <a:r>
              <a:rPr lang="fr-FR" sz="1050" dirty="0"/>
              <a:t>).</a:t>
            </a:r>
          </a:p>
          <a:p>
            <a:pPr eaLnBrk="1" hangingPunct="1"/>
            <a:endParaRPr lang="fr-FR" sz="1050" dirty="0"/>
          </a:p>
          <a:p>
            <a:pPr eaLnBrk="1" hangingPunct="1"/>
            <a:r>
              <a:rPr lang="fr-FR" sz="1050" dirty="0"/>
              <a:t>N’oubliez pas que seuls les navigateurs récents et puissants disposent d’un processeur XSLT intégré, aussi, cette manière de procéder ne fonctionnera</a:t>
            </a:r>
            <a:r>
              <a:rPr lang="fr-FR" sz="1050" baseline="0" dirty="0"/>
              <a:t> </a:t>
            </a:r>
            <a:r>
              <a:rPr lang="fr-FR" sz="1050" dirty="0"/>
              <a:t>pas avec des versions anciennes de navigateurs (IE5-, Netscape…).</a:t>
            </a:r>
          </a:p>
          <a:p>
            <a:pPr eaLnBrk="1" hangingPunct="1"/>
            <a:endParaRPr lang="fr-FR" sz="1050" b="1" dirty="0"/>
          </a:p>
          <a:p>
            <a:pPr eaLnBrk="1" hangingPunct="1"/>
            <a:r>
              <a:rPr lang="fr-FR" sz="1050" b="1" dirty="0"/>
              <a:t>Attention : </a:t>
            </a:r>
            <a:r>
              <a:rPr lang="fr-FR" sz="1050" dirty="0"/>
              <a:t>l’attribut de version est obligatoire</a:t>
            </a:r>
          </a:p>
        </p:txBody>
      </p:sp>
    </p:spTree>
    <p:extLst>
      <p:ext uri="{BB962C8B-B14F-4D97-AF65-F5344CB8AC3E}">
        <p14:creationId xmlns:p14="http://schemas.microsoft.com/office/powerpoint/2010/main" val="28459478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a:noFill/>
        </p:spPr>
        <p:txBody>
          <a:bodyPr>
            <a:normAutofit fontScale="92500" lnSpcReduction="10000"/>
          </a:bodyPr>
          <a:lstStyle/>
          <a:p>
            <a:pPr eaLnBrk="1" hangingPunct="1"/>
            <a:r>
              <a:rPr lang="fr-FR" sz="1050" b="1" dirty="0"/>
              <a:t>Exemple d'</a:t>
            </a:r>
            <a:r>
              <a:rPr lang="fr-FR" sz="1050" b="1" dirty="0" err="1"/>
              <a:t>apply</a:t>
            </a:r>
            <a:r>
              <a:rPr lang="fr-FR" sz="1050" b="1" dirty="0"/>
              <a:t>-</a:t>
            </a:r>
            <a:r>
              <a:rPr lang="fr-FR" sz="1050" b="1" dirty="0" err="1"/>
              <a:t>templates</a:t>
            </a:r>
            <a:r>
              <a:rPr lang="fr-FR" sz="1050" b="1" dirty="0"/>
              <a:t> :</a:t>
            </a:r>
          </a:p>
          <a:p>
            <a:pPr eaLnBrk="1" hangingPunct="1"/>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version="1.0" </a:t>
            </a:r>
            <a:r>
              <a:rPr lang="fr-FR" sz="1050" dirty="0" err="1"/>
              <a:t>xmlns:xsl</a:t>
            </a:r>
            <a:r>
              <a:rPr lang="fr-FR" sz="1050" dirty="0"/>
              <a:t>="http://www.w3.org/1999/XSL/Transform"&gt;</a:t>
            </a:r>
            <a:br>
              <a:rPr lang="fr-FR" sz="1050" dirty="0"/>
            </a:br>
            <a:r>
              <a:rPr lang="fr-FR" sz="1050" dirty="0"/>
              <a:t>&lt;</a:t>
            </a:r>
            <a:r>
              <a:rPr lang="fr-FR" sz="1050" dirty="0" err="1"/>
              <a:t>xsl:output</a:t>
            </a:r>
            <a:r>
              <a:rPr lang="fr-FR" sz="1050" dirty="0"/>
              <a:t> type="html" </a:t>
            </a:r>
            <a:r>
              <a:rPr lang="fr-FR" sz="1050" dirty="0" err="1"/>
              <a:t>doctype</a:t>
            </a:r>
            <a:r>
              <a:rPr lang="fr-FR" sz="1050" dirty="0"/>
              <a:t>="…"&gt;</a:t>
            </a:r>
            <a:br>
              <a:rPr lang="fr-FR" sz="1050" dirty="0"/>
            </a:br>
            <a:endParaRPr lang="fr-FR" sz="1050" dirty="0"/>
          </a:p>
          <a:p>
            <a:pPr eaLnBrk="1" hangingPunct="1"/>
            <a:r>
              <a:rPr lang="fr-FR" sz="1050" dirty="0"/>
              <a:t>&lt;</a:t>
            </a:r>
            <a:r>
              <a:rPr lang="fr-FR" sz="1050" dirty="0" err="1"/>
              <a:t>xsl:template</a:t>
            </a:r>
            <a:r>
              <a:rPr lang="fr-FR" sz="1050" dirty="0"/>
              <a:t> match="/"&gt;</a:t>
            </a:r>
            <a:br>
              <a:rPr lang="fr-FR" sz="1050" dirty="0"/>
            </a:br>
            <a:r>
              <a:rPr lang="fr-FR" sz="1050" dirty="0"/>
              <a:t>&lt;html&gt;</a:t>
            </a:r>
            <a:br>
              <a:rPr lang="fr-FR" sz="1050" dirty="0"/>
            </a:br>
            <a:r>
              <a:rPr lang="fr-FR" sz="1050" dirty="0"/>
              <a:t>  &lt;</a:t>
            </a:r>
            <a:r>
              <a:rPr lang="fr-FR" sz="1050" dirty="0" err="1"/>
              <a:t>head</a:t>
            </a:r>
            <a:r>
              <a:rPr lang="fr-FR" sz="1050" dirty="0"/>
              <a:t>&gt; … &lt;/</a:t>
            </a:r>
            <a:r>
              <a:rPr lang="fr-FR" sz="1050" dirty="0" err="1"/>
              <a:t>head</a:t>
            </a:r>
            <a:r>
              <a:rPr lang="fr-FR" sz="1050" dirty="0"/>
              <a:t>&gt;</a:t>
            </a:r>
            <a:br>
              <a:rPr lang="fr-FR" sz="1050" dirty="0"/>
            </a:br>
            <a:r>
              <a:rPr lang="fr-FR" sz="1050" dirty="0"/>
              <a:t>  &lt;body&gt;</a:t>
            </a:r>
            <a:br>
              <a:rPr lang="fr-FR" sz="1050" dirty="0"/>
            </a:br>
            <a:r>
              <a:rPr lang="fr-FR" sz="1050" dirty="0"/>
              <a:t>    &lt;</a:t>
            </a:r>
            <a:r>
              <a:rPr lang="fr-FR" sz="1050" dirty="0" err="1"/>
              <a:t>xsl:apply-templates</a:t>
            </a:r>
            <a:r>
              <a:rPr lang="fr-FR" sz="1050" dirty="0"/>
              <a:t>/&gt; </a:t>
            </a:r>
            <a:br>
              <a:rPr lang="fr-FR" sz="1050" dirty="0"/>
            </a:br>
            <a:r>
              <a:rPr lang="fr-FR" sz="1050" dirty="0"/>
              <a:t>  &lt;/body&gt;</a:t>
            </a:r>
            <a:br>
              <a:rPr lang="fr-FR" sz="1050" dirty="0"/>
            </a:br>
            <a:r>
              <a:rPr lang="fr-FR" sz="1050" dirty="0"/>
              <a:t>&lt;/html&gt;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match="personne"&gt;</a:t>
            </a:r>
            <a:br>
              <a:rPr lang="fr-FR" sz="1050" dirty="0"/>
            </a:br>
            <a:r>
              <a:rPr lang="fr-FR" sz="1050" dirty="0"/>
              <a:t>    &lt;p&gt;</a:t>
            </a:r>
            <a:br>
              <a:rPr lang="fr-FR" sz="1050" dirty="0"/>
            </a:br>
            <a:r>
              <a:rPr lang="fr-FR" sz="1050" dirty="0"/>
              <a:t>  &lt;</a:t>
            </a:r>
            <a:r>
              <a:rPr lang="fr-FR" sz="1050" dirty="0" err="1"/>
              <a:t>xsl:apply-templates</a:t>
            </a:r>
            <a:r>
              <a:rPr lang="fr-FR" sz="1050" dirty="0"/>
              <a:t> select="nom"/&gt;</a:t>
            </a:r>
            <a:br>
              <a:rPr lang="fr-FR" sz="1050" dirty="0"/>
            </a:br>
            <a:r>
              <a:rPr lang="fr-FR" sz="1050" dirty="0"/>
              <a:t>  &lt;</a:t>
            </a:r>
            <a:r>
              <a:rPr lang="fr-FR" sz="1050" dirty="0" err="1"/>
              <a:t>xsl:apply-templates</a:t>
            </a:r>
            <a:r>
              <a:rPr lang="fr-FR" sz="1050" dirty="0"/>
              <a:t> select="</a:t>
            </a:r>
            <a:r>
              <a:rPr lang="fr-FR" sz="1050" dirty="0" err="1"/>
              <a:t>prenom</a:t>
            </a:r>
            <a:r>
              <a:rPr lang="fr-FR" sz="1050" dirty="0"/>
              <a:t>"/&gt;</a:t>
            </a:r>
            <a:br>
              <a:rPr lang="fr-FR" sz="1050" dirty="0"/>
            </a:br>
            <a:r>
              <a:rPr lang="fr-FR" sz="1050" dirty="0"/>
              <a:t>    &lt;/p&gt;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match="nom"&gt;</a:t>
            </a:r>
            <a:br>
              <a:rPr lang="fr-FR" sz="1050" dirty="0"/>
            </a:br>
            <a:r>
              <a:rPr lang="fr-FR" sz="1050" dirty="0"/>
              <a:t>      Nom : &lt;</a:t>
            </a:r>
            <a:r>
              <a:rPr lang="fr-FR" sz="1050" dirty="0" err="1"/>
              <a:t>span</a:t>
            </a:r>
            <a:r>
              <a:rPr lang="fr-FR" sz="1050" dirty="0"/>
              <a:t> style="</a:t>
            </a:r>
            <a:r>
              <a:rPr lang="fr-FR" sz="1050" dirty="0" err="1"/>
              <a:t>color</a:t>
            </a:r>
            <a:r>
              <a:rPr lang="fr-FR" sz="1050" dirty="0"/>
              <a:t>:#ff0000"&gt;&lt;xsl:value-of select="."/&gt;&lt;/</a:t>
            </a:r>
            <a:r>
              <a:rPr lang="fr-FR" sz="1050" dirty="0" err="1"/>
              <a:t>span</a:t>
            </a:r>
            <a:r>
              <a:rPr lang="fr-FR" sz="1050" dirty="0"/>
              <a:t>&gt;&lt;</a:t>
            </a:r>
            <a:r>
              <a:rPr lang="fr-FR" sz="1050" dirty="0" err="1"/>
              <a:t>br</a:t>
            </a:r>
            <a:r>
              <a:rPr lang="fr-FR" sz="1050" dirty="0"/>
              <a:t> /&gt;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a:t>
            </a:r>
            <a:r>
              <a:rPr lang="fr-FR" sz="1050" dirty="0" err="1"/>
              <a:t>prenom</a:t>
            </a:r>
            <a:r>
              <a:rPr lang="fr-FR" sz="1050" dirty="0"/>
              <a:t>"&gt;</a:t>
            </a:r>
            <a:br>
              <a:rPr lang="fr-FR" sz="1050" dirty="0"/>
            </a:br>
            <a:r>
              <a:rPr lang="fr-FR" sz="1050" dirty="0"/>
              <a:t>      &lt;</a:t>
            </a:r>
            <a:r>
              <a:rPr lang="fr-FR" sz="1050" dirty="0" err="1"/>
              <a:t>span</a:t>
            </a:r>
            <a:r>
              <a:rPr lang="fr-FR" sz="1050" dirty="0"/>
              <a:t>&gt;&lt;xsl:value-of select="."/&gt;&lt;/</a:t>
            </a:r>
            <a:r>
              <a:rPr lang="fr-FR" sz="1050" dirty="0" err="1"/>
              <a:t>span</a:t>
            </a:r>
            <a:r>
              <a:rPr lang="fr-FR" sz="1050" dirty="0"/>
              <a:t>&gt;&lt;</a:t>
            </a:r>
            <a:r>
              <a:rPr lang="fr-FR" sz="1050" dirty="0" err="1"/>
              <a:t>br</a:t>
            </a:r>
            <a:r>
              <a:rPr lang="fr-FR" sz="1050" dirty="0"/>
              <a:t> /&gt;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xsl:stylesheet</a:t>
            </a:r>
            <a:r>
              <a:rPr lang="fr-FR" sz="1050" dirty="0"/>
              <a:t>&gt;</a:t>
            </a:r>
          </a:p>
        </p:txBody>
      </p:sp>
    </p:spTree>
    <p:extLst>
      <p:ext uri="{BB962C8B-B14F-4D97-AF65-F5344CB8AC3E}">
        <p14:creationId xmlns:p14="http://schemas.microsoft.com/office/powerpoint/2010/main" val="307820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43941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a:noFill/>
        </p:spPr>
        <p:txBody>
          <a:bodyPr/>
          <a:lstStyle/>
          <a:p>
            <a:pPr eaLnBrk="1" hangingPunct="1"/>
            <a:r>
              <a:rPr lang="fr-FR" sz="1050" dirty="0"/>
              <a:t>Les</a:t>
            </a:r>
            <a:r>
              <a:rPr lang="fr-FR" sz="1050" baseline="0" dirty="0"/>
              <a:t> « param » sont souvent utilisés lors de déclaration de template pour définir un paramètres d’entrées d’un template et détruit à la sortie du template</a:t>
            </a:r>
            <a:endParaRPr lang="fr-FR" sz="1050" dirty="0"/>
          </a:p>
        </p:txBody>
      </p:sp>
    </p:spTree>
    <p:extLst>
      <p:ext uri="{BB962C8B-B14F-4D97-AF65-F5344CB8AC3E}">
        <p14:creationId xmlns:p14="http://schemas.microsoft.com/office/powerpoint/2010/main" val="30192393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80</a:t>
            </a:fld>
            <a:endParaRPr lang="fr-FR"/>
          </a:p>
        </p:txBody>
      </p:sp>
    </p:spTree>
    <p:extLst>
      <p:ext uri="{BB962C8B-B14F-4D97-AF65-F5344CB8AC3E}">
        <p14:creationId xmlns:p14="http://schemas.microsoft.com/office/powerpoint/2010/main" val="31220520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81</a:t>
            </a:fld>
            <a:endParaRPr lang="fr-FR"/>
          </a:p>
        </p:txBody>
      </p:sp>
    </p:spTree>
    <p:extLst>
      <p:ext uri="{BB962C8B-B14F-4D97-AF65-F5344CB8AC3E}">
        <p14:creationId xmlns:p14="http://schemas.microsoft.com/office/powerpoint/2010/main" val="31220520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Rot="1" noChangeAspect="1" noChangeArrowheads="1" noTextEdit="1"/>
          </p:cNvSpPr>
          <p:nvPr>
            <p:ph type="sldImg"/>
          </p:nvPr>
        </p:nvSpPr>
        <p:spPr>
          <a:ln/>
        </p:spPr>
      </p:sp>
      <p:sp>
        <p:nvSpPr>
          <p:cNvPr id="40755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1587624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1026"/>
          <p:cNvSpPr>
            <a:spLocks noGrp="1" noRot="1" noChangeAspect="1" noChangeArrowheads="1" noTextEdit="1"/>
          </p:cNvSpPr>
          <p:nvPr>
            <p:ph type="sldImg"/>
          </p:nvPr>
        </p:nvSpPr>
        <p:spPr>
          <a:ln/>
        </p:spPr>
      </p:sp>
      <p:sp>
        <p:nvSpPr>
          <p:cNvPr id="408579" name="Rectangle 1027"/>
          <p:cNvSpPr>
            <a:spLocks noGrp="1" noChangeArrowheads="1"/>
          </p:cNvSpPr>
          <p:nvPr>
            <p:ph type="body" idx="1"/>
          </p:nvPr>
        </p:nvSpPr>
        <p:spPr>
          <a:noFill/>
        </p:spPr>
        <p:txBody>
          <a:bodyPr>
            <a:normAutofit/>
          </a:bodyPr>
          <a:lstStyle/>
          <a:p>
            <a:pPr eaLnBrk="1" hangingPunct="1"/>
            <a:r>
              <a:rPr lang="fr-FR" sz="1000" b="1" dirty="0"/>
              <a:t>Exemple de design pattern de XHTML en XSL-T pour MSIE6/7 et MFF2/3 :</a:t>
            </a:r>
          </a:p>
          <a:p>
            <a:pPr eaLnBrk="1" hangingPunct="1"/>
            <a:r>
              <a:rPr lang="fr-FR" sz="1000" dirty="0"/>
              <a:t>&lt;?</a:t>
            </a:r>
            <a:r>
              <a:rPr lang="fr-FR" sz="1000" dirty="0" err="1"/>
              <a:t>xml</a:t>
            </a:r>
            <a:r>
              <a:rPr lang="fr-FR" sz="1000" dirty="0"/>
              <a:t> version="1.0" </a:t>
            </a:r>
            <a:r>
              <a:rPr lang="fr-FR" sz="1000" dirty="0" err="1"/>
              <a:t>encoding</a:t>
            </a:r>
            <a:r>
              <a:rPr lang="fr-FR" sz="1000" dirty="0"/>
              <a:t>="iso-8859-1" ?&gt;</a:t>
            </a:r>
            <a:br>
              <a:rPr lang="fr-FR" sz="1000" dirty="0"/>
            </a:br>
            <a:r>
              <a:rPr lang="fr-FR" sz="1000" dirty="0"/>
              <a:t>&lt;!DOCTYPE </a:t>
            </a:r>
            <a:r>
              <a:rPr lang="fr-FR" sz="1000" dirty="0" err="1"/>
              <a:t>xsl:stylesheet</a:t>
            </a:r>
            <a:r>
              <a:rPr lang="fr-FR" sz="1000" dirty="0"/>
              <a:t> [</a:t>
            </a:r>
            <a:br>
              <a:rPr lang="fr-FR" sz="1000" dirty="0"/>
            </a:br>
            <a:r>
              <a:rPr lang="fr-FR" sz="1000" dirty="0"/>
              <a:t>	&lt;!ENTITY </a:t>
            </a:r>
            <a:r>
              <a:rPr lang="fr-FR" sz="1000" dirty="0" err="1"/>
              <a:t>nbsp</a:t>
            </a:r>
            <a:r>
              <a:rPr lang="fr-FR" sz="1000" dirty="0"/>
              <a:t>   "&amp;#160;"&gt;…</a:t>
            </a:r>
            <a:br>
              <a:rPr lang="fr-FR" sz="1000" dirty="0"/>
            </a:br>
            <a:r>
              <a:rPr lang="fr-FR" sz="1000" dirty="0"/>
              <a:t>	</a:t>
            </a:r>
            <a:r>
              <a:rPr lang="fr-FR" sz="1000" i="1" dirty="0"/>
              <a:t>les imports de ".</a:t>
            </a:r>
            <a:r>
              <a:rPr lang="fr-FR" sz="1000" i="1" dirty="0" err="1"/>
              <a:t>ent</a:t>
            </a:r>
            <a:r>
              <a:rPr lang="fr-FR" sz="1000" i="1" dirty="0"/>
              <a:t>" en entités paramètres ne sont pas supportées par MF</a:t>
            </a:r>
          </a:p>
          <a:p>
            <a:pPr eaLnBrk="1" hangingPunct="1"/>
            <a:r>
              <a:rPr lang="fr-FR" sz="1000" dirty="0"/>
              <a:t>]&gt;</a:t>
            </a:r>
            <a:br>
              <a:rPr lang="fr-FR" sz="1000" dirty="0"/>
            </a:br>
            <a:r>
              <a:rPr lang="fr-FR" sz="1000" dirty="0"/>
              <a:t>&lt;</a:t>
            </a:r>
            <a:r>
              <a:rPr lang="fr-FR" sz="1000" dirty="0" err="1"/>
              <a:t>xsl:stylesheet</a:t>
            </a:r>
            <a:r>
              <a:rPr lang="fr-FR" sz="1000" dirty="0"/>
              <a:t> </a:t>
            </a:r>
            <a:r>
              <a:rPr lang="fr-FR" sz="1000" dirty="0" err="1"/>
              <a:t>xmlns:xsl</a:t>
            </a:r>
            <a:r>
              <a:rPr lang="fr-FR" sz="1000" dirty="0"/>
              <a:t>="http://www.w3.org/1999/XSL/Transform" version="1.0"&gt;</a:t>
            </a:r>
            <a:br>
              <a:rPr lang="fr-FR" sz="1000" dirty="0"/>
            </a:br>
            <a:r>
              <a:rPr lang="fr-FR" sz="1000" dirty="0"/>
              <a:t>&lt;</a:t>
            </a:r>
            <a:r>
              <a:rPr lang="fr-FR" sz="1000" dirty="0" err="1"/>
              <a:t>xsl:output</a:t>
            </a:r>
            <a:r>
              <a:rPr lang="fr-FR" sz="1000" dirty="0"/>
              <a:t> </a:t>
            </a:r>
            <a:r>
              <a:rPr lang="fr-FR" sz="1000" dirty="0" err="1"/>
              <a:t>method</a:t>
            </a:r>
            <a:r>
              <a:rPr lang="fr-FR" sz="1000" dirty="0"/>
              <a:t>="html" </a:t>
            </a:r>
            <a:r>
              <a:rPr lang="fr-FR" sz="1000" dirty="0" err="1"/>
              <a:t>encoding</a:t>
            </a:r>
            <a:r>
              <a:rPr lang="fr-FR" sz="1000" dirty="0"/>
              <a:t>="iso-8859-1" version="1.0" </a:t>
            </a:r>
            <a:r>
              <a:rPr lang="fr-FR" sz="1000" dirty="0" err="1"/>
              <a:t>standalone</a:t>
            </a:r>
            <a:r>
              <a:rPr lang="fr-FR" sz="1000" dirty="0"/>
              <a:t>="no" </a:t>
            </a:r>
            <a:r>
              <a:rPr lang="fr-FR" sz="1000" dirty="0" err="1"/>
              <a:t>doctype</a:t>
            </a:r>
            <a:r>
              <a:rPr lang="fr-FR" sz="1000" dirty="0"/>
              <a:t>-public="-//W3C//DTD XHTML 1.0 Strict//EN" </a:t>
            </a:r>
            <a:r>
              <a:rPr lang="fr-FR" sz="1000" dirty="0" err="1"/>
              <a:t>doctype</a:t>
            </a:r>
            <a:r>
              <a:rPr lang="fr-FR" sz="1000" dirty="0"/>
              <a:t>-system="http://www.w3.org/TR/xhtml1/DTD/xhtml1-strict.dtd"  /&gt;</a:t>
            </a:r>
            <a:br>
              <a:rPr lang="fr-FR" sz="1000" dirty="0"/>
            </a:br>
            <a:br>
              <a:rPr lang="fr-FR" sz="1000" dirty="0"/>
            </a:br>
            <a:r>
              <a:rPr lang="fr-FR" sz="1000" dirty="0"/>
              <a:t>  &lt;</a:t>
            </a:r>
            <a:r>
              <a:rPr lang="fr-FR" sz="1000" dirty="0" err="1"/>
              <a:t>xsl:template</a:t>
            </a:r>
            <a:r>
              <a:rPr lang="fr-FR" sz="1000" dirty="0"/>
              <a:t> match="/"&gt;</a:t>
            </a:r>
            <a:br>
              <a:rPr lang="fr-FR" sz="1000" dirty="0"/>
            </a:br>
            <a:r>
              <a:rPr lang="fr-FR" sz="1000" dirty="0"/>
              <a:t>    &lt;html </a:t>
            </a:r>
            <a:r>
              <a:rPr lang="fr-FR" sz="1000" dirty="0" err="1"/>
              <a:t>xmlns</a:t>
            </a:r>
            <a:r>
              <a:rPr lang="fr-FR" sz="1000" dirty="0"/>
              <a:t>="http://www.w3.org/1999/xhtml"&gt;</a:t>
            </a:r>
            <a:br>
              <a:rPr lang="fr-FR" sz="1000" dirty="0"/>
            </a:br>
            <a:r>
              <a:rPr lang="fr-FR" sz="1000" dirty="0"/>
              <a:t>      &lt;</a:t>
            </a:r>
            <a:r>
              <a:rPr lang="fr-FR" sz="1000" dirty="0" err="1"/>
              <a:t>head</a:t>
            </a:r>
            <a:r>
              <a:rPr lang="fr-FR" sz="1000" dirty="0"/>
              <a:t>&gt;</a:t>
            </a:r>
            <a:br>
              <a:rPr lang="fr-FR" sz="1000" dirty="0"/>
            </a:br>
            <a:r>
              <a:rPr lang="fr-FR" sz="1000" dirty="0"/>
              <a:t>        &lt;</a:t>
            </a:r>
            <a:r>
              <a:rPr lang="fr-FR" sz="1000" dirty="0" err="1"/>
              <a:t>title</a:t>
            </a:r>
            <a:r>
              <a:rPr lang="fr-FR" sz="1000" dirty="0"/>
              <a:t>&gt;Design Pattern XHTML pour XSL-T &lt;/</a:t>
            </a:r>
            <a:r>
              <a:rPr lang="fr-FR" sz="1000" dirty="0" err="1"/>
              <a:t>title</a:t>
            </a:r>
            <a:r>
              <a:rPr lang="fr-FR" sz="1000" dirty="0"/>
              <a:t>&gt;</a:t>
            </a:r>
            <a:br>
              <a:rPr lang="fr-FR" sz="1000" dirty="0"/>
            </a:br>
            <a:r>
              <a:rPr lang="fr-FR" sz="1000" dirty="0"/>
              <a:t>        &lt;!-- &lt;</a:t>
            </a:r>
            <a:r>
              <a:rPr lang="fr-FR" sz="1000" dirty="0" err="1"/>
              <a:t>meta</a:t>
            </a:r>
            <a:r>
              <a:rPr lang="fr-FR" sz="1000" dirty="0"/>
              <a:t> http-</a:t>
            </a:r>
            <a:r>
              <a:rPr lang="fr-FR" sz="1000" dirty="0" err="1"/>
              <a:t>equiv</a:t>
            </a:r>
            <a:r>
              <a:rPr lang="fr-FR" sz="1000" dirty="0"/>
              <a:t>="Content-Type" content="</a:t>
            </a:r>
            <a:r>
              <a:rPr lang="fr-FR" sz="1000" dirty="0" err="1"/>
              <a:t>text</a:t>
            </a:r>
            <a:r>
              <a:rPr lang="fr-FR" sz="1000" dirty="0"/>
              <a:t>/html; </a:t>
            </a:r>
            <a:r>
              <a:rPr lang="fr-FR" sz="1000" dirty="0" err="1"/>
              <a:t>charset</a:t>
            </a:r>
            <a:r>
              <a:rPr lang="fr-FR" sz="1000" dirty="0"/>
              <a:t>=iso-8859-1" /&gt; --&gt;</a:t>
            </a:r>
            <a:br>
              <a:rPr lang="fr-FR" sz="1000" dirty="0"/>
            </a:br>
            <a:r>
              <a:rPr lang="fr-FR" sz="1000" dirty="0"/>
              <a:t>        &lt;</a:t>
            </a:r>
            <a:r>
              <a:rPr lang="fr-FR" sz="1000" dirty="0" err="1"/>
              <a:t>link</a:t>
            </a:r>
            <a:r>
              <a:rPr lang="fr-FR" sz="1000" dirty="0"/>
              <a:t> </a:t>
            </a:r>
            <a:r>
              <a:rPr lang="fr-FR" sz="1000" dirty="0" err="1"/>
              <a:t>href</a:t>
            </a:r>
            <a:r>
              <a:rPr lang="fr-FR" sz="1000" dirty="0"/>
              <a:t>="design_pattern_html.css" </a:t>
            </a:r>
            <a:r>
              <a:rPr lang="fr-FR" sz="1000" dirty="0" err="1"/>
              <a:t>rel</a:t>
            </a:r>
            <a:r>
              <a:rPr lang="fr-FR" sz="1000" dirty="0"/>
              <a:t>="</a:t>
            </a:r>
            <a:r>
              <a:rPr lang="fr-FR" sz="1000" dirty="0" err="1"/>
              <a:t>stylesheet</a:t>
            </a:r>
            <a:r>
              <a:rPr lang="fr-FR" sz="1000" dirty="0"/>
              <a:t>" type="</a:t>
            </a:r>
            <a:r>
              <a:rPr lang="fr-FR" sz="1000" dirty="0" err="1"/>
              <a:t>text</a:t>
            </a:r>
            <a:r>
              <a:rPr lang="fr-FR" sz="1000" dirty="0"/>
              <a:t>/</a:t>
            </a:r>
            <a:r>
              <a:rPr lang="fr-FR" sz="1000" dirty="0" err="1"/>
              <a:t>css</a:t>
            </a:r>
            <a:r>
              <a:rPr lang="fr-FR" sz="1000" dirty="0"/>
              <a:t>" /&gt;</a:t>
            </a:r>
            <a:br>
              <a:rPr lang="fr-FR" sz="1000" dirty="0"/>
            </a:br>
            <a:r>
              <a:rPr lang="fr-FR" sz="1000" dirty="0"/>
              <a:t>      &lt;/</a:t>
            </a:r>
            <a:r>
              <a:rPr lang="fr-FR" sz="1000" dirty="0" err="1"/>
              <a:t>head</a:t>
            </a:r>
            <a:r>
              <a:rPr lang="fr-FR" sz="1000" dirty="0"/>
              <a:t>&gt;</a:t>
            </a:r>
            <a:br>
              <a:rPr lang="fr-FR" sz="1000" dirty="0"/>
            </a:br>
            <a:r>
              <a:rPr lang="fr-FR" sz="1000" dirty="0"/>
              <a:t>      &lt;body&gt;</a:t>
            </a:r>
            <a:br>
              <a:rPr lang="fr-FR" sz="1000" dirty="0"/>
            </a:br>
            <a:r>
              <a:rPr lang="fr-FR" sz="1000" dirty="0"/>
              <a:t>        &lt;h1&gt;Titre : &amp;</a:t>
            </a:r>
            <a:r>
              <a:rPr lang="fr-FR" sz="1000" dirty="0" err="1"/>
              <a:t>nbsp</a:t>
            </a:r>
            <a:r>
              <a:rPr lang="fr-FR" sz="1000" dirty="0"/>
              <a:t>;&amp;</a:t>
            </a:r>
            <a:r>
              <a:rPr lang="fr-FR" sz="1000" dirty="0" err="1"/>
              <a:t>nbsp</a:t>
            </a:r>
            <a:r>
              <a:rPr lang="fr-FR" sz="1000" dirty="0"/>
              <a:t>;&amp;</a:t>
            </a:r>
            <a:r>
              <a:rPr lang="fr-FR" sz="1000" dirty="0" err="1"/>
              <a:t>nbsp</a:t>
            </a:r>
            <a:r>
              <a:rPr lang="fr-FR" sz="1000" dirty="0"/>
              <a:t>;&lt;xsl:value-of select="racine/titre" /&gt;&lt;/h1&gt;</a:t>
            </a:r>
            <a:br>
              <a:rPr lang="fr-FR" sz="1000" dirty="0"/>
            </a:br>
            <a:r>
              <a:rPr lang="fr-FR" sz="1000" dirty="0"/>
              <a:t>        &lt;h2&gt;&lt;xsl:value-of select="racine/</a:t>
            </a:r>
            <a:r>
              <a:rPr lang="fr-FR" sz="1000" dirty="0" err="1"/>
              <a:t>soustitre</a:t>
            </a:r>
            <a:r>
              <a:rPr lang="fr-FR" sz="1000" dirty="0"/>
              <a:t>" /&gt;&lt;/h2&gt;</a:t>
            </a:r>
            <a:br>
              <a:rPr lang="fr-FR" sz="1000" dirty="0"/>
            </a:br>
            <a:r>
              <a:rPr lang="fr-FR" sz="1000" dirty="0"/>
              <a:t>        &lt;</a:t>
            </a:r>
            <a:r>
              <a:rPr lang="fr-FR" sz="1000" dirty="0" err="1"/>
              <a:t>xsl:for-each</a:t>
            </a:r>
            <a:r>
              <a:rPr lang="fr-FR" sz="1000" dirty="0"/>
              <a:t> select="racine/paragraphe"&gt;</a:t>
            </a:r>
            <a:br>
              <a:rPr lang="fr-FR" sz="1000" dirty="0"/>
            </a:br>
            <a:r>
              <a:rPr lang="fr-FR" sz="1000" dirty="0"/>
              <a:t>          &lt;p&gt;&lt;xsl:value-of select="</a:t>
            </a:r>
            <a:r>
              <a:rPr lang="fr-FR" sz="1000" dirty="0" err="1"/>
              <a:t>text</a:t>
            </a:r>
            <a:r>
              <a:rPr lang="fr-FR" sz="1000" dirty="0"/>
              <a:t>()" /&gt;&lt;/p&gt;</a:t>
            </a:r>
            <a:br>
              <a:rPr lang="fr-FR" sz="1000" dirty="0"/>
            </a:br>
            <a:r>
              <a:rPr lang="fr-FR" sz="1000" dirty="0"/>
              <a:t>        &lt;/</a:t>
            </a:r>
            <a:r>
              <a:rPr lang="fr-FR" sz="1000" dirty="0" err="1"/>
              <a:t>xsl:for-each</a:t>
            </a:r>
            <a:r>
              <a:rPr lang="fr-FR" sz="1000" dirty="0"/>
              <a:t>&gt;</a:t>
            </a:r>
            <a:br>
              <a:rPr lang="fr-FR" sz="1000" dirty="0"/>
            </a:br>
            <a:r>
              <a:rPr lang="fr-FR" sz="1000" dirty="0"/>
              <a:t>      &lt;/body&gt;</a:t>
            </a:r>
            <a:br>
              <a:rPr lang="fr-FR" sz="1000" dirty="0"/>
            </a:br>
            <a:r>
              <a:rPr lang="fr-FR" sz="1000" dirty="0"/>
              <a:t>    &lt;/html&gt;</a:t>
            </a:r>
            <a:br>
              <a:rPr lang="fr-FR" sz="1000" dirty="0"/>
            </a:br>
            <a:r>
              <a:rPr lang="fr-FR" sz="1000" dirty="0"/>
              <a:t>  &lt;/</a:t>
            </a:r>
            <a:r>
              <a:rPr lang="fr-FR" sz="1000" dirty="0" err="1"/>
              <a:t>xsl:template</a:t>
            </a:r>
            <a:r>
              <a:rPr lang="fr-FR" sz="1000" dirty="0"/>
              <a:t>&gt;</a:t>
            </a:r>
            <a:br>
              <a:rPr lang="fr-FR" sz="1000" dirty="0"/>
            </a:br>
            <a:r>
              <a:rPr lang="fr-FR" sz="1000" dirty="0"/>
              <a:t>&lt;/</a:t>
            </a:r>
            <a:r>
              <a:rPr lang="fr-FR" sz="1000" dirty="0" err="1"/>
              <a:t>xsl:stylesheet</a:t>
            </a:r>
            <a:r>
              <a:rPr lang="fr-FR" sz="1000" dirty="0"/>
              <a:t>&gt;</a:t>
            </a:r>
          </a:p>
        </p:txBody>
      </p:sp>
    </p:spTree>
    <p:extLst>
      <p:ext uri="{BB962C8B-B14F-4D97-AF65-F5344CB8AC3E}">
        <p14:creationId xmlns:p14="http://schemas.microsoft.com/office/powerpoint/2010/main" val="5482688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84</a:t>
            </a:fld>
            <a:endParaRPr lang="fr-FR"/>
          </a:p>
        </p:txBody>
      </p:sp>
    </p:spTree>
    <p:extLst>
      <p:ext uri="{BB962C8B-B14F-4D97-AF65-F5344CB8AC3E}">
        <p14:creationId xmlns:p14="http://schemas.microsoft.com/office/powerpoint/2010/main" val="8223964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64607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a:noFill/>
        </p:spPr>
        <p:txBody>
          <a:bodyPr>
            <a:normAutofit/>
          </a:bodyPr>
          <a:lstStyle/>
          <a:p>
            <a:pPr eaLnBrk="1" hangingPunct="1"/>
            <a:r>
              <a:rPr lang="fr-FR" sz="1050" b="1" dirty="0"/>
              <a:t>On peut générer dynamiquement des éléments</a:t>
            </a:r>
          </a:p>
          <a:p>
            <a:pPr eaLnBrk="1" hangingPunct="1"/>
            <a:r>
              <a:rPr lang="fr-FR" sz="1050" dirty="0">
                <a:cs typeface="Courier New" pitchFamily="49" charset="0"/>
              </a:rPr>
              <a:t>Par exemple ici les éléments sont créés en fonction de leur attribut @</a:t>
            </a:r>
            <a:r>
              <a:rPr lang="fr-FR" sz="1050" dirty="0" err="1">
                <a:cs typeface="Courier New" pitchFamily="49" charset="0"/>
              </a:rPr>
              <a:t>typeParagraphe</a:t>
            </a:r>
            <a:r>
              <a:rPr lang="fr-FR" sz="1050" dirty="0">
                <a:cs typeface="Courier New" pitchFamily="49" charset="0"/>
              </a:rPr>
              <a:t> (div, p, </a:t>
            </a:r>
            <a:r>
              <a:rPr lang="fr-FR" sz="1050" dirty="0" err="1">
                <a:cs typeface="Courier New" pitchFamily="49" charset="0"/>
              </a:rPr>
              <a:t>span</a:t>
            </a:r>
            <a:r>
              <a:rPr lang="fr-FR" sz="1050" dirty="0">
                <a:cs typeface="Courier New" pitchFamily="49" charset="0"/>
              </a:rPr>
              <a:t>, td…)</a:t>
            </a:r>
            <a:br>
              <a:rPr lang="fr-FR" sz="1050" dirty="0">
                <a:cs typeface="Courier New" pitchFamily="49" charset="0"/>
              </a:rPr>
            </a:br>
            <a:r>
              <a:rPr lang="fr-FR" sz="1050" dirty="0">
                <a:cs typeface="Courier New" pitchFamily="49" charset="0"/>
              </a:rPr>
              <a:t>&lt;</a:t>
            </a:r>
            <a:r>
              <a:rPr lang="fr-FR" sz="1050" dirty="0" err="1">
                <a:cs typeface="Courier New" pitchFamily="49" charset="0"/>
              </a:rPr>
              <a:t>xsl:element</a:t>
            </a:r>
            <a:r>
              <a:rPr lang="fr-FR" sz="1050" dirty="0">
                <a:cs typeface="Courier New" pitchFamily="49" charset="0"/>
              </a:rPr>
              <a:t> </a:t>
            </a:r>
            <a:r>
              <a:rPr lang="fr-FR" sz="1050" dirty="0" err="1">
                <a:cs typeface="Courier New" pitchFamily="49" charset="0"/>
              </a:rPr>
              <a:t>name</a:t>
            </a:r>
            <a:r>
              <a:rPr lang="fr-FR" sz="1050" dirty="0">
                <a:cs typeface="Courier New" pitchFamily="49" charset="0"/>
              </a:rPr>
              <a:t>="{paragraphe/@</a:t>
            </a:r>
            <a:r>
              <a:rPr lang="fr-FR" sz="1050" dirty="0" err="1">
                <a:cs typeface="Courier New" pitchFamily="49" charset="0"/>
              </a:rPr>
              <a:t>typeParagraphe</a:t>
            </a:r>
            <a:r>
              <a:rPr lang="fr-FR" sz="1050" dirty="0">
                <a:cs typeface="Courier New" pitchFamily="49" charset="0"/>
              </a:rPr>
              <a:t>}"&gt;&lt;xsl:value-of select="paragraphe/</a:t>
            </a:r>
            <a:r>
              <a:rPr lang="fr-FR" sz="1050" dirty="0" err="1">
                <a:cs typeface="Courier New" pitchFamily="49" charset="0"/>
              </a:rPr>
              <a:t>text</a:t>
            </a:r>
            <a:r>
              <a:rPr lang="fr-FR" sz="1050" dirty="0">
                <a:cs typeface="Courier New" pitchFamily="49" charset="0"/>
              </a:rPr>
              <a:t>()" /&gt;&lt;/</a:t>
            </a:r>
            <a:r>
              <a:rPr lang="fr-FR" sz="1050" dirty="0" err="1">
                <a:cs typeface="Courier New" pitchFamily="49" charset="0"/>
              </a:rPr>
              <a:t>xsl:element</a:t>
            </a:r>
            <a:r>
              <a:rPr lang="fr-FR" sz="1050" dirty="0">
                <a:cs typeface="Courier New" pitchFamily="49" charset="0"/>
              </a:rPr>
              <a:t>&gt;</a:t>
            </a:r>
          </a:p>
          <a:p>
            <a:pPr eaLnBrk="1" hangingPunct="1"/>
            <a:endParaRPr lang="fr-FR" sz="1050" dirty="0">
              <a:cs typeface="Courier New" pitchFamily="49" charset="0"/>
            </a:endParaRPr>
          </a:p>
          <a:p>
            <a:pPr eaLnBrk="1" hangingPunct="1"/>
            <a:r>
              <a:rPr lang="fr-FR" sz="1050" b="1" dirty="0"/>
              <a:t>Ou des attributs (dans des éléments existants) :</a:t>
            </a:r>
          </a:p>
          <a:p>
            <a:pPr eaLnBrk="1" hangingPunct="1"/>
            <a:r>
              <a:rPr lang="fr-FR" sz="1050" dirty="0">
                <a:cs typeface="Courier New" pitchFamily="49" charset="0"/>
              </a:rPr>
              <a:t>Par exemple ici l'attribut style="</a:t>
            </a:r>
            <a:r>
              <a:rPr lang="fr-FR" sz="1050" dirty="0" err="1">
                <a:cs typeface="Courier New" pitchFamily="49" charset="0"/>
              </a:rPr>
              <a:t>font-weight:bold</a:t>
            </a:r>
            <a:r>
              <a:rPr lang="fr-FR" sz="1050" dirty="0">
                <a:cs typeface="Courier New" pitchFamily="49" charset="0"/>
              </a:rPr>
              <a:t>;" est ajouté au td si l'attribut bold de &lt;paragraphe&gt; est à </a:t>
            </a:r>
            <a:r>
              <a:rPr lang="fr-FR" sz="1050" dirty="0" err="1">
                <a:cs typeface="Courier New" pitchFamily="49" charset="0"/>
              </a:rPr>
              <a:t>true</a:t>
            </a:r>
            <a:br>
              <a:rPr lang="fr-FR" sz="1050" dirty="0">
                <a:cs typeface="Courier New" pitchFamily="49" charset="0"/>
              </a:rPr>
            </a:br>
            <a:r>
              <a:rPr lang="fr-FR" sz="1050" dirty="0">
                <a:cs typeface="Courier New" pitchFamily="49" charset="0"/>
              </a:rPr>
              <a:t>&lt;td&gt;&lt;</a:t>
            </a:r>
            <a:r>
              <a:rPr lang="fr-FR" sz="1050" dirty="0" err="1">
                <a:cs typeface="Courier New" pitchFamily="49" charset="0"/>
              </a:rPr>
              <a:t>xsl:attribute</a:t>
            </a:r>
            <a:r>
              <a:rPr lang="fr-FR" sz="1050" dirty="0">
                <a:cs typeface="Courier New" pitchFamily="49" charset="0"/>
              </a:rPr>
              <a:t> </a:t>
            </a:r>
            <a:r>
              <a:rPr lang="fr-FR" sz="1050" dirty="0" err="1">
                <a:cs typeface="Courier New" pitchFamily="49" charset="0"/>
              </a:rPr>
              <a:t>name</a:t>
            </a:r>
            <a:r>
              <a:rPr lang="fr-FR" sz="1050" dirty="0">
                <a:cs typeface="Courier New" pitchFamily="49" charset="0"/>
              </a:rPr>
              <a:t>="style"&gt;&lt;xsl:if test="paragraphe/@bold='</a:t>
            </a:r>
            <a:r>
              <a:rPr lang="fr-FR" sz="1050" dirty="0" err="1">
                <a:cs typeface="Courier New" pitchFamily="49" charset="0"/>
              </a:rPr>
              <a:t>true</a:t>
            </a:r>
            <a:r>
              <a:rPr lang="fr-FR" sz="1050" dirty="0">
                <a:cs typeface="Courier New" pitchFamily="49" charset="0"/>
              </a:rPr>
              <a:t>'"&gt;&lt;</a:t>
            </a:r>
            <a:r>
              <a:rPr lang="fr-FR" sz="1050" dirty="0" err="1">
                <a:cs typeface="Courier New" pitchFamily="49" charset="0"/>
              </a:rPr>
              <a:t>xsl:text</a:t>
            </a:r>
            <a:r>
              <a:rPr lang="fr-FR" sz="1050" dirty="0">
                <a:cs typeface="Courier New" pitchFamily="49" charset="0"/>
              </a:rPr>
              <a:t>&gt;</a:t>
            </a:r>
            <a:r>
              <a:rPr lang="fr-FR" sz="1050" dirty="0" err="1">
                <a:cs typeface="Courier New" pitchFamily="49" charset="0"/>
              </a:rPr>
              <a:t>font-weight:bold</a:t>
            </a:r>
            <a:r>
              <a:rPr lang="fr-FR" sz="1050" dirty="0">
                <a:cs typeface="Courier New" pitchFamily="49" charset="0"/>
              </a:rPr>
              <a:t>;&lt;/</a:t>
            </a:r>
            <a:r>
              <a:rPr lang="fr-FR" sz="1050" dirty="0" err="1">
                <a:cs typeface="Courier New" pitchFamily="49" charset="0"/>
              </a:rPr>
              <a:t>xsl:text</a:t>
            </a:r>
            <a:r>
              <a:rPr lang="fr-FR" sz="1050" dirty="0">
                <a:cs typeface="Courier New" pitchFamily="49" charset="0"/>
              </a:rPr>
              <a:t>&gt;&lt;/xsl:if&gt;&lt;/</a:t>
            </a:r>
            <a:r>
              <a:rPr lang="fr-FR" sz="1050" dirty="0" err="1">
                <a:cs typeface="Courier New" pitchFamily="49" charset="0"/>
              </a:rPr>
              <a:t>xsl:attribute</a:t>
            </a:r>
            <a:r>
              <a:rPr lang="fr-FR" sz="1050" dirty="0">
                <a:cs typeface="Courier New" pitchFamily="49" charset="0"/>
              </a:rPr>
              <a:t>&gt;&lt;/td&gt;</a:t>
            </a:r>
          </a:p>
          <a:p>
            <a:pPr eaLnBrk="1" hangingPunct="1"/>
            <a:endParaRPr lang="fr-FR" sz="1050" dirty="0">
              <a:cs typeface="Courier New" pitchFamily="49" charset="0"/>
            </a:endParaRPr>
          </a:p>
          <a:p>
            <a:pPr eaLnBrk="1" hangingPunct="1"/>
            <a:r>
              <a:rPr lang="fr-FR" sz="1050" b="1" dirty="0">
                <a:cs typeface="Courier New" pitchFamily="49" charset="0"/>
              </a:rPr>
              <a:t>On peut même générer des ensembles d'attributs :</a:t>
            </a:r>
          </a:p>
          <a:p>
            <a:pPr eaLnBrk="1" hangingPunct="1"/>
            <a:r>
              <a:rPr lang="fr-FR" sz="1050" i="1" dirty="0">
                <a:cs typeface="Arial" charset="0"/>
              </a:rPr>
              <a:t>Définition :</a:t>
            </a:r>
            <a:br>
              <a:rPr lang="fr-FR" sz="1050" dirty="0">
                <a:cs typeface="Arial" charset="0"/>
              </a:rPr>
            </a:br>
            <a:r>
              <a:rPr lang="fr-FR" sz="1050" dirty="0">
                <a:cs typeface="Arial" charset="0"/>
              </a:rPr>
              <a:t>&lt;</a:t>
            </a:r>
            <a:r>
              <a:rPr lang="fr-FR" sz="1050" dirty="0" err="1">
                <a:cs typeface="Arial" charset="0"/>
              </a:rPr>
              <a:t>xsl:attribute-set</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table_title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align</a:t>
            </a:r>
            <a:r>
              <a:rPr lang="fr-FR" sz="1050" dirty="0">
                <a:cs typeface="Arial" charset="0"/>
              </a:rPr>
              <a:t>" &gt;center&lt;/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="style" &gt;</a:t>
            </a:r>
            <a:r>
              <a:rPr lang="fr-FR" sz="1050" dirty="0" err="1">
                <a:cs typeface="Arial" charset="0"/>
              </a:rPr>
              <a:t>font-weight:bold;font-size</a:t>
            </a:r>
            <a:r>
              <a:rPr lang="fr-FR" sz="1050" dirty="0">
                <a:cs typeface="Arial" charset="0"/>
              </a:rPr>
              <a:t>:18px;&lt;/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="bgcolor" &gt;#888888&lt;/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&lt;/</a:t>
            </a:r>
            <a:r>
              <a:rPr lang="fr-FR" sz="1050" dirty="0" err="1">
                <a:cs typeface="Arial" charset="0"/>
              </a:rPr>
              <a:t>xsl:attribute-set</a:t>
            </a:r>
            <a:r>
              <a:rPr lang="fr-FR" sz="1050" dirty="0">
                <a:cs typeface="Arial" charset="0"/>
              </a:rPr>
              <a:t>&gt;</a:t>
            </a:r>
            <a:br>
              <a:rPr lang="fr-FR" sz="1050" dirty="0">
                <a:cs typeface="Arial" charset="0"/>
              </a:rPr>
            </a:br>
            <a:br>
              <a:rPr lang="fr-FR" sz="1050" dirty="0">
                <a:cs typeface="Arial" charset="0"/>
              </a:rPr>
            </a:br>
            <a:r>
              <a:rPr lang="fr-FR" sz="1050" i="1" dirty="0">
                <a:cs typeface="Arial" charset="0"/>
              </a:rPr>
              <a:t>Utilisation :</a:t>
            </a:r>
            <a:r>
              <a:rPr lang="fr-FR" sz="1050" dirty="0">
                <a:cs typeface="Arial" charset="0"/>
              </a:rPr>
              <a:t> &lt;td </a:t>
            </a:r>
            <a:r>
              <a:rPr lang="fr-FR" sz="1050" dirty="0" err="1">
                <a:cs typeface="Arial" charset="0"/>
              </a:rPr>
              <a:t>xsl:use-attribute-sets</a:t>
            </a:r>
            <a:r>
              <a:rPr lang="fr-FR" sz="1050" dirty="0">
                <a:cs typeface="Arial" charset="0"/>
              </a:rPr>
              <a:t>="</a:t>
            </a:r>
            <a:r>
              <a:rPr lang="fr-FR" sz="1050" dirty="0" err="1">
                <a:cs typeface="Arial" charset="0"/>
              </a:rPr>
              <a:t>table_title</a:t>
            </a:r>
            <a:r>
              <a:rPr lang="fr-FR" sz="1050" dirty="0">
                <a:cs typeface="Arial" charset="0"/>
              </a:rPr>
              <a:t>"&gt;&lt;xsl:value-of select="titre" /&gt;&lt;/td&gt;</a:t>
            </a:r>
            <a:endParaRPr lang="fr-FR" sz="1050" dirty="0">
              <a:cs typeface="Times New Roman" pitchFamily="18" charset="0"/>
            </a:endParaRPr>
          </a:p>
          <a:p>
            <a:pPr eaLnBrk="1" hangingPunct="1"/>
            <a:endParaRPr lang="fr-FR" sz="1050" dirty="0">
              <a:cs typeface="Courier New" pitchFamily="49" charset="0"/>
            </a:endParaRPr>
          </a:p>
          <a:p>
            <a:pPr eaLnBrk="1" hangingPunct="1"/>
            <a:r>
              <a:rPr lang="fr-FR" sz="1050" b="1" dirty="0">
                <a:cs typeface="Courier New" pitchFamily="49" charset="0"/>
              </a:rPr>
              <a:t>Exemple de recherche par clé (l'usage de id est encore plus simple ) :</a:t>
            </a:r>
          </a:p>
          <a:p>
            <a:pPr eaLnBrk="1" hangingPunct="1"/>
            <a:r>
              <a:rPr lang="fr-FR" sz="1050" i="1" dirty="0">
                <a:cs typeface="Arial" charset="0"/>
              </a:rPr>
              <a:t>Définition de la clé : </a:t>
            </a:r>
            <a:r>
              <a:rPr lang="fr-FR" sz="1050" dirty="0">
                <a:cs typeface="Arial" charset="0"/>
              </a:rPr>
              <a:t>&lt;</a:t>
            </a:r>
            <a:r>
              <a:rPr lang="fr-FR" sz="1050" dirty="0" err="1">
                <a:cs typeface="Arial" charset="0"/>
              </a:rPr>
              <a:t>xsl:key</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keyParagraphe</a:t>
            </a:r>
            <a:r>
              <a:rPr lang="fr-FR" sz="1050" dirty="0">
                <a:cs typeface="Arial" charset="0"/>
              </a:rPr>
              <a:t>" match="paragraphe" use="@bold" /&gt;</a:t>
            </a:r>
            <a:br>
              <a:rPr lang="fr-FR" sz="1050" dirty="0">
                <a:cs typeface="Arial" charset="0"/>
              </a:rPr>
            </a:br>
            <a:r>
              <a:rPr lang="fr-FR" sz="1050" i="1" dirty="0">
                <a:cs typeface="Arial" charset="0"/>
              </a:rPr>
              <a:t>Utilisation de la clé : </a:t>
            </a:r>
            <a:r>
              <a:rPr lang="fr-FR" sz="1050" dirty="0">
                <a:cs typeface="Times New Roman" pitchFamily="18" charset="0"/>
              </a:rPr>
              <a:t>&lt;</a:t>
            </a:r>
            <a:r>
              <a:rPr lang="fr-FR" sz="1050" dirty="0" err="1">
                <a:cs typeface="Times New Roman" pitchFamily="18" charset="0"/>
              </a:rPr>
              <a:t>xsl:for-each</a:t>
            </a:r>
            <a:r>
              <a:rPr lang="fr-FR" sz="1050" dirty="0">
                <a:cs typeface="Times New Roman" pitchFamily="18" charset="0"/>
              </a:rPr>
              <a:t> select="</a:t>
            </a:r>
            <a:r>
              <a:rPr lang="fr-FR" sz="1050" dirty="0" err="1">
                <a:cs typeface="Times New Roman" pitchFamily="18" charset="0"/>
              </a:rPr>
              <a:t>key</a:t>
            </a:r>
            <a:r>
              <a:rPr lang="fr-FR" sz="1050" dirty="0">
                <a:cs typeface="Times New Roman" pitchFamily="18" charset="0"/>
              </a:rPr>
              <a:t>('</a:t>
            </a:r>
            <a:r>
              <a:rPr lang="fr-FR" sz="1050" dirty="0" err="1">
                <a:cs typeface="Times New Roman" pitchFamily="18" charset="0"/>
              </a:rPr>
              <a:t>keyParagraphe</a:t>
            </a:r>
            <a:r>
              <a:rPr lang="fr-FR" sz="1050" dirty="0">
                <a:cs typeface="Times New Roman" pitchFamily="18" charset="0"/>
              </a:rPr>
              <a:t>','</a:t>
            </a:r>
            <a:r>
              <a:rPr lang="fr-FR" sz="1050" dirty="0" err="1">
                <a:cs typeface="Times New Roman" pitchFamily="18" charset="0"/>
              </a:rPr>
              <a:t>true</a:t>
            </a:r>
            <a:r>
              <a:rPr lang="fr-FR" sz="1050" dirty="0">
                <a:cs typeface="Times New Roman" pitchFamily="18" charset="0"/>
              </a:rPr>
              <a:t>')"&gt;</a:t>
            </a:r>
            <a:r>
              <a:rPr lang="fr-FR" sz="1050" dirty="0">
                <a:cs typeface="Courier New" pitchFamily="49" charset="0"/>
              </a:rPr>
              <a:t> </a:t>
            </a:r>
          </a:p>
        </p:txBody>
      </p:sp>
    </p:spTree>
    <p:extLst>
      <p:ext uri="{BB962C8B-B14F-4D97-AF65-F5344CB8AC3E}">
        <p14:creationId xmlns:p14="http://schemas.microsoft.com/office/powerpoint/2010/main" val="17168170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87</a:t>
            </a:fld>
            <a:endParaRPr lang="fr-FR"/>
          </a:p>
        </p:txBody>
      </p:sp>
    </p:spTree>
    <p:extLst>
      <p:ext uri="{BB962C8B-B14F-4D97-AF65-F5344CB8AC3E}">
        <p14:creationId xmlns:p14="http://schemas.microsoft.com/office/powerpoint/2010/main" val="29222572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USAGE </a:t>
            </a:r>
          </a:p>
          <a:p>
            <a:r>
              <a:rPr lang="fr-FR" sz="1050" dirty="0"/>
              <a:t>Exemple:	</a:t>
            </a:r>
            <a:r>
              <a:rPr lang="en-US" sz="1050" dirty="0"/>
              <a:t>&lt;xsl:if test="artist=''"&gt;</a:t>
            </a:r>
            <a:br>
              <a:rPr lang="en-US" sz="1050" dirty="0"/>
            </a:br>
            <a:r>
              <a:rPr lang="en-US" sz="1050" dirty="0"/>
              <a:t>      		&lt;xsl:message terminate="yes"&gt;</a:t>
            </a:r>
            <a:br>
              <a:rPr lang="en-US" sz="1050" dirty="0"/>
            </a:br>
            <a:r>
              <a:rPr lang="en-US" sz="1050" dirty="0"/>
              <a:t>       		 Error: Artist is an empty string!</a:t>
            </a:r>
            <a:br>
              <a:rPr lang="en-US" sz="1050" dirty="0"/>
            </a:br>
            <a:r>
              <a:rPr lang="en-US" sz="1050" dirty="0"/>
              <a:t>      		&lt;/xsl:message&gt;</a:t>
            </a:r>
            <a:br>
              <a:rPr lang="en-US" sz="1050" dirty="0"/>
            </a:br>
            <a:r>
              <a:rPr lang="en-US" sz="1050" dirty="0"/>
              <a:t>   	 &lt;/xsl:if&gt;</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88</a:t>
            </a:fld>
            <a:endParaRPr lang="fr-FR" dirty="0"/>
          </a:p>
        </p:txBody>
      </p:sp>
    </p:spTree>
    <p:extLst>
      <p:ext uri="{BB962C8B-B14F-4D97-AF65-F5344CB8AC3E}">
        <p14:creationId xmlns:p14="http://schemas.microsoft.com/office/powerpoint/2010/main" val="3885072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a:t>
            </a:fld>
            <a:endParaRPr lang="fr-FR"/>
          </a:p>
        </p:txBody>
      </p:sp>
    </p:spTree>
    <p:extLst>
      <p:ext uri="{BB962C8B-B14F-4D97-AF65-F5344CB8AC3E}">
        <p14:creationId xmlns:p14="http://schemas.microsoft.com/office/powerpoint/2010/main" val="9688635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747494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8481412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91</a:t>
            </a:fld>
            <a:endParaRPr lang="fr-FR"/>
          </a:p>
        </p:txBody>
      </p:sp>
    </p:spTree>
    <p:extLst>
      <p:ext uri="{BB962C8B-B14F-4D97-AF65-F5344CB8AC3E}">
        <p14:creationId xmlns:p14="http://schemas.microsoft.com/office/powerpoint/2010/main" val="40277410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050" b="1" dirty="0"/>
              <a:t>USAGE </a:t>
            </a:r>
            <a:r>
              <a:rPr lang="en-US" sz="1050" dirty="0"/>
              <a:t>:</a:t>
            </a:r>
          </a:p>
          <a:p>
            <a:r>
              <a:rPr lang="en-US" sz="1050" dirty="0"/>
              <a:t>&lt;</a:t>
            </a:r>
            <a:r>
              <a:rPr lang="en-US" sz="1050" dirty="0" err="1"/>
              <a:t>xsl:template</a:t>
            </a:r>
            <a:r>
              <a:rPr lang="en-US" sz="1050" dirty="0"/>
              <a:t> name="recurs“&gt;</a:t>
            </a:r>
          </a:p>
          <a:p>
            <a:r>
              <a:rPr lang="en-US" sz="1050" dirty="0"/>
              <a:t>	&lt;</a:t>
            </a:r>
            <a:r>
              <a:rPr lang="en-US" sz="1050" dirty="0" err="1"/>
              <a:t>xsl:param</a:t>
            </a:r>
            <a:r>
              <a:rPr lang="en-US" sz="1050" dirty="0"/>
              <a:t> name="</a:t>
            </a:r>
            <a:r>
              <a:rPr lang="en-US" sz="1050" dirty="0" err="1"/>
              <a:t>compteur</a:t>
            </a:r>
            <a:r>
              <a:rPr lang="en-US" sz="1050" dirty="0"/>
              <a:t>"/&gt;</a:t>
            </a:r>
          </a:p>
          <a:p>
            <a:r>
              <a:rPr lang="en-US" sz="1050" dirty="0"/>
              <a:t>	&lt;</a:t>
            </a:r>
            <a:r>
              <a:rPr lang="en-US" sz="1050" dirty="0" err="1"/>
              <a:t>xsl:param</a:t>
            </a:r>
            <a:r>
              <a:rPr lang="en-US" sz="1050" dirty="0"/>
              <a:t> name="max"/&gt;</a:t>
            </a:r>
          </a:p>
          <a:p>
            <a:r>
              <a:rPr lang="en-US" sz="1050" dirty="0"/>
              <a:t>	     &lt;!-- </a:t>
            </a:r>
            <a:r>
              <a:rPr lang="en-US" sz="1050" dirty="0" err="1"/>
              <a:t>traitement</a:t>
            </a:r>
            <a:r>
              <a:rPr lang="en-US" sz="1050" dirty="0"/>
              <a:t> --&gt;				</a:t>
            </a:r>
          </a:p>
          <a:p>
            <a:r>
              <a:rPr lang="en-US" sz="1050" dirty="0"/>
              <a:t>                        &lt;</a:t>
            </a:r>
            <a:r>
              <a:rPr lang="en-US" sz="1050" dirty="0" err="1"/>
              <a:t>xsl:if</a:t>
            </a:r>
            <a:r>
              <a:rPr lang="en-US" sz="1050" dirty="0"/>
              <a:t> test="$</a:t>
            </a:r>
            <a:r>
              <a:rPr lang="en-US" sz="1050" dirty="0" err="1"/>
              <a:t>compteur</a:t>
            </a:r>
            <a:r>
              <a:rPr lang="en-US" sz="1050" dirty="0"/>
              <a:t> &amp;</a:t>
            </a:r>
            <a:r>
              <a:rPr lang="en-US" sz="1050" dirty="0" err="1"/>
              <a:t>lt</a:t>
            </a:r>
            <a:r>
              <a:rPr lang="en-US" sz="1050" dirty="0"/>
              <a:t>; $max"&gt;</a:t>
            </a:r>
          </a:p>
          <a:p>
            <a:r>
              <a:rPr lang="en-US" sz="1050" dirty="0"/>
              <a:t>	</a:t>
            </a:r>
            <a:r>
              <a:rPr lang="en-US" sz="1050" baseline="0" dirty="0"/>
              <a:t>         </a:t>
            </a:r>
            <a:r>
              <a:rPr lang="en-US" sz="1050" dirty="0"/>
              <a:t>&lt;</a:t>
            </a:r>
            <a:r>
              <a:rPr lang="en-US" sz="1050" dirty="0" err="1"/>
              <a:t>xsl:call</a:t>
            </a:r>
            <a:r>
              <a:rPr lang="en-US" sz="1050" dirty="0"/>
              <a:t>-template name="recurs"&gt; </a:t>
            </a:r>
          </a:p>
          <a:p>
            <a:r>
              <a:rPr lang="en-US" sz="1050" dirty="0"/>
              <a:t>		&lt;</a:t>
            </a:r>
            <a:r>
              <a:rPr lang="en-US" sz="1050" dirty="0" err="1"/>
              <a:t>xsl:with</a:t>
            </a:r>
            <a:r>
              <a:rPr lang="en-US" sz="1050" dirty="0"/>
              <a:t>-param name="max" select="$max"/&gt;</a:t>
            </a:r>
          </a:p>
          <a:p>
            <a:r>
              <a:rPr lang="en-US" sz="1050" dirty="0"/>
              <a:t>		&lt;</a:t>
            </a:r>
            <a:r>
              <a:rPr lang="en-US" sz="1050" dirty="0" err="1"/>
              <a:t>xsl:with</a:t>
            </a:r>
            <a:r>
              <a:rPr lang="en-US" sz="1050" dirty="0"/>
              <a:t>-param name="</a:t>
            </a:r>
            <a:r>
              <a:rPr lang="en-US" sz="1050" dirty="0" err="1"/>
              <a:t>compteur</a:t>
            </a:r>
            <a:r>
              <a:rPr lang="en-US" sz="1050" dirty="0"/>
              <a:t>" select="$</a:t>
            </a:r>
            <a:r>
              <a:rPr lang="en-US" sz="1050" dirty="0" err="1"/>
              <a:t>compteur</a:t>
            </a:r>
            <a:r>
              <a:rPr lang="en-US" sz="1050" dirty="0"/>
              <a:t> + 1"/&gt;</a:t>
            </a:r>
          </a:p>
          <a:p>
            <a:r>
              <a:rPr lang="en-US" sz="1050" dirty="0"/>
              <a:t>	</a:t>
            </a:r>
            <a:r>
              <a:rPr lang="en-US" sz="1050" baseline="0" dirty="0"/>
              <a:t>          </a:t>
            </a:r>
            <a:r>
              <a:rPr lang="en-US" sz="1050" dirty="0"/>
              <a:t>&lt;/</a:t>
            </a:r>
            <a:r>
              <a:rPr lang="en-US" sz="1050" dirty="0" err="1"/>
              <a:t>xsl:call</a:t>
            </a:r>
            <a:r>
              <a:rPr lang="en-US" sz="1050" dirty="0"/>
              <a:t>-template&gt;</a:t>
            </a:r>
          </a:p>
          <a:p>
            <a:r>
              <a:rPr lang="en-US" sz="1050" dirty="0"/>
              <a:t>	     &lt;/</a:t>
            </a:r>
            <a:r>
              <a:rPr lang="en-US" sz="1050" dirty="0" err="1"/>
              <a:t>xsl:if</a:t>
            </a:r>
            <a:r>
              <a:rPr lang="en-US" sz="1050" dirty="0"/>
              <a:t>&gt;</a:t>
            </a:r>
          </a:p>
          <a:p>
            <a:r>
              <a:rPr lang="en-US" sz="1050" dirty="0"/>
              <a:t>&lt;/</a:t>
            </a:r>
            <a:r>
              <a:rPr lang="en-US" sz="1050" dirty="0" err="1"/>
              <a:t>xsl:template</a:t>
            </a:r>
            <a:r>
              <a:rPr lang="en-US" sz="1050" dirty="0"/>
              <a:t>&gt;</a:t>
            </a:r>
            <a:endParaRPr lang="fr-FR" sz="1050" dirty="0"/>
          </a:p>
          <a:p>
            <a:endParaRPr lang="en-US"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92</a:t>
            </a:fld>
            <a:endParaRPr lang="fr-FR"/>
          </a:p>
        </p:txBody>
      </p:sp>
    </p:spTree>
    <p:extLst>
      <p:ext uri="{BB962C8B-B14F-4D97-AF65-F5344CB8AC3E}">
        <p14:creationId xmlns:p14="http://schemas.microsoft.com/office/powerpoint/2010/main" val="26369508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Prototype</a:t>
            </a:r>
            <a:r>
              <a:rPr lang="fr-FR" sz="1050" baseline="0" dirty="0"/>
              <a:t> : </a:t>
            </a:r>
          </a:p>
          <a:p>
            <a:r>
              <a:rPr lang="fr-FR" sz="1050" dirty="0"/>
              <a:t>&lt;</a:t>
            </a:r>
            <a:r>
              <a:rPr lang="fr-FR" sz="1050" dirty="0" err="1"/>
              <a:t>xsl:sort</a:t>
            </a:r>
            <a:r>
              <a:rPr lang="fr-FR" sz="1050" dirty="0"/>
              <a:t> select="</a:t>
            </a:r>
            <a:r>
              <a:rPr lang="fr-FR" sz="1050" i="1" dirty="0"/>
              <a:t>nœud</a:t>
            </a:r>
            <a:r>
              <a:rPr lang="fr-FR" sz="1050" dirty="0"/>
              <a:t>" data-type="</a:t>
            </a:r>
            <a:r>
              <a:rPr lang="fr-FR" sz="1050" i="1" dirty="0" err="1"/>
              <a:t>dtype</a:t>
            </a:r>
            <a:r>
              <a:rPr lang="fr-FR" sz="1050" dirty="0"/>
              <a:t>" </a:t>
            </a:r>
            <a:r>
              <a:rPr lang="fr-FR" sz="1050" dirty="0" err="1"/>
              <a:t>order</a:t>
            </a:r>
            <a:r>
              <a:rPr lang="fr-FR" sz="1050" dirty="0"/>
              <a:t>="</a:t>
            </a:r>
            <a:r>
              <a:rPr lang="fr-FR" sz="1050" i="1" dirty="0" err="1"/>
              <a:t>orderVal</a:t>
            </a:r>
            <a:r>
              <a:rPr lang="fr-FR" sz="1050" dirty="0"/>
              <a:t>" </a:t>
            </a:r>
            <a:r>
              <a:rPr lang="fr-FR" sz="1050" dirty="0" err="1"/>
              <a:t>lang</a:t>
            </a:r>
            <a:r>
              <a:rPr lang="fr-FR" sz="1050" dirty="0"/>
              <a:t>="</a:t>
            </a:r>
            <a:r>
              <a:rPr lang="fr-FR" sz="1050" i="1" dirty="0" err="1"/>
              <a:t>nmtoken</a:t>
            </a:r>
            <a:r>
              <a:rPr lang="fr-FR" sz="1050" dirty="0"/>
              <a:t>" case-</a:t>
            </a:r>
            <a:r>
              <a:rPr lang="fr-FR" sz="1050" dirty="0" err="1"/>
              <a:t>order</a:t>
            </a:r>
            <a:r>
              <a:rPr lang="fr-FR" sz="1050" dirty="0"/>
              <a:t>="</a:t>
            </a:r>
            <a:r>
              <a:rPr lang="fr-FR" sz="1050" i="1" dirty="0" err="1"/>
              <a:t>cOrderValue</a:t>
            </a:r>
            <a:r>
              <a:rPr lang="fr-FR" sz="1050" dirty="0"/>
              <a:t>" /&gt;</a:t>
            </a:r>
          </a:p>
          <a:p>
            <a:endParaRPr lang="fr-FR" sz="1050" dirty="0"/>
          </a:p>
          <a:p>
            <a:r>
              <a:rPr lang="fr-FR" sz="1050" i="1" dirty="0"/>
              <a:t>Nœud</a:t>
            </a:r>
            <a:r>
              <a:rPr lang="fr-FR" sz="1050" dirty="0"/>
              <a:t> : correspond au</a:t>
            </a:r>
            <a:r>
              <a:rPr lang="fr-FR" sz="1050" baseline="0" dirty="0"/>
              <a:t> nœud à trier</a:t>
            </a:r>
          </a:p>
          <a:p>
            <a:r>
              <a:rPr lang="fr-FR" sz="1050" i="1" dirty="0" err="1"/>
              <a:t>dtype</a:t>
            </a:r>
            <a:r>
              <a:rPr lang="fr-FR" sz="1050" dirty="0"/>
              <a:t> : type de donnée pour le tri</a:t>
            </a:r>
          </a:p>
          <a:p>
            <a:r>
              <a:rPr lang="fr-FR" sz="1050" i="1" dirty="0"/>
              <a:t>	-</a:t>
            </a:r>
            <a:r>
              <a:rPr lang="fr-FR" sz="1050" i="1" dirty="0" err="1"/>
              <a:t>text</a:t>
            </a:r>
            <a:r>
              <a:rPr lang="fr-FR" sz="1050" dirty="0"/>
              <a:t> 	</a:t>
            </a:r>
            <a:r>
              <a:rPr lang="fr-FR" sz="1050" dirty="0">
                <a:sym typeface="Wingdings" pitchFamily="2" charset="2"/>
              </a:rPr>
              <a:t> type texte</a:t>
            </a:r>
            <a:endParaRPr lang="fr-FR" sz="1050" dirty="0"/>
          </a:p>
          <a:p>
            <a:r>
              <a:rPr lang="fr-FR" sz="1050" i="1" dirty="0"/>
              <a:t>	-</a:t>
            </a:r>
            <a:r>
              <a:rPr lang="fr-FR" sz="1050" i="1" dirty="0" err="1"/>
              <a:t>number</a:t>
            </a:r>
            <a:r>
              <a:rPr lang="fr-FR" sz="1050" dirty="0"/>
              <a:t> 	</a:t>
            </a:r>
            <a:r>
              <a:rPr lang="fr-FR" sz="1050" dirty="0">
                <a:sym typeface="Wingdings" pitchFamily="2" charset="2"/>
              </a:rPr>
              <a:t> type numérique</a:t>
            </a:r>
            <a:endParaRPr lang="fr-FR" sz="1050" dirty="0"/>
          </a:p>
          <a:p>
            <a:r>
              <a:rPr lang="fr-FR" sz="1050" i="1" dirty="0"/>
              <a:t>	-</a:t>
            </a:r>
            <a:r>
              <a:rPr lang="fr-FR" sz="1050" i="1" dirty="0" err="1"/>
              <a:t>elt</a:t>
            </a:r>
            <a:endParaRPr lang="fr-FR" sz="1050" i="1" dirty="0"/>
          </a:p>
          <a:p>
            <a:endParaRPr lang="fr-FR" sz="1050" i="1" dirty="0"/>
          </a:p>
          <a:p>
            <a:r>
              <a:rPr lang="fr-FR" sz="1050" i="1" dirty="0" err="1"/>
              <a:t>orderValue</a:t>
            </a:r>
            <a:r>
              <a:rPr lang="fr-FR" sz="1050" i="1" dirty="0"/>
              <a:t> </a:t>
            </a:r>
            <a:r>
              <a:rPr lang="fr-FR" sz="1050" dirty="0"/>
              <a:t>: ordre de</a:t>
            </a:r>
            <a:r>
              <a:rPr lang="fr-FR" sz="1050" baseline="0" dirty="0"/>
              <a:t> tri</a:t>
            </a:r>
            <a:endParaRPr lang="fr-FR" sz="1050" dirty="0"/>
          </a:p>
          <a:p>
            <a:r>
              <a:rPr lang="fr-FR" sz="1050" i="1" dirty="0"/>
              <a:t>	-</a:t>
            </a:r>
            <a:r>
              <a:rPr lang="fr-FR" sz="1050" i="1" dirty="0" err="1"/>
              <a:t>ascending</a:t>
            </a:r>
            <a:r>
              <a:rPr lang="fr-FR" sz="1050" dirty="0"/>
              <a:t> 	</a:t>
            </a:r>
            <a:r>
              <a:rPr lang="fr-FR" sz="1050" dirty="0">
                <a:sym typeface="Wingdings" pitchFamily="2" charset="2"/>
              </a:rPr>
              <a:t> croissant</a:t>
            </a:r>
            <a:endParaRPr lang="fr-FR" sz="1050" dirty="0"/>
          </a:p>
          <a:p>
            <a:r>
              <a:rPr lang="fr-FR" sz="1050" i="1" dirty="0"/>
              <a:t>	-</a:t>
            </a:r>
            <a:r>
              <a:rPr lang="fr-FR" sz="1050" i="1" dirty="0" err="1"/>
              <a:t>descending</a:t>
            </a:r>
            <a:r>
              <a:rPr lang="fr-FR" sz="1050" dirty="0"/>
              <a:t> 	</a:t>
            </a:r>
            <a:r>
              <a:rPr lang="fr-FR" sz="1050" dirty="0">
                <a:sym typeface="Wingdings" pitchFamily="2" charset="2"/>
              </a:rPr>
              <a:t> décroissant</a:t>
            </a:r>
          </a:p>
          <a:p>
            <a:endParaRPr lang="fr-FR" sz="1050" dirty="0">
              <a:sym typeface="Wingdings" pitchFamily="2" charset="2"/>
            </a:endParaRPr>
          </a:p>
          <a:p>
            <a:r>
              <a:rPr lang="fr-FR" sz="1050" i="1" dirty="0" err="1">
                <a:sym typeface="Wingdings" pitchFamily="2" charset="2"/>
              </a:rPr>
              <a:t>cOrderValue</a:t>
            </a:r>
            <a:r>
              <a:rPr lang="fr-FR" sz="1050" i="1" dirty="0">
                <a:sym typeface="Wingdings" pitchFamily="2" charset="2"/>
              </a:rPr>
              <a:t> </a:t>
            </a:r>
            <a:r>
              <a:rPr lang="fr-FR" sz="1050" dirty="0">
                <a:sym typeface="Wingdings" pitchFamily="2" charset="2"/>
              </a:rPr>
              <a:t>:</a:t>
            </a:r>
            <a:r>
              <a:rPr lang="fr-FR" sz="1050" baseline="0" dirty="0">
                <a:sym typeface="Wingdings" pitchFamily="2" charset="2"/>
              </a:rPr>
              <a:t> choix de tri pour la case (string)</a:t>
            </a:r>
            <a:endParaRPr lang="fr-FR" sz="1050" dirty="0">
              <a:sym typeface="Wingdings" pitchFamily="2" charset="2"/>
            </a:endParaRPr>
          </a:p>
          <a:p>
            <a:r>
              <a:rPr lang="fr-FR" sz="1050" i="1" dirty="0"/>
              <a:t>	-</a:t>
            </a:r>
            <a:r>
              <a:rPr lang="fr-FR" sz="1050" i="1" dirty="0" err="1"/>
              <a:t>upper</a:t>
            </a:r>
            <a:r>
              <a:rPr lang="fr-FR" sz="1050" i="1" dirty="0"/>
              <a:t>-first</a:t>
            </a:r>
            <a:r>
              <a:rPr lang="fr-FR" sz="1050" dirty="0"/>
              <a:t> </a:t>
            </a:r>
          </a:p>
          <a:p>
            <a:r>
              <a:rPr lang="fr-FR" sz="1050" i="1" dirty="0"/>
              <a:t>	-</a:t>
            </a:r>
            <a:r>
              <a:rPr lang="fr-FR" sz="1050" i="1" dirty="0" err="1"/>
              <a:t>lower</a:t>
            </a:r>
            <a:r>
              <a:rPr lang="fr-FR" sz="1050" i="1" dirty="0"/>
              <a:t>-first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93</a:t>
            </a:fld>
            <a:endParaRPr lang="fr-FR"/>
          </a:p>
        </p:txBody>
      </p:sp>
    </p:spTree>
    <p:extLst>
      <p:ext uri="{BB962C8B-B14F-4D97-AF65-F5344CB8AC3E}">
        <p14:creationId xmlns:p14="http://schemas.microsoft.com/office/powerpoint/2010/main" val="20724787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Prototype</a:t>
            </a:r>
            <a:r>
              <a:rPr lang="fr-FR" sz="1050" baseline="0" dirty="0"/>
              <a:t> : </a:t>
            </a:r>
          </a:p>
          <a:p>
            <a:r>
              <a:rPr lang="fr-FR" sz="1050" dirty="0"/>
              <a:t>&lt;</a:t>
            </a:r>
            <a:r>
              <a:rPr lang="fr-FR" sz="1050" dirty="0" err="1"/>
              <a:t>xsl:sort</a:t>
            </a:r>
            <a:r>
              <a:rPr lang="fr-FR" sz="1050" dirty="0"/>
              <a:t> select="</a:t>
            </a:r>
            <a:r>
              <a:rPr lang="fr-FR" sz="1050" i="1" dirty="0"/>
              <a:t>nœud</a:t>
            </a:r>
            <a:r>
              <a:rPr lang="fr-FR" sz="1050" dirty="0"/>
              <a:t>" data-type="</a:t>
            </a:r>
            <a:r>
              <a:rPr lang="fr-FR" sz="1050" i="1" dirty="0" err="1"/>
              <a:t>dtype</a:t>
            </a:r>
            <a:r>
              <a:rPr lang="fr-FR" sz="1050" dirty="0"/>
              <a:t>" </a:t>
            </a:r>
            <a:r>
              <a:rPr lang="fr-FR" sz="1050" dirty="0" err="1"/>
              <a:t>order</a:t>
            </a:r>
            <a:r>
              <a:rPr lang="fr-FR" sz="1050" dirty="0"/>
              <a:t>="</a:t>
            </a:r>
            <a:r>
              <a:rPr lang="fr-FR" sz="1050" i="1" dirty="0" err="1"/>
              <a:t>orderVal</a:t>
            </a:r>
            <a:r>
              <a:rPr lang="fr-FR" sz="1050" dirty="0"/>
              <a:t>" </a:t>
            </a:r>
            <a:r>
              <a:rPr lang="fr-FR" sz="1050" dirty="0" err="1"/>
              <a:t>lang</a:t>
            </a:r>
            <a:r>
              <a:rPr lang="fr-FR" sz="1050" dirty="0"/>
              <a:t>="</a:t>
            </a:r>
            <a:r>
              <a:rPr lang="fr-FR" sz="1050" i="1" dirty="0" err="1"/>
              <a:t>nmtoken</a:t>
            </a:r>
            <a:r>
              <a:rPr lang="fr-FR" sz="1050" dirty="0"/>
              <a:t>" case-</a:t>
            </a:r>
            <a:r>
              <a:rPr lang="fr-FR" sz="1050" dirty="0" err="1"/>
              <a:t>order</a:t>
            </a:r>
            <a:r>
              <a:rPr lang="fr-FR" sz="1050" dirty="0"/>
              <a:t>="</a:t>
            </a:r>
            <a:r>
              <a:rPr lang="fr-FR" sz="1050" i="1" dirty="0" err="1"/>
              <a:t>cOrderValue</a:t>
            </a:r>
            <a:r>
              <a:rPr lang="fr-FR" sz="1050" dirty="0"/>
              <a:t>" /&gt;</a:t>
            </a:r>
          </a:p>
          <a:p>
            <a:endParaRPr lang="fr-FR" sz="1050" dirty="0"/>
          </a:p>
          <a:p>
            <a:r>
              <a:rPr lang="fr-FR" sz="1050" i="1" dirty="0"/>
              <a:t>Nœud</a:t>
            </a:r>
            <a:r>
              <a:rPr lang="fr-FR" sz="1050" dirty="0"/>
              <a:t> : correspond au</a:t>
            </a:r>
            <a:r>
              <a:rPr lang="fr-FR" sz="1050" baseline="0" dirty="0"/>
              <a:t> nœud à trier</a:t>
            </a:r>
          </a:p>
          <a:p>
            <a:r>
              <a:rPr lang="fr-FR" sz="1050" i="1" dirty="0" err="1"/>
              <a:t>dtype</a:t>
            </a:r>
            <a:r>
              <a:rPr lang="fr-FR" sz="1050" dirty="0"/>
              <a:t> : type de donnée pour le tri</a:t>
            </a:r>
          </a:p>
          <a:p>
            <a:r>
              <a:rPr lang="fr-FR" sz="1050" i="1" dirty="0"/>
              <a:t>	-</a:t>
            </a:r>
            <a:r>
              <a:rPr lang="fr-FR" sz="1050" i="1" dirty="0" err="1"/>
              <a:t>text</a:t>
            </a:r>
            <a:r>
              <a:rPr lang="fr-FR" sz="1050" dirty="0"/>
              <a:t> 	</a:t>
            </a:r>
            <a:r>
              <a:rPr lang="fr-FR" sz="1050" dirty="0">
                <a:sym typeface="Wingdings" pitchFamily="2" charset="2"/>
              </a:rPr>
              <a:t> type texte</a:t>
            </a:r>
            <a:endParaRPr lang="fr-FR" sz="1050" dirty="0"/>
          </a:p>
          <a:p>
            <a:r>
              <a:rPr lang="fr-FR" sz="1050" i="1" dirty="0"/>
              <a:t>	-</a:t>
            </a:r>
            <a:r>
              <a:rPr lang="fr-FR" sz="1050" i="1" dirty="0" err="1"/>
              <a:t>number</a:t>
            </a:r>
            <a:r>
              <a:rPr lang="fr-FR" sz="1050" dirty="0"/>
              <a:t> 	</a:t>
            </a:r>
            <a:r>
              <a:rPr lang="fr-FR" sz="1050" dirty="0">
                <a:sym typeface="Wingdings" pitchFamily="2" charset="2"/>
              </a:rPr>
              <a:t> type numérique</a:t>
            </a:r>
            <a:endParaRPr lang="fr-FR" sz="1050" dirty="0"/>
          </a:p>
          <a:p>
            <a:r>
              <a:rPr lang="fr-FR" sz="1050" i="1" dirty="0"/>
              <a:t>	-</a:t>
            </a:r>
            <a:r>
              <a:rPr lang="fr-FR" sz="1050" i="1" dirty="0" err="1"/>
              <a:t>elt</a:t>
            </a:r>
            <a:endParaRPr lang="fr-FR" sz="1050" i="1" dirty="0"/>
          </a:p>
          <a:p>
            <a:endParaRPr lang="fr-FR" sz="1050" i="1" dirty="0"/>
          </a:p>
          <a:p>
            <a:r>
              <a:rPr lang="fr-FR" sz="1050" i="1" dirty="0" err="1"/>
              <a:t>orderValue</a:t>
            </a:r>
            <a:r>
              <a:rPr lang="fr-FR" sz="1050" i="1" dirty="0"/>
              <a:t> </a:t>
            </a:r>
            <a:r>
              <a:rPr lang="fr-FR" sz="1050" dirty="0"/>
              <a:t>: ordre de</a:t>
            </a:r>
            <a:r>
              <a:rPr lang="fr-FR" sz="1050" baseline="0" dirty="0"/>
              <a:t> tri</a:t>
            </a:r>
            <a:endParaRPr lang="fr-FR" sz="1050" dirty="0"/>
          </a:p>
          <a:p>
            <a:r>
              <a:rPr lang="fr-FR" sz="1050" i="1" dirty="0"/>
              <a:t>	-</a:t>
            </a:r>
            <a:r>
              <a:rPr lang="fr-FR" sz="1050" i="1" dirty="0" err="1"/>
              <a:t>ascending</a:t>
            </a:r>
            <a:r>
              <a:rPr lang="fr-FR" sz="1050" dirty="0"/>
              <a:t> 	</a:t>
            </a:r>
            <a:r>
              <a:rPr lang="fr-FR" sz="1050" dirty="0">
                <a:sym typeface="Wingdings" pitchFamily="2" charset="2"/>
              </a:rPr>
              <a:t> croissant</a:t>
            </a:r>
            <a:endParaRPr lang="fr-FR" sz="1050" dirty="0"/>
          </a:p>
          <a:p>
            <a:r>
              <a:rPr lang="fr-FR" sz="1050" i="1" dirty="0"/>
              <a:t>	-</a:t>
            </a:r>
            <a:r>
              <a:rPr lang="fr-FR" sz="1050" i="1" dirty="0" err="1"/>
              <a:t>descending</a:t>
            </a:r>
            <a:r>
              <a:rPr lang="fr-FR" sz="1050" dirty="0"/>
              <a:t> 	</a:t>
            </a:r>
            <a:r>
              <a:rPr lang="fr-FR" sz="1050" dirty="0">
                <a:sym typeface="Wingdings" pitchFamily="2" charset="2"/>
              </a:rPr>
              <a:t> décroissant</a:t>
            </a:r>
          </a:p>
          <a:p>
            <a:endParaRPr lang="fr-FR" sz="1050" dirty="0">
              <a:sym typeface="Wingdings" pitchFamily="2" charset="2"/>
            </a:endParaRPr>
          </a:p>
          <a:p>
            <a:r>
              <a:rPr lang="fr-FR" sz="1050" i="1" dirty="0" err="1">
                <a:sym typeface="Wingdings" pitchFamily="2" charset="2"/>
              </a:rPr>
              <a:t>cOrderValue</a:t>
            </a:r>
            <a:r>
              <a:rPr lang="fr-FR" sz="1050" i="1" dirty="0">
                <a:sym typeface="Wingdings" pitchFamily="2" charset="2"/>
              </a:rPr>
              <a:t> </a:t>
            </a:r>
            <a:r>
              <a:rPr lang="fr-FR" sz="1050" dirty="0">
                <a:sym typeface="Wingdings" pitchFamily="2" charset="2"/>
              </a:rPr>
              <a:t>:</a:t>
            </a:r>
            <a:r>
              <a:rPr lang="fr-FR" sz="1050" baseline="0" dirty="0">
                <a:sym typeface="Wingdings" pitchFamily="2" charset="2"/>
              </a:rPr>
              <a:t> choix de tri pour la case (string)</a:t>
            </a:r>
            <a:endParaRPr lang="fr-FR" sz="1050" dirty="0">
              <a:sym typeface="Wingdings" pitchFamily="2" charset="2"/>
            </a:endParaRPr>
          </a:p>
          <a:p>
            <a:r>
              <a:rPr lang="fr-FR" sz="1050" i="1" dirty="0"/>
              <a:t>	-</a:t>
            </a:r>
            <a:r>
              <a:rPr lang="fr-FR" sz="1050" i="1" dirty="0" err="1"/>
              <a:t>upper</a:t>
            </a:r>
            <a:r>
              <a:rPr lang="fr-FR" sz="1050" i="1" dirty="0"/>
              <a:t>-first</a:t>
            </a:r>
            <a:r>
              <a:rPr lang="fr-FR" sz="1050" dirty="0"/>
              <a:t> </a:t>
            </a:r>
          </a:p>
          <a:p>
            <a:r>
              <a:rPr lang="fr-FR" sz="1050" i="1" dirty="0"/>
              <a:t>	-</a:t>
            </a:r>
            <a:r>
              <a:rPr lang="fr-FR" sz="1050" i="1" dirty="0" err="1"/>
              <a:t>lower</a:t>
            </a:r>
            <a:r>
              <a:rPr lang="fr-FR" sz="1050" i="1" dirty="0"/>
              <a:t>-first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94</a:t>
            </a:fld>
            <a:endParaRPr lang="fr-FR"/>
          </a:p>
        </p:txBody>
      </p:sp>
    </p:spTree>
    <p:extLst>
      <p:ext uri="{BB962C8B-B14F-4D97-AF65-F5344CB8AC3E}">
        <p14:creationId xmlns:p14="http://schemas.microsoft.com/office/powerpoint/2010/main" val="20724787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Rot="1" noChangeAspect="1" noChangeArrowheads="1" noTextEdit="1"/>
          </p:cNvSpPr>
          <p:nvPr>
            <p:ph type="sldImg"/>
          </p:nvPr>
        </p:nvSpPr>
        <p:spPr>
          <a:ln/>
        </p:spPr>
      </p:sp>
      <p:sp>
        <p:nvSpPr>
          <p:cNvPr id="41369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1504305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Rot="1" noChangeAspect="1" noChangeArrowheads="1" noTextEdit="1"/>
          </p:cNvSpPr>
          <p:nvPr>
            <p:ph type="sldImg"/>
          </p:nvPr>
        </p:nvSpPr>
        <p:spPr>
          <a:ln/>
        </p:spPr>
      </p:sp>
      <p:sp>
        <p:nvSpPr>
          <p:cNvPr id="415747"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19321395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97</a:t>
            </a:fld>
            <a:endParaRPr lang="fr-FR"/>
          </a:p>
        </p:txBody>
      </p:sp>
    </p:spTree>
    <p:extLst>
      <p:ext uri="{BB962C8B-B14F-4D97-AF65-F5344CB8AC3E}">
        <p14:creationId xmlns:p14="http://schemas.microsoft.com/office/powerpoint/2010/main" val="29982479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98</a:t>
            </a:fld>
            <a:endParaRPr lang="fr-FR"/>
          </a:p>
        </p:txBody>
      </p:sp>
    </p:spTree>
    <p:extLst>
      <p:ext uri="{BB962C8B-B14F-4D97-AF65-F5344CB8AC3E}">
        <p14:creationId xmlns:p14="http://schemas.microsoft.com/office/powerpoint/2010/main" val="353686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Rot="1" noChangeAspect="1" noChangeArrowheads="1" noTextEdit="1"/>
          </p:cNvSpPr>
          <p:nvPr>
            <p:ph type="sldImg"/>
          </p:nvPr>
        </p:nvSpPr>
        <p:spPr>
          <a:ln/>
        </p:spPr>
      </p:sp>
      <p:sp>
        <p:nvSpPr>
          <p:cNvPr id="1225731"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40956273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99</a:t>
            </a:fld>
            <a:endParaRPr lang="fr-FR"/>
          </a:p>
        </p:txBody>
      </p:sp>
    </p:spTree>
    <p:extLst>
      <p:ext uri="{BB962C8B-B14F-4D97-AF65-F5344CB8AC3E}">
        <p14:creationId xmlns:p14="http://schemas.microsoft.com/office/powerpoint/2010/main" val="31027605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100</a:t>
            </a:fld>
            <a:endParaRPr lang="fr-FR"/>
          </a:p>
        </p:txBody>
      </p:sp>
    </p:spTree>
    <p:extLst>
      <p:ext uri="{BB962C8B-B14F-4D97-AF65-F5344CB8AC3E}">
        <p14:creationId xmlns:p14="http://schemas.microsoft.com/office/powerpoint/2010/main" val="8295052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Rot="1" noChangeAspect="1" noChangeArrowheads="1" noTextEdit="1"/>
          </p:cNvSpPr>
          <p:nvPr>
            <p:ph type="sldImg"/>
          </p:nvPr>
        </p:nvSpPr>
        <p:spPr>
          <a:ln/>
        </p:spPr>
      </p:sp>
      <p:sp>
        <p:nvSpPr>
          <p:cNvPr id="41677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5602663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6624474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968703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9022867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3775792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p:spPr>
        <p:txBody>
          <a:bodyPr/>
          <a:lstStyle/>
          <a:p>
            <a:pPr eaLnBrk="1" hangingPunct="1"/>
            <a:r>
              <a:rPr lang="fr-FR" sz="1050" b="1" dirty="0"/>
              <a:t>OASIS :</a:t>
            </a:r>
            <a:r>
              <a:rPr lang="fr-FR" sz="1050" dirty="0"/>
              <a:t> </a:t>
            </a:r>
            <a:r>
              <a:rPr lang="fr-FR" sz="1050" dirty="0" err="1"/>
              <a:t>Organization</a:t>
            </a:r>
            <a:r>
              <a:rPr lang="fr-FR" sz="1050" dirty="0"/>
              <a:t> for the </a:t>
            </a:r>
            <a:r>
              <a:rPr lang="fr-FR" sz="1050" dirty="0" err="1"/>
              <a:t>Advancement</a:t>
            </a:r>
            <a:r>
              <a:rPr lang="fr-FR" sz="1050" dirty="0"/>
              <a:t> of </a:t>
            </a:r>
            <a:r>
              <a:rPr lang="fr-FR" sz="1050" dirty="0" err="1"/>
              <a:t>Structured</a:t>
            </a:r>
            <a:r>
              <a:rPr lang="fr-FR" sz="1050" dirty="0"/>
              <a:t> Information Standards </a:t>
            </a:r>
          </a:p>
        </p:txBody>
      </p:sp>
    </p:spTree>
    <p:extLst>
      <p:ext uri="{BB962C8B-B14F-4D97-AF65-F5344CB8AC3E}">
        <p14:creationId xmlns:p14="http://schemas.microsoft.com/office/powerpoint/2010/main" val="14772822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7989600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p:spPr>
        <p:txBody>
          <a:bodyPr/>
          <a:lstStyle/>
          <a:p>
            <a:pPr eaLnBrk="1" hangingPunct="1"/>
            <a:r>
              <a:rPr lang="fr-FR" sz="1050" b="1" dirty="0"/>
              <a:t>Pour en savoir plus sur la comparaison :</a:t>
            </a:r>
          </a:p>
          <a:p>
            <a:pPr eaLnBrk="1" hangingPunct="1"/>
            <a:r>
              <a:rPr lang="fr-FR" sz="1050" dirty="0"/>
              <a:t>http://www.freesoftwaremagazine.com/articles/odf_ooxml_technical_white_paper?page=0%2C0</a:t>
            </a:r>
          </a:p>
        </p:txBody>
      </p:sp>
    </p:spTree>
    <p:extLst>
      <p:ext uri="{BB962C8B-B14F-4D97-AF65-F5344CB8AC3E}">
        <p14:creationId xmlns:p14="http://schemas.microsoft.com/office/powerpoint/2010/main" val="217614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pizplomb.fr/" TargetMode="Externa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263" y="119914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1643042" y="272457"/>
            <a:ext cx="2286016"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1643042" y="272457"/>
            <a:ext cx="2286016" cy="572830"/>
          </a:xfrm>
          <a:prstGeom prst="rect">
            <a:avLst/>
          </a:prstGeom>
          <a:noFill/>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17/11/2020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3" descr="C:\Users\Alex\Desktop\3998752.png"/>
          <p:cNvPicPr>
            <a:picLocks noChangeAspect="1" noChangeArrowheads="1"/>
          </p:cNvPicPr>
          <p:nvPr/>
        </p:nvPicPr>
        <p:blipFill>
          <a:blip r:embed="rId2"/>
          <a:srcRect/>
          <a:stretch>
            <a:fillRect/>
          </a:stretch>
        </p:blipFill>
        <p:spPr bwMode="auto">
          <a:xfrm>
            <a:off x="5143504" y="2857496"/>
            <a:ext cx="4403463" cy="4572032"/>
          </a:xfrm>
          <a:prstGeom prst="rect">
            <a:avLst/>
          </a:prstGeom>
          <a:noFill/>
        </p:spPr>
      </p:pic>
      <p:sp>
        <p:nvSpPr>
          <p:cNvPr id="17" name="Espace réservé du contenu 11"/>
          <p:cNvSpPr>
            <a:spLocks noGrp="1"/>
          </p:cNvSpPr>
          <p:nvPr>
            <p:ph sz="quarter" idx="13" hasCustomPrompt="1"/>
          </p:nvPr>
        </p:nvSpPr>
        <p:spPr>
          <a:xfrm rot="160723">
            <a:off x="6035526" y="3985042"/>
            <a:ext cx="2452946"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6215106"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17/11/2020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6572264" y="1857364"/>
            <a:ext cx="2571736"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6789172" y="2148452"/>
            <a:ext cx="2071044"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17/11/2020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357818" y="1214422"/>
            <a:ext cx="3714744"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17/11/2020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000628" y="1608058"/>
            <a:ext cx="4429156"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7" y="2007319"/>
            <a:ext cx="3435292"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17/11/2020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143504" y="1214421"/>
            <a:ext cx="4143404"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17/11/2020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6286511"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3357554" y="3571876"/>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cache / TMP</a:t>
            </a:r>
          </a:p>
        </p:txBody>
      </p:sp>
      <p:sp>
        <p:nvSpPr>
          <p:cNvPr id="14" name="Double flèche horizontale 13"/>
          <p:cNvSpPr/>
          <p:nvPr/>
        </p:nvSpPr>
        <p:spPr>
          <a:xfrm>
            <a:off x="3357554" y="435769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a:t>
            </a:r>
            <a:r>
              <a:rPr lang="fr-FR" dirty="0" err="1"/>
              <a:t>permalink</a:t>
            </a:r>
            <a:endParaRPr lang="fr-FR" dirty="0"/>
          </a:p>
        </p:txBody>
      </p:sp>
      <p:sp>
        <p:nvSpPr>
          <p:cNvPr id="15" name="Double flèche horizontale 14"/>
          <p:cNvSpPr/>
          <p:nvPr/>
        </p:nvSpPr>
        <p:spPr>
          <a:xfrm>
            <a:off x="3357554" y="507207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Options </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6" name="Double flèche horizontale 15"/>
          <p:cNvSpPr/>
          <p:nvPr/>
        </p:nvSpPr>
        <p:spPr>
          <a:xfrm>
            <a:off x="3357554" y="578645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tables</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7" name="Espace réservé du contenu 9"/>
          <p:cNvSpPr>
            <a:spLocks noGrp="1"/>
          </p:cNvSpPr>
          <p:nvPr>
            <p:ph sz="quarter" idx="14" hasCustomPrompt="1"/>
          </p:nvPr>
        </p:nvSpPr>
        <p:spPr>
          <a:xfrm>
            <a:off x="714347"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17/11/2020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14282"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4714876"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59A31AA9-7275-4B95-9CCF-F1416617C5DD}" type="datetime1">
              <a:rPr lang="fr-FR" smtClean="0"/>
              <a:pPr/>
              <a:t>17/11/2020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288D7DB1-CC1E-4682-841D-D37B005A9A15}" type="datetime1">
              <a:rPr lang="fr-FR" smtClean="0"/>
              <a:pPr/>
              <a:t>17/11/2020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17/11/2020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3214939" y="512823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rot="20836796">
            <a:off x="-16094" y="468715"/>
            <a:ext cx="5715008" cy="1432067"/>
          </a:xfrm>
          <a:prstGeom prst="rect">
            <a:avLst/>
          </a:prstGeom>
          <a:noFill/>
        </p:spPr>
      </p:pic>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17/11/2020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464661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17/11/2020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17/11/2020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17/11/2020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17/11/2020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D9DE75-310A-42CF-AA49-02B2F77950B7}" type="datetime1">
              <a:rPr lang="fr-FR" smtClean="0"/>
              <a:pPr/>
              <a:t>17/11/2020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6" name="ZoneTexte 5"/>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428596" y="1428736"/>
            <a:ext cx="8210550" cy="2057401"/>
          </a:xfrm>
          <a:prstGeom prst="rect">
            <a:avLst/>
          </a:prstGeom>
          <a:noFill/>
        </p:spPr>
      </p:pic>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428596" y="1428736"/>
            <a:ext cx="8210550" cy="2057401"/>
          </a:xfrm>
          <a:prstGeom prst="rect">
            <a:avLst/>
          </a:prstGeom>
          <a:noFill/>
        </p:spPr>
      </p:pic>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rot="19535488">
            <a:off x="-1320511" y="1010534"/>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357554" y="273050"/>
            <a:ext cx="5572164"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277803" y="1435100"/>
            <a:ext cx="3008313"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27C403C1-1CC6-446B-8A53-AD100BD68DC9}" type="datetime1">
              <a:rPr lang="fr-FR" smtClean="0"/>
              <a:pPr/>
              <a:t>17/11/2020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986358"/>
            <a:ext cx="54864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1792288" y="5553096"/>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BF7EF6A-8D7C-462C-8F4D-D56688458CE6}" type="datetime1">
              <a:rPr lang="fr-FR" smtClean="0"/>
              <a:pPr/>
              <a:t>17/11/2020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 y="5857892"/>
            <a:ext cx="9144032"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p:nvPr>
        </p:nvSpPr>
        <p:spPr>
          <a:xfrm>
            <a:off x="0" y="5143512"/>
            <a:ext cx="9144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1643042" y="272457"/>
            <a:ext cx="2286016"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1643042" y="272457"/>
            <a:ext cx="2286016" cy="572830"/>
          </a:xfrm>
          <a:prstGeom prst="rect">
            <a:avLst/>
          </a:prstGeom>
          <a:noFill/>
        </p:spPr>
      </p:pic>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5572140"/>
            <a:ext cx="54864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5072066" y="4857760"/>
            <a:ext cx="2771756"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17/11/2020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285720" y="1071546"/>
            <a:ext cx="857256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828C41-1F75-4DDB-BB28-86A2A1304F64}" type="datetime1">
              <a:rPr lang="fr-FR" smtClean="0"/>
              <a:pPr/>
              <a:t>17/11/2020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43834" y="274638"/>
            <a:ext cx="1285884"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14282" y="274638"/>
            <a:ext cx="7215238"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E212DFBA-A0A9-4D56-B664-12CF44114D4A}" type="datetime1">
              <a:rPr lang="fr-FR" smtClean="0"/>
              <a:pPr/>
              <a:t>17/11/2020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17/11/2020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7077075" y="-214338"/>
            <a:ext cx="2066925"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5285593" y="-89165"/>
            <a:ext cx="2066925" cy="2309813"/>
          </a:xfrm>
          <a:prstGeom prst="rect">
            <a:avLst/>
          </a:prstGeom>
          <a:noFill/>
        </p:spPr>
      </p:pic>
      <p:grpSp>
        <p:nvGrpSpPr>
          <p:cNvPr id="8" name="Groupe 7"/>
          <p:cNvGrpSpPr/>
          <p:nvPr/>
        </p:nvGrpSpPr>
        <p:grpSpPr>
          <a:xfrm>
            <a:off x="1571604" y="1071546"/>
            <a:ext cx="4403463"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7048533" y="1714488"/>
            <a:ext cx="2309813"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923330"/>
            </a:xfrm>
            <a:prstGeom prst="rect">
              <a:avLst/>
            </a:prstGeom>
            <a:noFill/>
          </p:spPr>
          <p:txBody>
            <a:bodyPr wrap="square" rtlCol="0">
              <a:spAutoFit/>
            </a:bodyPr>
            <a:lstStyle/>
            <a:p>
              <a:r>
                <a:rPr lang="fr-FR"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5572132" y="3571876"/>
            <a:ext cx="28575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8" y="857232"/>
            <a:ext cx="1928802" cy="3428981"/>
          </a:xfrm>
          <a:prstGeom prst="rect">
            <a:avLst/>
          </a:prstGeom>
          <a:noFill/>
        </p:spPr>
      </p:pic>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17/11/2020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7000892" y="1071546"/>
            <a:ext cx="1928826"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7000892" y="2571744"/>
            <a:ext cx="1928826"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7215206" y="4643446"/>
            <a:ext cx="1647818" cy="1718947"/>
          </a:xfrm>
          <a:prstGeom prst="rect">
            <a:avLst/>
          </a:prstGeom>
          <a:noFill/>
          <a:ln w="9525">
            <a:noFill/>
            <a:miter lim="800000"/>
            <a:headEnd/>
            <a:tailEnd/>
          </a:ln>
          <a:effectLst/>
        </p:spPr>
      </p:pic>
      <p:grpSp>
        <p:nvGrpSpPr>
          <p:cNvPr id="9" name="Groupe 8"/>
          <p:cNvGrpSpPr/>
          <p:nvPr/>
        </p:nvGrpSpPr>
        <p:grpSpPr>
          <a:xfrm>
            <a:off x="1785918" y="357166"/>
            <a:ext cx="3500462"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100561"/>
              <a:ext cx="1940112" cy="1569660"/>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28575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0" y="2214554"/>
            <a:ext cx="2508267"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14346" y="285728"/>
            <a:ext cx="2436829" cy="2486042"/>
          </a:xfrm>
          <a:prstGeom prst="rect">
            <a:avLst/>
          </a:prstGeom>
          <a:noFill/>
        </p:spPr>
      </p:pic>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17/11/2020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17/11/2020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17/11/2020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17/11/2020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17/11/2020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17/11/2020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17/11/2020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C912BD6-27D5-48B6-B1F5-11A90A9803F8}" type="datetime1">
              <a:rPr lang="fr-FR" smtClean="0"/>
              <a:pPr/>
              <a:t>17/11/2020</a:t>
            </a:fld>
            <a:endParaRPr lang="fr-FR"/>
          </a:p>
        </p:txBody>
      </p:sp>
      <p:sp>
        <p:nvSpPr>
          <p:cNvPr id="4" name="Slide Number Placeholder 21"/>
          <p:cNvSpPr>
            <a:spLocks noGrp="1"/>
          </p:cNvSpPr>
          <p:nvPr>
            <p:ph type="sldNum" sz="quarter" idx="11"/>
          </p:nvPr>
        </p:nvSpPr>
        <p:spPr/>
        <p:txBody>
          <a:bodyPr/>
          <a:lstStyle>
            <a:lvl1pPr>
              <a:defRPr/>
            </a:lvl1pPr>
          </a:lstStyle>
          <a:p>
            <a:fld id="{5A33B5BC-E3F1-4ABE-A1A6-D2608D40EC2E}"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2DF7853-8071-40BC-998E-1F90672835CF}" type="datetime1">
              <a:rPr lang="fr-FR" smtClean="0"/>
              <a:pPr/>
              <a:t>17/11/2020</a:t>
            </a:fld>
            <a:endParaRPr lang="fr-FR"/>
          </a:p>
        </p:txBody>
      </p:sp>
      <p:sp>
        <p:nvSpPr>
          <p:cNvPr id="10" name="Slide Number Placeholder 34"/>
          <p:cNvSpPr>
            <a:spLocks noGrp="1"/>
          </p:cNvSpPr>
          <p:nvPr>
            <p:ph type="sldNum" sz="quarter" idx="19"/>
          </p:nvPr>
        </p:nvSpPr>
        <p:spPr/>
        <p:txBody>
          <a:bodyPr/>
          <a:lstStyle>
            <a:lvl1pPr>
              <a:defRPr/>
            </a:lvl1pPr>
          </a:lstStyle>
          <a:p>
            <a:fld id="{5A33B5BC-E3F1-4ABE-A1A6-D2608D40EC2E}" type="slidenum">
              <a:rPr lang="fr-FR" smtClean="0"/>
              <a:pPr/>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7" name="Ellipse 98"/>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4800600" y="2667000"/>
            <a:ext cx="38862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2DF7853-8071-40BC-998E-1F90672835CF}" type="datetime1">
              <a:rPr lang="fr-FR" smtClean="0"/>
              <a:pPr/>
              <a:t>17/11/2020</a:t>
            </a:fld>
            <a:endParaRPr lang="fr-FR"/>
          </a:p>
        </p:txBody>
      </p:sp>
      <p:sp>
        <p:nvSpPr>
          <p:cNvPr id="10" name="Slide Number Placeholder 30"/>
          <p:cNvSpPr>
            <a:spLocks noGrp="1"/>
          </p:cNvSpPr>
          <p:nvPr>
            <p:ph type="sldNum" sz="quarter" idx="16"/>
          </p:nvPr>
        </p:nvSpPr>
        <p:spPr/>
        <p:txBody>
          <a:bodyPr/>
          <a:lstStyle>
            <a:lvl1pPr>
              <a:defRPr/>
            </a:lvl1pPr>
          </a:lstStyle>
          <a:p>
            <a:fld id="{5A33B5BC-E3F1-4ABE-A1A6-D2608D40EC2E}" type="slidenum">
              <a:rPr lang="fr-FR" smtClean="0"/>
              <a:pPr/>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362272" y="908720"/>
            <a:ext cx="8458200" cy="1470025"/>
          </a:xfrm>
        </p:spPr>
        <p:txBody>
          <a:bodyPr anchor="b"/>
          <a:lstStyle>
            <a:lvl1pPr>
              <a:defRPr sz="4400">
                <a:solidFill>
                  <a:schemeClr val="bg1"/>
                </a:solidFill>
              </a:defRPr>
            </a:lvl1pPr>
          </a:lstStyle>
          <a:p>
            <a:r>
              <a:rPr kumimoji="0" lang="fr-FR"/>
              <a:t>Cliquez pour modifier le style du titre</a:t>
            </a:r>
            <a:endParaRPr kumimoji="0" lang="en-US" dirty="0"/>
          </a:p>
        </p:txBody>
      </p:sp>
      <p:sp>
        <p:nvSpPr>
          <p:cNvPr id="28" name="Espace réservé de la date 27"/>
          <p:cNvSpPr>
            <a:spLocks noGrp="1"/>
          </p:cNvSpPr>
          <p:nvPr>
            <p:ph type="dt" sz="half" idx="10"/>
          </p:nvPr>
        </p:nvSpPr>
        <p:spPr>
          <a:xfrm>
            <a:off x="6705600" y="4206240"/>
            <a:ext cx="960120" cy="457200"/>
          </a:xfrm>
        </p:spPr>
        <p:txBody>
          <a:bodyPr/>
          <a:lstStyle/>
          <a:p>
            <a:fld id="{12DF7853-8071-40BC-998E-1F90672835CF}" type="datetime1">
              <a:rPr lang="fr-FR" smtClean="0"/>
              <a:pPr/>
              <a:t>17/11/2020</a:t>
            </a:fld>
            <a:endParaRPr lang="fr-FR"/>
          </a:p>
        </p:txBody>
      </p:sp>
      <p:sp>
        <p:nvSpPr>
          <p:cNvPr id="17" name="Espace réservé du pied de page 16"/>
          <p:cNvSpPr>
            <a:spLocks noGrp="1"/>
          </p:cNvSpPr>
          <p:nvPr>
            <p:ph type="ftr" sz="quarter" idx="11"/>
          </p:nvPr>
        </p:nvSpPr>
        <p:spPr>
          <a:xfrm>
            <a:off x="5410200" y="4205288"/>
            <a:ext cx="1295400" cy="457200"/>
          </a:xfrm>
        </p:spPr>
        <p:txBody>
          <a:bodyPr/>
          <a:lstStyle/>
          <a:p>
            <a:endParaRPr lang="fr-FR"/>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dirty="0"/>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24" name="Picture 34" descr="Untitled-6"/>
          <p:cNvPicPr>
            <a:picLocks noChangeAspect="1" noChangeArrowheads="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3508" y="862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24"/>
          <p:cNvGrpSpPr/>
          <p:nvPr userDrawn="1"/>
        </p:nvGrpSpPr>
        <p:grpSpPr>
          <a:xfrm>
            <a:off x="-252536" y="0"/>
            <a:ext cx="9434636" cy="6886575"/>
            <a:chOff x="-252536" y="0"/>
            <a:chExt cx="9434636" cy="6886575"/>
          </a:xfrm>
        </p:grpSpPr>
        <p:pic>
          <p:nvPicPr>
            <p:cNvPr id="26" name="Picture 58" descr="Untitled-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9" descr="ca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0" descr="card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1" descr="card2"/>
            <p:cNvPicPr>
              <a:picLocks noChangeAspect="1" noChangeArrowheads="1"/>
            </p:cNvPicPr>
            <p:nvPr/>
          </p:nvPicPr>
          <p:blipFill>
            <a:blip r:embed="rId5" cstate="print">
              <a:extLst>
                <a:ext uri="{28A0092B-C50C-407E-A947-70E740481C1C}">
                  <a14:useLocalDpi xmlns:a14="http://schemas.microsoft.com/office/drawing/2010/main" val="0"/>
                </a:ext>
              </a:extLst>
            </a:blip>
            <a:srcRect l="79668"/>
            <a:stretch>
              <a:fillRect/>
            </a:stretch>
          </p:blipFill>
          <p:spPr bwMode="auto">
            <a:xfrm>
              <a:off x="-252536" y="0"/>
              <a:ext cx="18669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2" descr="card1"/>
            <p:cNvPicPr>
              <a:picLocks noChangeAspect="1" noChangeArrowheads="1"/>
            </p:cNvPicPr>
            <p:nvPr/>
          </p:nvPicPr>
          <p:blipFill>
            <a:blip r:embed="rId6" cstate="print">
              <a:extLst>
                <a:ext uri="{28A0092B-C50C-407E-A947-70E740481C1C}">
                  <a14:useLocalDpi xmlns:a14="http://schemas.microsoft.com/office/drawing/2010/main" val="0"/>
                </a:ext>
              </a:extLst>
            </a:blip>
            <a:srcRect l="80498"/>
            <a:stretch>
              <a:fillRect/>
            </a:stretch>
          </p:blipFill>
          <p:spPr bwMode="auto">
            <a:xfrm>
              <a:off x="-135024" y="0"/>
              <a:ext cx="17907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2"/>
            <p:cNvSpPr txBox="1">
              <a:spLocks noChangeArrowheads="1"/>
            </p:cNvSpPr>
            <p:nvPr/>
          </p:nvSpPr>
          <p:spPr bwMode="auto">
            <a:xfrm>
              <a:off x="6934200" y="166688"/>
              <a:ext cx="106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6000">
                  <a:solidFill>
                    <a:srgbClr val="F2FDF7"/>
                  </a:solidFill>
                </a:rPr>
                <a:t>03</a:t>
              </a:r>
              <a:endParaRPr lang="en-US" altLang="en-US"/>
            </a:p>
          </p:txBody>
        </p:sp>
      </p:grpSp>
      <p:sp>
        <p:nvSpPr>
          <p:cNvPr id="5" name="Rectangle 4"/>
          <p:cNvSpPr>
            <a:spLocks noGrp="1" noChangeArrowheads="1"/>
          </p:cNvSpPr>
          <p:nvPr>
            <p:ph type="dt" sz="half" idx="10"/>
          </p:nvPr>
        </p:nvSpPr>
        <p:spPr/>
        <p:txBody>
          <a:bodyPr/>
          <a:lstStyle>
            <a:lvl1pPr>
              <a:defRPr smtClean="0"/>
            </a:lvl1pPr>
          </a:lstStyle>
          <a:p>
            <a:pPr>
              <a:defRPr/>
            </a:pPr>
            <a:endParaRPr lang="en-US" altLang="en-US"/>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p>
        </p:txBody>
      </p:sp>
      <p:sp>
        <p:nvSpPr>
          <p:cNvPr id="7" name="Rectangle 6"/>
          <p:cNvSpPr>
            <a:spLocks noGrp="1" noChangeArrowheads="1"/>
          </p:cNvSpPr>
          <p:nvPr>
            <p:ph type="sldNum" sz="quarter" idx="12"/>
          </p:nvPr>
        </p:nvSpPr>
        <p:spPr/>
        <p:txBody>
          <a:bodyPr/>
          <a:lstStyle>
            <a:lvl1pPr>
              <a:defRPr smtClean="0"/>
            </a:lvl1pPr>
          </a:lstStyle>
          <a:p>
            <a:pPr>
              <a:defRPr/>
            </a:pPr>
            <a:fld id="{167478A2-FA94-4F03-B717-30DDCD87A30E}" type="slidenum">
              <a:rPr lang="en-US" altLang="en-US"/>
              <a:pPr>
                <a:defRPr/>
              </a:pPr>
              <a:t>‹N°›</a:t>
            </a:fld>
            <a:endParaRPr lang="en-US" altLang="en-US"/>
          </a:p>
        </p:txBody>
      </p:sp>
      <p:sp>
        <p:nvSpPr>
          <p:cNvPr id="16" name="Title 1"/>
          <p:cNvSpPr>
            <a:spLocks noGrp="1"/>
          </p:cNvSpPr>
          <p:nvPr>
            <p:ph type="title"/>
          </p:nvPr>
        </p:nvSpPr>
        <p:spPr>
          <a:xfrm>
            <a:off x="446856" y="80628"/>
            <a:ext cx="8229600" cy="1143000"/>
          </a:xfrm>
        </p:spPr>
        <p:txBody>
          <a:bodyPr/>
          <a:lstStyle>
            <a:lvl1pPr>
              <a:defRPr sz="3200">
                <a:solidFill>
                  <a:srgbClr val="FFFDDD"/>
                </a:solidFill>
              </a:defRPr>
            </a:lvl1pPr>
          </a:lstStyle>
          <a:p>
            <a:r>
              <a:rPr lang="en-US" dirty="0"/>
              <a:t>Click to edit Master title style</a:t>
            </a:r>
            <a:endParaRPr lang="en-GB" dirty="0"/>
          </a:p>
        </p:txBody>
      </p:sp>
      <p:sp>
        <p:nvSpPr>
          <p:cNvPr id="17" name="Content Placeholder 2"/>
          <p:cNvSpPr>
            <a:spLocks noGrp="1"/>
          </p:cNvSpPr>
          <p:nvPr>
            <p:ph idx="1" hasCustomPrompt="1"/>
          </p:nvPr>
        </p:nvSpPr>
        <p:spPr>
          <a:xfrm>
            <a:off x="842900" y="1340767"/>
            <a:ext cx="7704856" cy="4904457"/>
          </a:xfrm>
        </p:spPr>
        <p:txBody>
          <a:bodyPr/>
          <a:lstStyle>
            <a:lvl5pPr>
              <a:defRPr/>
            </a:lvl5pPr>
            <a:lvl6pPr>
              <a:defRPr/>
            </a:lvl6pPr>
            <a:lvl7pPr>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level</a:t>
            </a:r>
          </a:p>
          <a:p>
            <a:pPr lvl="6"/>
            <a:r>
              <a:rPr lang="en-US" dirty="0"/>
              <a:t>7leve</a:t>
            </a:r>
            <a:endParaRPr lang="en-GB" dirty="0"/>
          </a:p>
        </p:txBody>
      </p:sp>
    </p:spTree>
    <p:extLst>
      <p:ext uri="{BB962C8B-B14F-4D97-AF65-F5344CB8AC3E}">
        <p14:creationId xmlns:p14="http://schemas.microsoft.com/office/powerpoint/2010/main" val="3586848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238372" y="747695"/>
            <a:ext cx="77724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17/11/2020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17/11/2020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071538" y="1643050"/>
            <a:ext cx="1500198"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17/11/2020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17/11/2020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17/11/2020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audio" Target="../media/audio1.wav"/><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9">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9144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285720" y="1142984"/>
            <a:ext cx="857256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457200" y="6500834"/>
            <a:ext cx="21336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2DF7853-8071-40BC-998E-1F90672835CF}" type="datetime1">
              <a:rPr lang="fr-FR" smtClean="0"/>
              <a:pPr/>
              <a:t>17/11/2020</a:t>
            </a:fld>
            <a:endParaRPr lang="fr-FR"/>
          </a:p>
        </p:txBody>
      </p:sp>
      <p:sp>
        <p:nvSpPr>
          <p:cNvPr id="5" name="Espace réservé du pied de page 4"/>
          <p:cNvSpPr>
            <a:spLocks noGrp="1"/>
          </p:cNvSpPr>
          <p:nvPr>
            <p:ph type="ftr" sz="quarter" idx="3"/>
          </p:nvPr>
        </p:nvSpPr>
        <p:spPr>
          <a:xfrm>
            <a:off x="3124200" y="6500834"/>
            <a:ext cx="28956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7858148" y="6500835"/>
            <a:ext cx="642942"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noaction">
              <a:snd r:embed="rId50"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noaction">
              <a:snd r:embed="rId50"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 bg1="lt1" tx1="dk1" bg2="lt2" tx2="dk2" accent1="accent1" accent2="accent2" accent3="accent3" accent4="accent4" accent5="accent5" accent6="accent6" hlink="hlink" folHlink="folHlink"/>
  <p:sldLayoutIdLst>
    <p:sldLayoutId id="2147483700" r:id="rId1"/>
    <p:sldLayoutId id="2147483745" r:id="rId2"/>
    <p:sldLayoutId id="2147483701" r:id="rId3"/>
    <p:sldLayoutId id="2147483702" r:id="rId4"/>
    <p:sldLayoutId id="2147483703" r:id="rId5"/>
    <p:sldLayoutId id="2147483704" r:id="rId6"/>
    <p:sldLayoutId id="2147483705" r:id="rId7"/>
    <p:sldLayoutId id="2147483706" r:id="rId8"/>
    <p:sldLayoutId id="2147483743" r:id="rId9"/>
    <p:sldLayoutId id="2147483707" r:id="rId10"/>
    <p:sldLayoutId id="2147483708" r:id="rId11"/>
    <p:sldLayoutId id="2147483709" r:id="rId12"/>
    <p:sldLayoutId id="2147483742" r:id="rId13"/>
    <p:sldLayoutId id="2147483741"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698" r:id="rId46"/>
    <p:sldLayoutId id="2147483744" r:id="rId47"/>
  </p:sldLayoutIdLst>
  <p:hf hdr="0" ftr="0" dt="0"/>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1.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8" Type="http://schemas.openxmlformats.org/officeDocument/2006/relationships/image" Target="../media/image42.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103.xml"/><Relationship Id="rId1" Type="http://schemas.openxmlformats.org/officeDocument/2006/relationships/slideLayout" Target="../slideLayouts/slideLayout8.xml"/><Relationship Id="rId6" Type="http://schemas.openxmlformats.org/officeDocument/2006/relationships/image" Target="../media/image44.jpeg"/><Relationship Id="rId5" Type="http://schemas.openxmlformats.org/officeDocument/2006/relationships/image" Target="../media/image40.png"/><Relationship Id="rId4" Type="http://schemas.openxmlformats.org/officeDocument/2006/relationships/image" Target="../media/image39.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5.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1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6.xml"/><Relationship Id="rId1" Type="http://schemas.openxmlformats.org/officeDocument/2006/relationships/slideLayout" Target="../slideLayouts/slideLayout2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7.xml"/><Relationship Id="rId1" Type="http://schemas.openxmlformats.org/officeDocument/2006/relationships/slideLayout" Target="../slideLayouts/slideLayout42.xml"/><Relationship Id="rId5" Type="http://schemas.openxmlformats.org/officeDocument/2006/relationships/image" Target="../media/image55.png"/><Relationship Id="rId4" Type="http://schemas.openxmlformats.org/officeDocument/2006/relationships/image" Target="../media/image54.png"/></Relationships>
</file>

<file path=ppt/slides/_rels/slide15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128.xml"/><Relationship Id="rId1" Type="http://schemas.openxmlformats.org/officeDocument/2006/relationships/slideLayout" Target="../slideLayouts/slideLayout1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2.xml"/><Relationship Id="rId1" Type="http://schemas.openxmlformats.org/officeDocument/2006/relationships/slideLayout" Target="../slideLayouts/slideLayout8.xml"/><Relationship Id="rId5" Type="http://schemas.openxmlformats.org/officeDocument/2006/relationships/comments" Target="../comments/comment2.xml"/><Relationship Id="rId4" Type="http://schemas.openxmlformats.org/officeDocument/2006/relationships/image" Target="../media/image68.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0.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hyperlink" Target="http://php.net/manual/fr/book.xsl.php" TargetMode="External"/><Relationship Id="rId2" Type="http://schemas.openxmlformats.org/officeDocument/2006/relationships/notesSlide" Target="../notesSlides/notesSlide147.xml"/><Relationship Id="rId1" Type="http://schemas.openxmlformats.org/officeDocument/2006/relationships/slideLayout" Target="../slideLayouts/slideLayout8.xml"/><Relationship Id="rId5" Type="http://schemas.openxmlformats.org/officeDocument/2006/relationships/hyperlink" Target="https://docs.microsoft.com/fr-fr/dotnet/api/system.xml.xsl.xsltransform.transform?view=netframework-4.7.2" TargetMode="External"/><Relationship Id="rId4" Type="http://schemas.openxmlformats.org/officeDocument/2006/relationships/hyperlink" Target="http://xmlsoft.org/XSLT/downloads.html"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ant.apache.org/bindownload.cgi" TargetMode="External"/><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0.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157.xml"/><Relationship Id="rId1" Type="http://schemas.openxmlformats.org/officeDocument/2006/relationships/slideLayout" Target="../slideLayouts/slideLayout1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png"/><Relationship Id="rId7" Type="http://schemas.openxmlformats.org/officeDocument/2006/relationships/diagramColors" Target="../diagrams/colors3.xml"/><Relationship Id="rId2" Type="http://schemas.openxmlformats.org/officeDocument/2006/relationships/notesSlide" Target="../notesSlides/notesSlide160.xml"/><Relationship Id="rId1" Type="http://schemas.openxmlformats.org/officeDocument/2006/relationships/slideLayout" Target="../slideLayouts/slideLayout1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166.xml"/><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5.xml"/></Relationships>
</file>

<file path=ppt/slides/_rels/slide199.xml.rels><?xml version="1.0" encoding="UTF-8" standalone="yes"?>
<Relationships xmlns="http://schemas.openxmlformats.org/package/2006/relationships"><Relationship Id="rId3" Type="http://schemas.openxmlformats.org/officeDocument/2006/relationships/image" Target="../media/image72.jpeg"/><Relationship Id="rId7" Type="http://schemas.openxmlformats.org/officeDocument/2006/relationships/image" Target="../media/image76.png"/><Relationship Id="rId2" Type="http://schemas.openxmlformats.org/officeDocument/2006/relationships/notesSlide" Target="../notesSlides/notesSlide169.xml"/><Relationship Id="rId1" Type="http://schemas.openxmlformats.org/officeDocument/2006/relationships/slideLayout" Target="../slideLayouts/slideLayout1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www.w3.org/"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8.xml"/><Relationship Id="rId5" Type="http://schemas.openxmlformats.org/officeDocument/2006/relationships/image" Target="../media/image5.png"/><Relationship Id="rId4" Type="http://schemas.openxmlformats.org/officeDocument/2006/relationships/image" Target="../media/image2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a:t>
            </a:fld>
            <a:endParaRPr lang="fr-FR"/>
          </a:p>
        </p:txBody>
      </p:sp>
      <p:sp>
        <p:nvSpPr>
          <p:cNvPr id="2" name="Titre 1"/>
          <p:cNvSpPr>
            <a:spLocks noGrp="1"/>
          </p:cNvSpPr>
          <p:nvPr>
            <p:ph type="ctrTitle"/>
          </p:nvPr>
        </p:nvSpPr>
        <p:spPr/>
        <p:txBody>
          <a:bodyPr/>
          <a:lstStyle/>
          <a:p>
            <a:r>
              <a:rPr lang="fr-FR" dirty="0"/>
              <a:t>Développer avec XSL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AutoShape 1026"/>
          <p:cNvSpPr>
            <a:spLocks noGrp="1" noChangeArrowheads="1"/>
          </p:cNvSpPr>
          <p:nvPr>
            <p:ph type="title"/>
          </p:nvPr>
        </p:nvSpPr>
        <p:spPr/>
        <p:txBody>
          <a:bodyPr>
            <a:normAutofit/>
          </a:bodyPr>
          <a:lstStyle/>
          <a:p>
            <a:r>
              <a:rPr lang="fr-FR" dirty="0"/>
              <a:t>La galaxie XML</a:t>
            </a:r>
          </a:p>
        </p:txBody>
      </p:sp>
      <p:sp>
        <p:nvSpPr>
          <p:cNvPr id="14340" name="Rectangle 1027"/>
          <p:cNvSpPr>
            <a:spLocks noGrp="1" noChangeArrowheads="1"/>
          </p:cNvSpPr>
          <p:nvPr>
            <p:ph idx="1"/>
          </p:nvPr>
        </p:nvSpPr>
        <p:spPr/>
        <p:txBody>
          <a:bodyPr>
            <a:normAutofit fontScale="92500" lnSpcReduction="10000"/>
          </a:bodyPr>
          <a:lstStyle/>
          <a:p>
            <a:r>
              <a:rPr lang="fr-FR" dirty="0"/>
              <a:t>La galaxie XML</a:t>
            </a:r>
          </a:p>
          <a:p>
            <a:pPr lvl="1"/>
            <a:r>
              <a:rPr lang="fr-FR" dirty="0"/>
              <a:t> XML (contenu et exports / imports BDD)</a:t>
            </a:r>
          </a:p>
          <a:p>
            <a:pPr lvl="1"/>
            <a:r>
              <a:rPr lang="fr-FR" dirty="0"/>
              <a:t> XHTML (contenu Web)</a:t>
            </a:r>
          </a:p>
          <a:p>
            <a:pPr lvl="1"/>
            <a:r>
              <a:rPr lang="fr-FR" dirty="0"/>
              <a:t> DTD, XSD (grammaires)</a:t>
            </a:r>
          </a:p>
          <a:p>
            <a:pPr lvl="1"/>
            <a:r>
              <a:rPr lang="fr-FR" dirty="0"/>
              <a:t> XSL-T (Transformation) et XSL-FO (Formatage)</a:t>
            </a:r>
          </a:p>
          <a:p>
            <a:pPr lvl="1"/>
            <a:r>
              <a:rPr lang="fr-FR" dirty="0"/>
              <a:t> RSS, </a:t>
            </a:r>
            <a:r>
              <a:rPr lang="fr-FR" dirty="0" err="1"/>
              <a:t>Atom</a:t>
            </a:r>
            <a:r>
              <a:rPr lang="fr-FR" dirty="0"/>
              <a:t> (syndication de contenu) </a:t>
            </a:r>
          </a:p>
          <a:p>
            <a:pPr lvl="1"/>
            <a:r>
              <a:rPr lang="fr-FR" dirty="0"/>
              <a:t> SVG (graphiques), </a:t>
            </a:r>
            <a:r>
              <a:rPr lang="fr-FR" dirty="0" err="1"/>
              <a:t>XLink</a:t>
            </a:r>
            <a:endParaRPr lang="fr-FR" dirty="0"/>
          </a:p>
          <a:p>
            <a:pPr lvl="1"/>
            <a:r>
              <a:rPr lang="fr-FR" dirty="0"/>
              <a:t> SOAP (Web services… WS-*)</a:t>
            </a:r>
          </a:p>
          <a:p>
            <a:pPr lvl="1"/>
            <a:r>
              <a:rPr lang="fr-FR" dirty="0"/>
              <a:t> </a:t>
            </a:r>
            <a:r>
              <a:rPr lang="fr-FR" dirty="0" err="1"/>
              <a:t>XForms</a:t>
            </a:r>
            <a:r>
              <a:rPr lang="fr-FR" dirty="0"/>
              <a:t> (formulaires)</a:t>
            </a:r>
          </a:p>
          <a:p>
            <a:pPr lvl="1"/>
            <a:r>
              <a:rPr lang="fr-FR" dirty="0"/>
              <a:t> </a:t>
            </a:r>
            <a:r>
              <a:rPr lang="fr-FR" dirty="0" err="1"/>
              <a:t>XQuery</a:t>
            </a:r>
            <a:r>
              <a:rPr lang="fr-FR" dirty="0"/>
              <a:t> (requêtes), XPath (extraction)</a:t>
            </a:r>
          </a:p>
          <a:p>
            <a:pPr lvl="1"/>
            <a:r>
              <a:rPr lang="fr-FR" dirty="0"/>
              <a:t> XUL (Mozilla), XAML (Microsoft </a:t>
            </a:r>
            <a:r>
              <a:rPr lang="fr-FR" dirty="0" err="1"/>
              <a:t>Silverlight</a:t>
            </a:r>
            <a:r>
              <a:rPr lang="fr-FR" dirty="0"/>
              <a:t>), MXML (Adobe Flash)</a:t>
            </a:r>
          </a:p>
        </p:txBody>
      </p:sp>
      <p:sp>
        <p:nvSpPr>
          <p:cNvPr id="14338" name="Rectangle 13"/>
          <p:cNvSpPr>
            <a:spLocks noGrp="1" noChangeArrowheads="1"/>
          </p:cNvSpPr>
          <p:nvPr>
            <p:ph type="sldNum" sz="quarter" idx="12"/>
          </p:nvPr>
        </p:nvSpPr>
        <p:spPr>
          <a:noFill/>
        </p:spPr>
        <p:txBody>
          <a:bodyPr>
            <a:normAutofit/>
          </a:bodyPr>
          <a:lstStyle/>
          <a:p>
            <a:fld id="{D0E731D8-F5EB-4F9B-86C1-C3C0F6B5B5FB}" type="slidenum">
              <a:rPr lang="fr-FR" smtClean="0"/>
              <a:pPr/>
              <a:t>10</a:t>
            </a:fld>
            <a:endParaRPr lang="fr-F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XSL - Exercice multi documents</a:t>
            </a:r>
          </a:p>
        </p:txBody>
      </p:sp>
      <p:sp>
        <p:nvSpPr>
          <p:cNvPr id="3" name="Espace réservé du contenu 2"/>
          <p:cNvSpPr>
            <a:spLocks noGrp="1"/>
          </p:cNvSpPr>
          <p:nvPr>
            <p:ph idx="1"/>
          </p:nvPr>
        </p:nvSpPr>
        <p:spPr/>
        <p:txBody>
          <a:bodyPr>
            <a:normAutofit fontScale="77500" lnSpcReduction="20000"/>
          </a:bodyPr>
          <a:lstStyle/>
          <a:p>
            <a:r>
              <a:rPr lang="fr-FR" dirty="0"/>
              <a:t>Créer une feuille de facture basée sur 2 </a:t>
            </a:r>
            <a:r>
              <a:rPr lang="fr-FR" dirty="0" err="1"/>
              <a:t>xml</a:t>
            </a:r>
            <a:endParaRPr lang="fr-FR" dirty="0"/>
          </a:p>
          <a:p>
            <a:endParaRPr lang="fr-FR" dirty="0"/>
          </a:p>
          <a:p>
            <a:pPr lvl="1"/>
            <a:r>
              <a:rPr lang="fr-FR" dirty="0"/>
              <a:t>Document facture avec les </a:t>
            </a:r>
            <a:r>
              <a:rPr lang="fr-FR" dirty="0" err="1"/>
              <a:t>idclients</a:t>
            </a:r>
            <a:endParaRPr lang="fr-FR" dirty="0"/>
          </a:p>
          <a:p>
            <a:pPr lvl="1"/>
            <a:endParaRPr lang="fr-FR" dirty="0"/>
          </a:p>
          <a:p>
            <a:pPr lvl="1"/>
            <a:r>
              <a:rPr lang="fr-FR" dirty="0"/>
              <a:t>Document client avec toutes les informations clients</a:t>
            </a:r>
          </a:p>
          <a:p>
            <a:pPr lvl="1"/>
            <a:endParaRPr lang="fr-FR" dirty="0"/>
          </a:p>
          <a:p>
            <a:pPr lvl="1"/>
            <a:r>
              <a:rPr lang="fr-FR" dirty="0"/>
              <a:t>L’appel de transformation par le navigateur se fera par ou avec le document facture.xml</a:t>
            </a:r>
          </a:p>
          <a:p>
            <a:pPr lvl="1"/>
            <a:endParaRPr lang="fr-FR" dirty="0"/>
          </a:p>
          <a:p>
            <a:pPr lvl="1"/>
            <a:r>
              <a:rPr lang="fr-FR" dirty="0"/>
              <a:t>le </a:t>
            </a:r>
            <a:r>
              <a:rPr lang="fr-FR" dirty="0" err="1"/>
              <a:t>xsl</a:t>
            </a:r>
            <a:r>
              <a:rPr lang="fr-FR" dirty="0"/>
              <a:t> chargera le fichier grâce a la fonction document(</a:t>
            </a:r>
            <a:r>
              <a:rPr lang="fr-FR" dirty="0" err="1"/>
              <a:t>uri</a:t>
            </a:r>
            <a:r>
              <a:rPr lang="fr-FR" dirty="0"/>
              <a:t>)</a:t>
            </a:r>
          </a:p>
          <a:p>
            <a:pPr lvl="1"/>
            <a:endParaRPr lang="fr-FR" dirty="0"/>
          </a:p>
          <a:p>
            <a:pPr lvl="1"/>
            <a:r>
              <a:rPr lang="fr-FR" dirty="0"/>
              <a:t>afficher les infos clients pour chaque factures</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100</a:t>
            </a:fld>
            <a:endParaRPr lang="fr-FR"/>
          </a:p>
        </p:txBody>
      </p:sp>
      <p:sp>
        <p:nvSpPr>
          <p:cNvPr id="5" name="Espace réservé du contenu 4"/>
          <p:cNvSpPr>
            <a:spLocks noGrp="1"/>
          </p:cNvSpPr>
          <p:nvPr>
            <p:ph sz="quarter" idx="13"/>
          </p:nvPr>
        </p:nvSpPr>
        <p:spPr>
          <a:xfrm rot="160723">
            <a:off x="6784330" y="2148339"/>
            <a:ext cx="2071044" cy="2209697"/>
          </a:xfrm>
        </p:spPr>
        <p:txBody>
          <a:bodyPr>
            <a:normAutofit/>
          </a:bodyPr>
          <a:lstStyle/>
          <a:p>
            <a:pPr>
              <a:buNone/>
            </a:pPr>
            <a:endParaRPr lang="fr-FR" dirty="0"/>
          </a:p>
          <a:p>
            <a:pPr>
              <a:buNone/>
            </a:pPr>
            <a:endParaRPr lang="fr-FR" dirty="0"/>
          </a:p>
          <a:p>
            <a:pPr>
              <a:buNone/>
            </a:pPr>
            <a:endParaRPr lang="fr-FR" dirty="0"/>
          </a:p>
          <a:p>
            <a:pPr>
              <a:buNone/>
            </a:pPr>
            <a:r>
              <a:rPr lang="fr-FR" dirty="0"/>
              <a:t>	</a:t>
            </a:r>
          </a:p>
          <a:p>
            <a:pPr>
              <a:buNone/>
            </a:pPr>
            <a:endParaRPr lang="fr-FR" dirty="0"/>
          </a:p>
          <a:p>
            <a:pPr>
              <a:buNone/>
            </a:pPr>
            <a:r>
              <a:rPr lang="fr-FR" dirty="0"/>
              <a:t>		       produits</a:t>
            </a:r>
          </a:p>
          <a:p>
            <a:pPr>
              <a:buNone/>
            </a:pPr>
            <a:endParaRPr lang="fr-FR" dirty="0"/>
          </a:p>
          <a:p>
            <a:pPr>
              <a:buNone/>
            </a:pPr>
            <a:endParaRPr lang="fr-FR" dirty="0"/>
          </a:p>
          <a:p>
            <a:pPr>
              <a:buNone/>
            </a:pPr>
            <a:endParaRPr lang="fr-FR" dirty="0"/>
          </a:p>
          <a:p>
            <a:pPr>
              <a:buNone/>
            </a:pPr>
            <a:r>
              <a:rPr lang="fr-FR" dirty="0"/>
              <a:t>     factures</a:t>
            </a:r>
          </a:p>
        </p:txBody>
      </p:sp>
      <p:pic>
        <p:nvPicPr>
          <p:cNvPr id="6" name="Picture 3" descr="C:\Users\itis\Downloads\xsl(1).png"/>
          <p:cNvPicPr>
            <a:picLocks noChangeAspect="1" noChangeArrowheads="1"/>
          </p:cNvPicPr>
          <p:nvPr/>
        </p:nvPicPr>
        <p:blipFill>
          <a:blip r:embed="rId3" cstate="print"/>
          <a:srcRect/>
          <a:stretch>
            <a:fillRect/>
          </a:stretch>
        </p:blipFill>
        <p:spPr bwMode="auto">
          <a:xfrm>
            <a:off x="6929454" y="2285992"/>
            <a:ext cx="674910" cy="674910"/>
          </a:xfrm>
          <a:prstGeom prst="rect">
            <a:avLst/>
          </a:prstGeom>
          <a:noFill/>
        </p:spPr>
      </p:pic>
      <p:pic>
        <p:nvPicPr>
          <p:cNvPr id="7" name="Picture 4" descr="C:\Users\itis\Downloads\xml.png"/>
          <p:cNvPicPr>
            <a:picLocks noChangeAspect="1" noChangeArrowheads="1"/>
          </p:cNvPicPr>
          <p:nvPr/>
        </p:nvPicPr>
        <p:blipFill>
          <a:blip r:embed="rId4" cstate="print"/>
          <a:srcRect/>
          <a:stretch>
            <a:fillRect/>
          </a:stretch>
        </p:blipFill>
        <p:spPr bwMode="auto">
          <a:xfrm>
            <a:off x="6929454" y="3182718"/>
            <a:ext cx="674910" cy="674910"/>
          </a:xfrm>
          <a:prstGeom prst="rect">
            <a:avLst/>
          </a:prstGeom>
          <a:noFill/>
        </p:spPr>
      </p:pic>
      <p:pic>
        <p:nvPicPr>
          <p:cNvPr id="8" name="Picture 4" descr="C:\Users\itis\Downloads\xml.png"/>
          <p:cNvPicPr>
            <a:picLocks noChangeAspect="1" noChangeArrowheads="1"/>
          </p:cNvPicPr>
          <p:nvPr/>
        </p:nvPicPr>
        <p:blipFill>
          <a:blip r:embed="rId4" cstate="print"/>
          <a:srcRect/>
          <a:stretch>
            <a:fillRect/>
          </a:stretch>
        </p:blipFill>
        <p:spPr bwMode="auto">
          <a:xfrm>
            <a:off x="8001024" y="2468338"/>
            <a:ext cx="674910" cy="674910"/>
          </a:xfrm>
          <a:prstGeom prst="rect">
            <a:avLst/>
          </a:prstGeom>
          <a:noFill/>
        </p:spPr>
      </p:pic>
      <p:cxnSp>
        <p:nvCxnSpPr>
          <p:cNvPr id="10" name="Connecteur droit avec flèche 9"/>
          <p:cNvCxnSpPr>
            <a:endCxn id="6" idx="3"/>
          </p:cNvCxnSpPr>
          <p:nvPr/>
        </p:nvCxnSpPr>
        <p:spPr>
          <a:xfrm rot="10800000">
            <a:off x="7604364" y="2623448"/>
            <a:ext cx="539536" cy="234049"/>
          </a:xfrm>
          <a:prstGeom prst="straightConnector1">
            <a:avLst/>
          </a:prstGeom>
          <a:ln>
            <a:solidFill>
              <a:schemeClr val="accent3">
                <a:lumMod val="50000"/>
              </a:schemeClr>
            </a:solidFill>
            <a:tailEnd type="arrow"/>
          </a:ln>
        </p:spPr>
        <p:style>
          <a:lnRef idx="3">
            <a:schemeClr val="accent3"/>
          </a:lnRef>
          <a:fillRef idx="0">
            <a:schemeClr val="accent3"/>
          </a:fillRef>
          <a:effectRef idx="2">
            <a:schemeClr val="accent3"/>
          </a:effectRef>
          <a:fontRef idx="minor">
            <a:schemeClr val="tx1"/>
          </a:fontRef>
        </p:style>
      </p:cxnSp>
      <p:cxnSp>
        <p:nvCxnSpPr>
          <p:cNvPr id="16" name="Connecteur droit avec flèche 15"/>
          <p:cNvCxnSpPr>
            <a:stCxn id="7" idx="0"/>
          </p:cNvCxnSpPr>
          <p:nvPr/>
        </p:nvCxnSpPr>
        <p:spPr>
          <a:xfrm rot="5400000" flipH="1" flipV="1">
            <a:off x="7042728" y="2938801"/>
            <a:ext cx="468098" cy="19737"/>
          </a:xfrm>
          <a:prstGeom prst="straightConnector1">
            <a:avLst/>
          </a:prstGeom>
          <a:ln>
            <a:solidFill>
              <a:schemeClr val="accent3">
                <a:lumMod val="50000"/>
              </a:schemeClr>
            </a:solidFill>
            <a:tailEnd type="arrow"/>
          </a:ln>
        </p:spPr>
        <p:style>
          <a:lnRef idx="3">
            <a:schemeClr val="accent3"/>
          </a:lnRef>
          <a:fillRef idx="0">
            <a:schemeClr val="accent3"/>
          </a:fillRef>
          <a:effectRef idx="2">
            <a:schemeClr val="accent3"/>
          </a:effectRef>
          <a:fontRef idx="minor">
            <a:schemeClr val="tx1"/>
          </a:fontRef>
        </p:style>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&amp; Astuces</a:t>
            </a:r>
          </a:p>
        </p:txBody>
      </p:sp>
      <p:sp>
        <p:nvSpPr>
          <p:cNvPr id="6" name="Espace réservé du contenu 5"/>
          <p:cNvSpPr>
            <a:spLocks noGrp="1"/>
          </p:cNvSpPr>
          <p:nvPr>
            <p:ph idx="1"/>
          </p:nvPr>
        </p:nvSpPr>
        <p:spPr/>
        <p:txBody>
          <a:bodyPr>
            <a:normAutofit fontScale="62500" lnSpcReduction="20000"/>
          </a:bodyPr>
          <a:lstStyle/>
          <a:p>
            <a:pPr marL="342900" lvl="1" indent="-342900">
              <a:buFont typeface="Arial" pitchFamily="34" charset="0"/>
              <a:buChar char="•"/>
            </a:pPr>
            <a:r>
              <a:rPr lang="fr-FR" dirty="0"/>
              <a:t>Où puis je mettre une expression </a:t>
            </a:r>
            <a:r>
              <a:rPr lang="fr-FR" dirty="0" err="1"/>
              <a:t>Xpath</a:t>
            </a:r>
            <a:r>
              <a:rPr lang="fr-FR" dirty="0"/>
              <a:t>?</a:t>
            </a:r>
          </a:p>
          <a:p>
            <a:pPr marL="342900" lvl="1" indent="-342900">
              <a:buFont typeface="Arial" pitchFamily="34" charset="0"/>
              <a:buChar char="•"/>
            </a:pPr>
            <a:endParaRPr lang="fr-FR" dirty="0"/>
          </a:p>
          <a:p>
            <a:pPr lvl="2"/>
            <a:r>
              <a:rPr lang="fr-FR" dirty="0"/>
              <a:t>Pour bien identifier les attributs ou une expression </a:t>
            </a:r>
            <a:r>
              <a:rPr lang="fr-FR" dirty="0" err="1"/>
              <a:t>Xpath</a:t>
            </a:r>
            <a:r>
              <a:rPr lang="fr-FR" dirty="0"/>
              <a:t> est attendu en </a:t>
            </a:r>
            <a:r>
              <a:rPr lang="fr-FR" dirty="0" err="1"/>
              <a:t>xsl</a:t>
            </a:r>
            <a:endParaRPr lang="fr-FR" dirty="0"/>
          </a:p>
          <a:p>
            <a:pPr marL="1371600" lvl="2" indent="-457200">
              <a:buFont typeface="+mj-lt"/>
              <a:buAutoNum type="arabicPeriod"/>
            </a:pPr>
            <a:endParaRPr lang="fr-FR" b="1" u="sng" dirty="0"/>
          </a:p>
          <a:p>
            <a:pPr marL="1371600" lvl="2" indent="-457200">
              <a:buFont typeface="+mj-lt"/>
              <a:buAutoNum type="arabicPeriod"/>
            </a:pPr>
            <a:r>
              <a:rPr lang="fr-FR" b="1" u="sng" dirty="0"/>
              <a:t>Je suis pas dans un attribut?</a:t>
            </a:r>
          </a:p>
          <a:p>
            <a:pPr marL="2286000" lvl="4" indent="-457200"/>
            <a:r>
              <a:rPr lang="fr-FR" b="1" u="sng" dirty="0" err="1"/>
              <a:t>xsl:value-of</a:t>
            </a:r>
            <a:r>
              <a:rPr lang="fr-FR" b="1" u="sng" dirty="0"/>
              <a:t>, </a:t>
            </a:r>
            <a:r>
              <a:rPr lang="fr-FR" b="1" u="sng" dirty="0" err="1"/>
              <a:t>xsl:for-each</a:t>
            </a:r>
            <a:r>
              <a:rPr lang="fr-FR" b="1" u="sng" dirty="0"/>
              <a:t>,…</a:t>
            </a:r>
          </a:p>
          <a:p>
            <a:pPr marL="571500" indent="-457200"/>
            <a:endParaRPr lang="fr-FR" b="1" u="sng" dirty="0"/>
          </a:p>
          <a:p>
            <a:pPr marL="1371600" lvl="2" indent="-457200">
              <a:buFont typeface="+mj-lt"/>
              <a:buAutoNum type="arabicPeriod" startAt="2"/>
            </a:pPr>
            <a:r>
              <a:rPr lang="fr-FR" b="1" u="sng" dirty="0"/>
              <a:t>La balise est une balise XSL?</a:t>
            </a:r>
          </a:p>
          <a:p>
            <a:pPr lvl="4"/>
            <a:r>
              <a:rPr lang="fr-FR" sz="2900" b="1" dirty="0"/>
              <a:t>OUI</a:t>
            </a:r>
            <a:r>
              <a:rPr lang="fr-FR" sz="2900" dirty="0"/>
              <a:t> </a:t>
            </a:r>
            <a:r>
              <a:rPr lang="fr-FR" dirty="0"/>
              <a:t>, </a:t>
            </a:r>
            <a:r>
              <a:rPr lang="fr-FR" dirty="0">
                <a:sym typeface="Wingdings" pitchFamily="2" charset="2"/>
              </a:rPr>
              <a:t> question suivante</a:t>
            </a:r>
          </a:p>
          <a:p>
            <a:pPr lvl="4"/>
            <a:r>
              <a:rPr lang="fr-FR" dirty="0">
                <a:sym typeface="Wingdings" pitchFamily="2" charset="2"/>
              </a:rPr>
              <a:t>NON, mettre des </a:t>
            </a:r>
            <a:r>
              <a:rPr lang="fr-FR" b="1" dirty="0">
                <a:sym typeface="Wingdings" pitchFamily="2" charset="2"/>
              </a:rPr>
              <a:t>accolades</a:t>
            </a:r>
            <a:r>
              <a:rPr lang="fr-FR" dirty="0">
                <a:sym typeface="Wingdings" pitchFamily="2" charset="2"/>
              </a:rPr>
              <a:t> pour </a:t>
            </a:r>
            <a:r>
              <a:rPr lang="fr-FR" b="1" dirty="0">
                <a:sym typeface="Wingdings" pitchFamily="2" charset="2"/>
              </a:rPr>
              <a:t>évaluer</a:t>
            </a:r>
            <a:r>
              <a:rPr lang="fr-FR" dirty="0">
                <a:sym typeface="Wingdings" pitchFamily="2" charset="2"/>
              </a:rPr>
              <a:t> la valeur vers la sortie</a:t>
            </a:r>
            <a:endParaRPr lang="fr-FR" dirty="0"/>
          </a:p>
          <a:p>
            <a:pPr marL="1371600" lvl="2" indent="-457200">
              <a:buFont typeface="+mj-lt"/>
              <a:buAutoNum type="arabicPeriod" startAt="2"/>
            </a:pPr>
            <a:endParaRPr lang="fr-FR" dirty="0"/>
          </a:p>
          <a:p>
            <a:pPr marL="1371600" lvl="2" indent="-457200">
              <a:buFont typeface="+mj-lt"/>
              <a:buAutoNum type="arabicPeriod" startAt="2"/>
            </a:pPr>
            <a:r>
              <a:rPr lang="fr-FR" b="1" u="sng" dirty="0"/>
              <a:t>L'attribut est :</a:t>
            </a:r>
          </a:p>
          <a:p>
            <a:pPr lvl="3"/>
            <a:r>
              <a:rPr lang="fr-FR" sz="2600" b="1" dirty="0"/>
              <a:t>select</a:t>
            </a:r>
            <a:r>
              <a:rPr lang="fr-FR" b="1" dirty="0"/>
              <a:t>=".."</a:t>
            </a:r>
          </a:p>
          <a:p>
            <a:pPr lvl="3"/>
            <a:r>
              <a:rPr lang="fr-FR" sz="2600" b="1" dirty="0"/>
              <a:t>test</a:t>
            </a:r>
            <a:r>
              <a:rPr lang="fr-FR" b="1" dirty="0"/>
              <a:t>=".."</a:t>
            </a:r>
          </a:p>
          <a:p>
            <a:pPr lvl="3"/>
            <a:r>
              <a:rPr lang="fr-FR" sz="2600" b="1" dirty="0"/>
              <a:t>match</a:t>
            </a:r>
            <a:r>
              <a:rPr lang="fr-FR" b="1" dirty="0"/>
              <a:t>=".."</a:t>
            </a:r>
          </a:p>
          <a:p>
            <a:pPr lvl="4"/>
            <a:r>
              <a:rPr lang="fr-FR" b="1" dirty="0" err="1"/>
              <a:t>Xpath</a:t>
            </a:r>
            <a:r>
              <a:rPr lang="fr-FR" b="1" dirty="0"/>
              <a:t> supporter, ex… action XSL</a:t>
            </a:r>
          </a:p>
          <a:p>
            <a:pPr lvl="3"/>
            <a:endParaRPr lang="fr-FR" b="1" dirty="0"/>
          </a:p>
          <a:p>
            <a:pPr lvl="3"/>
            <a:r>
              <a:rPr lang="fr-FR" i="1" dirty="0"/>
              <a:t>un-autre-</a:t>
            </a:r>
            <a:r>
              <a:rPr lang="fr-FR" i="1" dirty="0" err="1"/>
              <a:t>attrib</a:t>
            </a:r>
            <a:r>
              <a:rPr lang="fr-FR" b="1" dirty="0"/>
              <a:t>=".."</a:t>
            </a:r>
          </a:p>
          <a:p>
            <a:pPr lvl="4"/>
            <a:r>
              <a:rPr lang="fr-FR" dirty="0"/>
              <a:t>utiliser des accolades pour </a:t>
            </a:r>
            <a:r>
              <a:rPr lang="fr-FR" b="1" dirty="0"/>
              <a:t>évaluer</a:t>
            </a:r>
            <a:r>
              <a:rPr lang="fr-FR" dirty="0"/>
              <a:t> l'expression</a:t>
            </a:r>
          </a:p>
          <a:p>
            <a:pPr lvl="2"/>
            <a:endParaRPr lang="fr-FR" dirty="0"/>
          </a:p>
          <a:p>
            <a:pPr lvl="2"/>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101</a:t>
            </a:fld>
            <a:endParaRPr lang="fr-FR"/>
          </a:p>
        </p:txBody>
      </p:sp>
      <p:sp>
        <p:nvSpPr>
          <p:cNvPr id="7" name="Espace réservé du contenu 6"/>
          <p:cNvSpPr>
            <a:spLocks noGrp="1"/>
          </p:cNvSpPr>
          <p:nvPr>
            <p:ph sz="quarter" idx="13"/>
          </p:nvPr>
        </p:nvSpPr>
        <p:spPr>
          <a:xfrm rot="160723">
            <a:off x="6903678" y="2148452"/>
            <a:ext cx="2071044" cy="2002477"/>
          </a:xfrm>
        </p:spPr>
        <p:txBody>
          <a:bodyPr>
            <a:normAutofit/>
          </a:bodyPr>
          <a:lstStyle/>
          <a:p>
            <a:pPr>
              <a:buNone/>
            </a:pPr>
            <a:r>
              <a:rPr lang="fr-FR" sz="2000" baseline="0" dirty="0"/>
              <a:t>Seul certains attributs </a:t>
            </a:r>
          </a:p>
          <a:p>
            <a:pPr>
              <a:buNone/>
            </a:pPr>
            <a:r>
              <a:rPr lang="fr-FR" sz="2000" baseline="0" dirty="0"/>
              <a:t>requièrent ou acceptent </a:t>
            </a:r>
          </a:p>
          <a:p>
            <a:pPr>
              <a:buNone/>
            </a:pPr>
            <a:r>
              <a:rPr lang="fr-FR" sz="2000" baseline="0" dirty="0"/>
              <a:t>du </a:t>
            </a:r>
            <a:r>
              <a:rPr lang="fr-FR" sz="2000" baseline="0" dirty="0" err="1"/>
              <a:t>Xpath</a:t>
            </a:r>
            <a:r>
              <a:rPr lang="fr-FR" sz="2000" baseline="0" dirty="0"/>
              <a:t> !!!</a:t>
            </a:r>
            <a:endParaRPr lang="fr-FR" sz="24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AutoShape 2"/>
          <p:cNvSpPr>
            <a:spLocks noGrp="1" noChangeArrowheads="1"/>
          </p:cNvSpPr>
          <p:nvPr>
            <p:ph type="title"/>
          </p:nvPr>
        </p:nvSpPr>
        <p:spPr/>
        <p:txBody>
          <a:bodyPr/>
          <a:lstStyle/>
          <a:p>
            <a:pPr eaLnBrk="1" hangingPunct="1"/>
            <a:r>
              <a:rPr lang="fr-FR" dirty="0"/>
              <a:t>Le langage XSL-T</a:t>
            </a:r>
          </a:p>
        </p:txBody>
      </p:sp>
      <p:sp>
        <p:nvSpPr>
          <p:cNvPr id="156676" name="Rectangle 3"/>
          <p:cNvSpPr>
            <a:spLocks noGrp="1" noChangeArrowheads="1"/>
          </p:cNvSpPr>
          <p:nvPr>
            <p:ph idx="1"/>
          </p:nvPr>
        </p:nvSpPr>
        <p:spPr/>
        <p:txBody>
          <a:bodyPr>
            <a:normAutofit fontScale="77500" lnSpcReduction="20000"/>
          </a:bodyPr>
          <a:lstStyle/>
          <a:p>
            <a:r>
              <a:rPr lang="fr-FR" dirty="0"/>
              <a:t>On peut aussi utiliser XSL-T pour générer des XSD dynamiques (règles dynamiques selon le contenu)</a:t>
            </a:r>
          </a:p>
          <a:p>
            <a:pPr lvl="1"/>
            <a:endParaRPr lang="fr-FR" dirty="0"/>
          </a:p>
          <a:p>
            <a:pPr lvl="1"/>
            <a:endParaRPr lang="fr-FR" dirty="0"/>
          </a:p>
          <a:p>
            <a:r>
              <a:rPr lang="fr-FR" dirty="0"/>
              <a:t>Les modèles de contenu extensible</a:t>
            </a:r>
          </a:p>
          <a:p>
            <a:pPr lvl="1"/>
            <a:r>
              <a:rPr lang="fr-FR" dirty="0"/>
              <a:t> il existe des design patterns pour les schémas classiques et des catalogues, mais aussi des modèles de contenu extensibles (en XSL-T ou via un </a:t>
            </a:r>
            <a:r>
              <a:rPr lang="fr-FR" dirty="0" err="1"/>
              <a:t>Schematron</a:t>
            </a:r>
            <a:r>
              <a:rPr lang="fr-FR" dirty="0"/>
              <a:t>)</a:t>
            </a:r>
          </a:p>
          <a:p>
            <a:pPr lvl="1"/>
            <a:endParaRPr lang="fr-FR" dirty="0"/>
          </a:p>
          <a:p>
            <a:pPr lvl="1"/>
            <a:endParaRPr lang="fr-FR" dirty="0"/>
          </a:p>
          <a:p>
            <a:r>
              <a:rPr lang="fr-FR" dirty="0"/>
              <a:t>Étendre un schéma XML à l'aide d'un </a:t>
            </a:r>
            <a:r>
              <a:rPr lang="fr-FR" dirty="0" err="1"/>
              <a:t>Schematron</a:t>
            </a:r>
            <a:r>
              <a:rPr lang="fr-FR" dirty="0"/>
              <a:t>*</a:t>
            </a:r>
          </a:p>
          <a:p>
            <a:pPr lvl="1"/>
            <a:r>
              <a:rPr lang="fr-FR" dirty="0"/>
              <a:t> </a:t>
            </a:r>
            <a:r>
              <a:rPr lang="fr-FR" dirty="0" err="1"/>
              <a:t>Schematron</a:t>
            </a:r>
            <a:r>
              <a:rPr lang="fr-FR" dirty="0"/>
              <a:t> : langage permettant d’effectuer des assertions concernant la validité d’un document XML à l’aide des expressions XPath</a:t>
            </a:r>
          </a:p>
          <a:p>
            <a:pPr lvl="1"/>
            <a:r>
              <a:rPr lang="fr-FR" dirty="0"/>
              <a:t> Inconvénients : le </a:t>
            </a:r>
            <a:r>
              <a:rPr lang="fr-FR" dirty="0" err="1"/>
              <a:t>Schematron</a:t>
            </a:r>
            <a:r>
              <a:rPr lang="fr-FR" dirty="0"/>
              <a:t> rend la spécification de la structure d’un document XML difficile à lire et à gérer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102</a:t>
            </a:fld>
            <a:endParaRPr lang="fr-F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XSL </a:t>
            </a:r>
            <a:r>
              <a:rPr lang="fr-FR" dirty="0">
                <a:sym typeface="Wingdings" pitchFamily="2" charset="2"/>
              </a:rPr>
              <a:t> Office open </a:t>
            </a:r>
            <a:r>
              <a:rPr lang="fr-FR" dirty="0" err="1">
                <a:sym typeface="Wingdings" pitchFamily="2" charset="2"/>
              </a:rPr>
              <a:t>xml</a:t>
            </a:r>
            <a:endParaRPr lang="fr-FR" dirty="0"/>
          </a:p>
        </p:txBody>
      </p:sp>
      <p:sp>
        <p:nvSpPr>
          <p:cNvPr id="6" name="Espace réservé du texte 5"/>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103</a:t>
            </a:fld>
            <a:endParaRPr lang="fr-F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AutoShape 2"/>
          <p:cNvSpPr>
            <a:spLocks noGrp="1" noChangeArrowheads="1"/>
          </p:cNvSpPr>
          <p:nvPr>
            <p:ph type="title"/>
          </p:nvPr>
        </p:nvSpPr>
        <p:spPr/>
        <p:txBody>
          <a:bodyPr>
            <a:normAutofit/>
          </a:bodyPr>
          <a:lstStyle/>
          <a:p>
            <a:r>
              <a:rPr lang="fr-FR" dirty="0"/>
              <a:t>XML et l'offre bureautique</a:t>
            </a:r>
          </a:p>
        </p:txBody>
      </p:sp>
      <p:sp>
        <p:nvSpPr>
          <p:cNvPr id="30724" name="Rectangle 3"/>
          <p:cNvSpPr>
            <a:spLocks noGrp="1" noChangeArrowheads="1"/>
          </p:cNvSpPr>
          <p:nvPr>
            <p:ph idx="1"/>
          </p:nvPr>
        </p:nvSpPr>
        <p:spPr/>
        <p:txBody>
          <a:bodyPr>
            <a:normAutofit fontScale="62500" lnSpcReduction="20000"/>
          </a:bodyPr>
          <a:lstStyle/>
          <a:p>
            <a:r>
              <a:rPr lang="fr-FR" dirty="0"/>
              <a:t>XML et suites logicielles</a:t>
            </a:r>
          </a:p>
          <a:p>
            <a:pPr lvl="1"/>
            <a:r>
              <a:rPr lang="fr-FR" dirty="0">
                <a:cs typeface="Courier New" pitchFamily="49" charset="0"/>
              </a:rPr>
              <a:t> </a:t>
            </a:r>
            <a:r>
              <a:rPr lang="fr-FR" b="1" dirty="0">
                <a:cs typeface="Courier New" pitchFamily="49" charset="0"/>
              </a:rPr>
              <a:t>Open Office </a:t>
            </a:r>
            <a:r>
              <a:rPr lang="fr-FR" dirty="0">
                <a:cs typeface="Courier New" pitchFamily="49" charset="0"/>
              </a:rPr>
              <a:t>utilise la norme XML "</a:t>
            </a:r>
            <a:r>
              <a:rPr lang="fr-FR" b="1" dirty="0" err="1">
                <a:cs typeface="Courier New" pitchFamily="49" charset="0"/>
              </a:rPr>
              <a:t>OpenDocument</a:t>
            </a:r>
            <a:r>
              <a:rPr lang="fr-FR" dirty="0">
                <a:cs typeface="Courier New" pitchFamily="49" charset="0"/>
              </a:rPr>
              <a:t>" pour décrire ses fichiers</a:t>
            </a:r>
          </a:p>
          <a:p>
            <a:pPr lvl="1"/>
            <a:endParaRPr lang="fr-FR" dirty="0">
              <a:cs typeface="Courier New" pitchFamily="49" charset="0"/>
            </a:endParaRPr>
          </a:p>
          <a:p>
            <a:pPr lvl="1"/>
            <a:r>
              <a:rPr lang="fr-FR" b="1" dirty="0">
                <a:cs typeface="Courier New" pitchFamily="49" charset="0"/>
              </a:rPr>
              <a:t> Microsoft Office</a:t>
            </a:r>
            <a:r>
              <a:rPr lang="fr-FR" dirty="0">
                <a:cs typeface="Courier New" pitchFamily="49" charset="0"/>
              </a:rPr>
              <a:t> utilise la norme " </a:t>
            </a:r>
            <a:r>
              <a:rPr lang="fr-FR" b="1" dirty="0" err="1">
                <a:cs typeface="Courier New" pitchFamily="49" charset="0"/>
              </a:rPr>
              <a:t>OpenXML</a:t>
            </a:r>
            <a:r>
              <a:rPr lang="fr-FR" dirty="0">
                <a:cs typeface="Courier New" pitchFamily="49" charset="0"/>
              </a:rPr>
              <a:t>" (.</a:t>
            </a:r>
            <a:r>
              <a:rPr lang="fr-FR" dirty="0" err="1">
                <a:cs typeface="Courier New" pitchFamily="49" charset="0"/>
              </a:rPr>
              <a:t>docx</a:t>
            </a:r>
            <a:r>
              <a:rPr lang="fr-FR" dirty="0">
                <a:cs typeface="Courier New" pitchFamily="49" charset="0"/>
              </a:rPr>
              <a:t> = fichiers XML zippés)</a:t>
            </a:r>
          </a:p>
          <a:p>
            <a:pPr lvl="1"/>
            <a:endParaRPr lang="fr-FR" dirty="0">
              <a:cs typeface="Courier New" pitchFamily="49" charset="0"/>
            </a:endParaRPr>
          </a:p>
          <a:p>
            <a:r>
              <a:rPr lang="fr-FR" dirty="0"/>
              <a:t>Pourquoi l'utilisation de XML en bureautique ?</a:t>
            </a:r>
          </a:p>
          <a:p>
            <a:pPr lvl="1"/>
            <a:r>
              <a:rPr lang="fr-FR" dirty="0">
                <a:cs typeface="Courier New" pitchFamily="49" charset="0"/>
              </a:rPr>
              <a:t> Reproches de faible portabilité et automatisation des formats propriétaires (en particulier compilés)</a:t>
            </a:r>
          </a:p>
          <a:p>
            <a:pPr lvl="1"/>
            <a:endParaRPr lang="fr-FR" dirty="0">
              <a:cs typeface="Courier New" pitchFamily="49" charset="0"/>
            </a:endParaRPr>
          </a:p>
          <a:p>
            <a:pPr lvl="1"/>
            <a:r>
              <a:rPr lang="fr-FR" dirty="0">
                <a:cs typeface="Courier New" pitchFamily="49" charset="0"/>
              </a:rPr>
              <a:t> L'utilisation de XML facilite l'interopérabilité des programmes (standard ouvert, API existantes et facilité d'import-export entre formats différents)</a:t>
            </a:r>
          </a:p>
          <a:p>
            <a:pPr lvl="1"/>
            <a:endParaRPr lang="fr-FR" dirty="0">
              <a:cs typeface="Courier New" pitchFamily="49" charset="0"/>
            </a:endParaRPr>
          </a:p>
          <a:p>
            <a:pPr lvl="1"/>
            <a:r>
              <a:rPr lang="fr-FR" dirty="0">
                <a:cs typeface="Courier New" pitchFamily="49" charset="0"/>
              </a:rPr>
              <a:t> Les versions compressées de XML sont souvent moins lourdes que leurs concurrents (plus facile à stocker, échanger…)</a:t>
            </a:r>
          </a:p>
          <a:p>
            <a:pPr lvl="1"/>
            <a:r>
              <a:rPr lang="fr-FR" dirty="0">
                <a:cs typeface="Courier New" pitchFamily="49" charset="0"/>
              </a:rPr>
              <a:t> L'exploitation directe des ressources bureautiques en XML permet d'éviter la duplication des ressources (et donc les risques d'erreurs de reproduction)</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104</a:t>
            </a:fld>
            <a:endParaRPr lang="fr-F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AutoShape 2"/>
          <p:cNvSpPr>
            <a:spLocks noGrp="1" noChangeArrowheads="1"/>
          </p:cNvSpPr>
          <p:nvPr>
            <p:ph type="title"/>
          </p:nvPr>
        </p:nvSpPr>
        <p:spPr/>
        <p:txBody>
          <a:bodyPr>
            <a:normAutofit/>
          </a:bodyPr>
          <a:lstStyle/>
          <a:p>
            <a:r>
              <a:rPr lang="fr-FR" dirty="0"/>
              <a:t> XML et l'offre bureautique</a:t>
            </a:r>
          </a:p>
        </p:txBody>
      </p:sp>
      <p:sp>
        <p:nvSpPr>
          <p:cNvPr id="31748" name="Rectangle 3"/>
          <p:cNvSpPr>
            <a:spLocks noGrp="1" noChangeArrowheads="1"/>
          </p:cNvSpPr>
          <p:nvPr>
            <p:ph idx="1"/>
          </p:nvPr>
        </p:nvSpPr>
        <p:spPr/>
        <p:txBody>
          <a:bodyPr>
            <a:normAutofit fontScale="92500" lnSpcReduction="20000"/>
          </a:bodyPr>
          <a:lstStyle/>
          <a:p>
            <a:r>
              <a:rPr lang="fr-FR" dirty="0"/>
              <a:t>XML et bureautique chez Microsoft</a:t>
            </a:r>
          </a:p>
          <a:p>
            <a:pPr lvl="1"/>
            <a:r>
              <a:rPr lang="fr-FR" dirty="0"/>
              <a:t>Office 2003 : </a:t>
            </a:r>
          </a:p>
          <a:p>
            <a:pPr lvl="2"/>
            <a:r>
              <a:rPr lang="fr-FR" dirty="0"/>
              <a:t> </a:t>
            </a:r>
            <a:r>
              <a:rPr lang="fr-FR" dirty="0" err="1"/>
              <a:t>WordProcessingML</a:t>
            </a:r>
            <a:r>
              <a:rPr lang="fr-FR" dirty="0"/>
              <a:t> ou </a:t>
            </a:r>
            <a:r>
              <a:rPr lang="fr-FR" dirty="0" err="1"/>
              <a:t>WordML</a:t>
            </a:r>
            <a:r>
              <a:rPr lang="fr-FR" dirty="0"/>
              <a:t> (Word) </a:t>
            </a:r>
          </a:p>
          <a:p>
            <a:pPr lvl="2"/>
            <a:r>
              <a:rPr lang="fr-FR" dirty="0"/>
              <a:t> </a:t>
            </a:r>
            <a:r>
              <a:rPr lang="fr-FR" dirty="0" err="1"/>
              <a:t>SpreadsheetML</a:t>
            </a:r>
            <a:r>
              <a:rPr lang="fr-FR" dirty="0"/>
              <a:t> (Excel)</a:t>
            </a:r>
          </a:p>
          <a:p>
            <a:pPr lvl="2"/>
            <a:r>
              <a:rPr lang="fr-FR" dirty="0"/>
              <a:t> Documents XML plain </a:t>
            </a:r>
            <a:r>
              <a:rPr lang="fr-FR" dirty="0" err="1"/>
              <a:t>text</a:t>
            </a:r>
            <a:r>
              <a:rPr lang="fr-FR" dirty="0"/>
              <a:t> monolithique (volumineux)</a:t>
            </a:r>
          </a:p>
          <a:p>
            <a:pPr lvl="1"/>
            <a:endParaRPr lang="fr-FR" dirty="0"/>
          </a:p>
          <a:p>
            <a:pPr lvl="1"/>
            <a:r>
              <a:rPr lang="fr-FR" dirty="0"/>
              <a:t>Office 2007 </a:t>
            </a:r>
          </a:p>
          <a:p>
            <a:pPr lvl="2"/>
            <a:r>
              <a:rPr lang="fr-FR" dirty="0"/>
              <a:t> Office Open XML version ECMA (ECMA-376 )</a:t>
            </a:r>
          </a:p>
          <a:p>
            <a:pPr lvl="2"/>
            <a:r>
              <a:rPr lang="fr-FR" dirty="0"/>
              <a:t> SP2 proposera ODF (lecture, écriture et choix de format par défaut)</a:t>
            </a:r>
          </a:p>
          <a:p>
            <a:pPr lvl="1"/>
            <a:endParaRPr lang="fr-FR" dirty="0"/>
          </a:p>
          <a:p>
            <a:pPr lvl="1"/>
            <a:r>
              <a:rPr lang="fr-FR" dirty="0"/>
              <a:t>Office 14</a:t>
            </a:r>
          </a:p>
          <a:p>
            <a:pPr lvl="2"/>
            <a:r>
              <a:rPr lang="fr-FR" dirty="0"/>
              <a:t> Véritable implémentation d'Office Open XML version ISO (ISO/IEC IS 29500)</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105</a:t>
            </a:fld>
            <a:endParaRPr lang="fr-F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1026"/>
          <p:cNvSpPr>
            <a:spLocks noGrp="1" noChangeArrowheads="1"/>
          </p:cNvSpPr>
          <p:nvPr>
            <p:ph type="title"/>
          </p:nvPr>
        </p:nvSpPr>
        <p:spPr/>
        <p:txBody>
          <a:bodyPr>
            <a:normAutofit/>
          </a:bodyPr>
          <a:lstStyle/>
          <a:p>
            <a:r>
              <a:rPr lang="fr-FR" dirty="0"/>
              <a:t>XML et l'offre bureautique</a:t>
            </a:r>
          </a:p>
        </p:txBody>
      </p:sp>
      <p:sp>
        <p:nvSpPr>
          <p:cNvPr id="32772" name="Rectangle 1027"/>
          <p:cNvSpPr>
            <a:spLocks noGrp="1" noChangeArrowheads="1"/>
          </p:cNvSpPr>
          <p:nvPr>
            <p:ph idx="1"/>
          </p:nvPr>
        </p:nvSpPr>
        <p:spPr/>
        <p:txBody>
          <a:bodyPr>
            <a:normAutofit fontScale="85000" lnSpcReduction="20000"/>
          </a:bodyPr>
          <a:lstStyle/>
          <a:p>
            <a:r>
              <a:rPr lang="fr-FR" dirty="0">
                <a:ea typeface="MS Mincho" pitchFamily="49" charset="-128"/>
              </a:rPr>
              <a:t>L'offre Office de Microsoft : Office Open XML (Open XML ou OOXML)</a:t>
            </a:r>
            <a:endParaRPr lang="fr-FR" dirty="0"/>
          </a:p>
          <a:p>
            <a:pPr lvl="1"/>
            <a:r>
              <a:rPr lang="fr-FR" dirty="0">
                <a:cs typeface="Courier New" pitchFamily="49" charset="0"/>
              </a:rPr>
              <a:t> Créé par Microsoft</a:t>
            </a:r>
          </a:p>
          <a:p>
            <a:pPr lvl="1"/>
            <a:r>
              <a:rPr lang="fr-FR" dirty="0">
                <a:cs typeface="Courier New" pitchFamily="49" charset="0"/>
              </a:rPr>
              <a:t> Standard validé par l'ECMA (2006)</a:t>
            </a:r>
          </a:p>
          <a:p>
            <a:pPr lvl="1"/>
            <a:r>
              <a:rPr lang="fr-FR" dirty="0">
                <a:cs typeface="Courier New" pitchFamily="49" charset="0"/>
              </a:rPr>
              <a:t> Adopté comme norme ISO (2008)</a:t>
            </a:r>
          </a:p>
          <a:p>
            <a:pPr lvl="1"/>
            <a:r>
              <a:rPr lang="fr-FR" dirty="0">
                <a:cs typeface="Courier New" pitchFamily="49" charset="0"/>
              </a:rPr>
              <a:t> Concurrent de la norme </a:t>
            </a:r>
            <a:r>
              <a:rPr lang="fr-FR" dirty="0" err="1">
                <a:cs typeface="Courier New" pitchFamily="49" charset="0"/>
              </a:rPr>
              <a:t>OpenDocument</a:t>
            </a:r>
            <a:endParaRPr lang="fr-FR" dirty="0">
              <a:cs typeface="Courier New" pitchFamily="49" charset="0"/>
            </a:endParaRPr>
          </a:p>
          <a:p>
            <a:pPr lvl="1"/>
            <a:r>
              <a:rPr lang="fr-FR" dirty="0">
                <a:cs typeface="Courier New" pitchFamily="49" charset="0"/>
              </a:rPr>
              <a:t> Développé à la base pour remplacer les formats binaires de la suite MS Office</a:t>
            </a:r>
          </a:p>
          <a:p>
            <a:pPr lvl="1"/>
            <a:r>
              <a:rPr lang="fr-FR" dirty="0">
                <a:cs typeface="Courier New" pitchFamily="49" charset="0"/>
              </a:rPr>
              <a:t> Open XML est l'appellation commune pour OOXML</a:t>
            </a:r>
          </a:p>
          <a:p>
            <a:endParaRPr lang="fr-FR" dirty="0"/>
          </a:p>
          <a:p>
            <a:r>
              <a:rPr lang="fr-FR" dirty="0"/>
              <a:t>Quelques caractéristiques d'OOXML</a:t>
            </a:r>
          </a:p>
          <a:p>
            <a:pPr lvl="1"/>
            <a:r>
              <a:rPr lang="fr-FR" dirty="0"/>
              <a:t> Possibilité d'extension avec des schémas XML</a:t>
            </a:r>
          </a:p>
          <a:p>
            <a:pPr lvl="1"/>
            <a:r>
              <a:rPr lang="fr-FR" dirty="0"/>
              <a:t> Utilisation forte d'éléments y compris pour les métadonnées</a:t>
            </a:r>
          </a:p>
          <a:p>
            <a:pPr lvl="1"/>
            <a:r>
              <a:rPr lang="fr-FR" dirty="0"/>
              <a:t> Pas d'éléments mixtes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106</a:t>
            </a:fld>
            <a:endParaRPr lang="fr-F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AutoShape 2"/>
          <p:cNvSpPr>
            <a:spLocks noGrp="1" noChangeArrowheads="1"/>
          </p:cNvSpPr>
          <p:nvPr>
            <p:ph type="title"/>
          </p:nvPr>
        </p:nvSpPr>
        <p:spPr/>
        <p:txBody>
          <a:bodyPr>
            <a:normAutofit/>
          </a:bodyPr>
          <a:lstStyle/>
          <a:p>
            <a:r>
              <a:rPr lang="fr-FR" dirty="0"/>
              <a:t>XML et l'offre bureautique</a:t>
            </a:r>
          </a:p>
        </p:txBody>
      </p:sp>
      <p:sp>
        <p:nvSpPr>
          <p:cNvPr id="33796" name="Rectangle 3"/>
          <p:cNvSpPr>
            <a:spLocks noGrp="1" noChangeArrowheads="1"/>
          </p:cNvSpPr>
          <p:nvPr>
            <p:ph idx="1"/>
          </p:nvPr>
        </p:nvSpPr>
        <p:spPr/>
        <p:txBody>
          <a:bodyPr/>
          <a:lstStyle/>
          <a:p>
            <a:r>
              <a:rPr lang="fr-FR" dirty="0"/>
              <a:t>Critiques d'OOXML</a:t>
            </a:r>
          </a:p>
          <a:p>
            <a:pPr lvl="1"/>
            <a:r>
              <a:rPr lang="fr-FR" dirty="0"/>
              <a:t> Un format standard bureautique existe déjà</a:t>
            </a:r>
          </a:p>
          <a:p>
            <a:pPr lvl="1"/>
            <a:r>
              <a:rPr lang="fr-FR" dirty="0"/>
              <a:t> </a:t>
            </a:r>
            <a:r>
              <a:rPr lang="fr-FR" dirty="0" err="1"/>
              <a:t>DrawingML</a:t>
            </a:r>
            <a:r>
              <a:rPr lang="fr-FR" dirty="0"/>
              <a:t> utilisé plutôt que le standard SVG</a:t>
            </a:r>
          </a:p>
          <a:p>
            <a:pPr lvl="1"/>
            <a:r>
              <a:rPr lang="fr-FR" dirty="0"/>
              <a:t> Open Math ML plutôt que le standard </a:t>
            </a:r>
            <a:r>
              <a:rPr lang="fr-FR" dirty="0" err="1"/>
              <a:t>MathML</a:t>
            </a:r>
            <a:endParaRPr lang="fr-FR" dirty="0"/>
          </a:p>
          <a:p>
            <a:pPr lvl="1"/>
            <a:r>
              <a:rPr lang="fr-FR" dirty="0"/>
              <a:t> Pas de langage de macro</a:t>
            </a:r>
          </a:p>
          <a:p>
            <a:pPr lvl="1"/>
            <a:r>
              <a:rPr lang="fr-FR" dirty="0"/>
              <a:t> Complexité et longueur parfois injustifiées (définition de couleur et alignement différent pour les documents texte, les tableurs et les présentations)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107</a:t>
            </a:fld>
            <a:endParaRPr lang="fr-F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AutoShape 2"/>
          <p:cNvSpPr>
            <a:spLocks noGrp="1" noChangeArrowheads="1"/>
          </p:cNvSpPr>
          <p:nvPr>
            <p:ph type="title"/>
          </p:nvPr>
        </p:nvSpPr>
        <p:spPr/>
        <p:txBody>
          <a:bodyPr>
            <a:normAutofit/>
          </a:bodyPr>
          <a:lstStyle/>
          <a:p>
            <a:r>
              <a:rPr lang="fr-FR" dirty="0"/>
              <a:t>XML et l'offre bureautique</a:t>
            </a:r>
          </a:p>
        </p:txBody>
      </p:sp>
      <p:sp>
        <p:nvSpPr>
          <p:cNvPr id="34820" name="Rectangle 3"/>
          <p:cNvSpPr>
            <a:spLocks noGrp="1" noChangeArrowheads="1"/>
          </p:cNvSpPr>
          <p:nvPr>
            <p:ph idx="1"/>
          </p:nvPr>
        </p:nvSpPr>
        <p:spPr/>
        <p:txBody>
          <a:bodyPr>
            <a:normAutofit fontScale="92500" lnSpcReduction="10000"/>
          </a:bodyPr>
          <a:lstStyle/>
          <a:p>
            <a:r>
              <a:rPr lang="fr-FR" dirty="0">
                <a:cs typeface="Courier New" pitchFamily="49" charset="0"/>
              </a:rPr>
              <a:t>XML Open Document Format (ODF)</a:t>
            </a:r>
          </a:p>
          <a:p>
            <a:pPr lvl="1"/>
            <a:r>
              <a:rPr lang="fr-FR" dirty="0">
                <a:cs typeface="Courier New" pitchFamily="49" charset="0"/>
              </a:rPr>
              <a:t> Premier format standard ouvert de bureautique publié par OASIS</a:t>
            </a:r>
          </a:p>
          <a:p>
            <a:pPr lvl="1"/>
            <a:r>
              <a:rPr lang="fr-FR" dirty="0">
                <a:cs typeface="Courier New" pitchFamily="49" charset="0"/>
              </a:rPr>
              <a:t> Norme ISO (ISO26300:2006) depuis 2006</a:t>
            </a:r>
          </a:p>
          <a:p>
            <a:pPr lvl="1"/>
            <a:r>
              <a:rPr lang="en-US" dirty="0">
                <a:cs typeface="Courier New" pitchFamily="49" charset="0"/>
              </a:rPr>
              <a:t> </a:t>
            </a:r>
            <a:r>
              <a:rPr lang="fr-FR" dirty="0">
                <a:cs typeface="Courier New" pitchFamily="49" charset="0"/>
              </a:rPr>
              <a:t>Inspiré par la suite </a:t>
            </a:r>
            <a:r>
              <a:rPr lang="fr-FR" dirty="0" err="1">
                <a:cs typeface="Courier New" pitchFamily="49" charset="0"/>
              </a:rPr>
              <a:t>OpenOffice</a:t>
            </a:r>
            <a:r>
              <a:rPr lang="fr-FR" dirty="0">
                <a:cs typeface="Courier New" pitchFamily="49" charset="0"/>
              </a:rPr>
              <a:t> (concurrente de MS Office)</a:t>
            </a:r>
          </a:p>
          <a:p>
            <a:pPr lvl="1"/>
            <a:r>
              <a:rPr lang="fr-FR" dirty="0">
                <a:cs typeface="Courier New" pitchFamily="49" charset="0"/>
              </a:rPr>
              <a:t> Contrôlé par un organisme indépendant</a:t>
            </a:r>
          </a:p>
          <a:p>
            <a:pPr lvl="1"/>
            <a:r>
              <a:rPr lang="fr-FR" dirty="0">
                <a:cs typeface="Courier New" pitchFamily="49" charset="0"/>
              </a:rPr>
              <a:t> </a:t>
            </a:r>
            <a:r>
              <a:rPr lang="fr-FR" dirty="0"/>
              <a:t>Extension de fichier : .</a:t>
            </a:r>
            <a:r>
              <a:rPr lang="fr-FR" dirty="0" err="1"/>
              <a:t>odt</a:t>
            </a:r>
            <a:r>
              <a:rPr lang="fr-FR" dirty="0"/>
              <a:t> (texte), </a:t>
            </a:r>
            <a:r>
              <a:rPr lang="fr-FR" dirty="0" err="1"/>
              <a:t>ods</a:t>
            </a:r>
            <a:r>
              <a:rPr lang="fr-FR" dirty="0"/>
              <a:t> (tableur)…</a:t>
            </a:r>
          </a:p>
          <a:p>
            <a:pPr lvl="1"/>
            <a:r>
              <a:rPr lang="fr-FR" dirty="0"/>
              <a:t> Séparation données (content.xml), présentation (styles.xml) et métadonnées (meta.xml) forte</a:t>
            </a:r>
          </a:p>
          <a:p>
            <a:pPr lvl="1"/>
            <a:r>
              <a:rPr lang="fr-FR" dirty="0"/>
              <a:t> Prévu pour améliorer l'interopérabilité entre bureautique et système d'information</a:t>
            </a:r>
            <a:endParaRPr lang="fr-FR" dirty="0">
              <a:cs typeface="Courier New" pitchFamily="49" charset="0"/>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108</a:t>
            </a:fld>
            <a:endParaRPr lang="fr-F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AutoShape 2"/>
          <p:cNvSpPr>
            <a:spLocks noGrp="1" noChangeArrowheads="1"/>
          </p:cNvSpPr>
          <p:nvPr>
            <p:ph type="title"/>
          </p:nvPr>
        </p:nvSpPr>
        <p:spPr/>
        <p:txBody>
          <a:bodyPr>
            <a:normAutofit/>
          </a:bodyPr>
          <a:lstStyle/>
          <a:p>
            <a:r>
              <a:rPr lang="fr-FR" dirty="0"/>
              <a:t>XML et l'offre bureautique</a:t>
            </a:r>
          </a:p>
        </p:txBody>
      </p:sp>
      <p:sp>
        <p:nvSpPr>
          <p:cNvPr id="35844" name="Rectangle 3"/>
          <p:cNvSpPr>
            <a:spLocks noGrp="1" noChangeArrowheads="1"/>
          </p:cNvSpPr>
          <p:nvPr>
            <p:ph idx="1"/>
          </p:nvPr>
        </p:nvSpPr>
        <p:spPr/>
        <p:txBody>
          <a:bodyPr>
            <a:normAutofit fontScale="77500" lnSpcReduction="20000"/>
          </a:bodyPr>
          <a:lstStyle/>
          <a:p>
            <a:r>
              <a:rPr lang="fr-FR" dirty="0"/>
              <a:t>Critiques d'ODF</a:t>
            </a:r>
          </a:p>
          <a:p>
            <a:pPr lvl="1"/>
            <a:r>
              <a:rPr lang="fr-FR" dirty="0"/>
              <a:t> Pas de langage de macro spécifié (différent selon les éditeurs)</a:t>
            </a:r>
          </a:p>
          <a:p>
            <a:pPr lvl="1"/>
            <a:r>
              <a:rPr lang="fr-FR" dirty="0"/>
              <a:t> Pas de tableaux dans les présentations</a:t>
            </a:r>
          </a:p>
          <a:p>
            <a:pPr lvl="1"/>
            <a:r>
              <a:rPr lang="fr-FR" dirty="0"/>
              <a:t> Standard parfois imprécis</a:t>
            </a:r>
          </a:p>
          <a:p>
            <a:pPr lvl="1"/>
            <a:r>
              <a:rPr lang="fr-FR" dirty="0"/>
              <a:t> Pas de signature numérique dans la norme</a:t>
            </a:r>
          </a:p>
          <a:p>
            <a:endParaRPr lang="fr-FR" dirty="0"/>
          </a:p>
          <a:p>
            <a:r>
              <a:rPr lang="fr-FR" dirty="0"/>
              <a:t>Exercice de compréhension</a:t>
            </a:r>
          </a:p>
          <a:p>
            <a:pPr lvl="1"/>
            <a:r>
              <a:rPr lang="fr-FR" dirty="0"/>
              <a:t> Créez un document texte simple (quelques phrases) à l'aide d'Open Office </a:t>
            </a:r>
            <a:r>
              <a:rPr lang="fr-FR" dirty="0" err="1"/>
              <a:t>Writer</a:t>
            </a:r>
            <a:r>
              <a:rPr lang="fr-FR" dirty="0"/>
              <a:t> (.</a:t>
            </a:r>
            <a:r>
              <a:rPr lang="fr-FR" dirty="0" err="1"/>
              <a:t>odt</a:t>
            </a:r>
            <a:r>
              <a:rPr lang="fr-FR" dirty="0"/>
              <a:t>) ou de Microsoft Office Word 2007 (.</a:t>
            </a:r>
            <a:r>
              <a:rPr lang="fr-FR" dirty="0" err="1"/>
              <a:t>docx</a:t>
            </a:r>
            <a:r>
              <a:rPr lang="fr-FR" dirty="0"/>
              <a:t>)</a:t>
            </a:r>
          </a:p>
          <a:p>
            <a:pPr lvl="1"/>
            <a:r>
              <a:rPr lang="fr-FR" dirty="0"/>
              <a:t> Renommez-le puis décompressez-le !</a:t>
            </a:r>
          </a:p>
          <a:p>
            <a:pPr lvl="1"/>
            <a:r>
              <a:rPr lang="fr-FR" dirty="0"/>
              <a:t> Analysez la structure et le contenu du fichier content.xml</a:t>
            </a:r>
          </a:p>
          <a:p>
            <a:pPr lvl="1"/>
            <a:r>
              <a:rPr lang="fr-FR" dirty="0"/>
              <a:t> Jetez un œil aux filtres XSL sous Open Office et testez les transformations de formats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109</a:t>
            </a:fld>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AutoShape 2"/>
          <p:cNvSpPr>
            <a:spLocks noGrp="1" noChangeArrowheads="1"/>
          </p:cNvSpPr>
          <p:nvPr>
            <p:ph type="title"/>
          </p:nvPr>
        </p:nvSpPr>
        <p:spPr/>
        <p:txBody>
          <a:bodyPr>
            <a:normAutofit fontScale="90000"/>
          </a:bodyPr>
          <a:lstStyle/>
          <a:p>
            <a:r>
              <a:rPr lang="fr-FR" dirty="0"/>
              <a:t>1.Rappels XML</a:t>
            </a:r>
            <a:br>
              <a:rPr lang="fr-FR" dirty="0"/>
            </a:br>
            <a:r>
              <a:rPr lang="fr-FR" dirty="0"/>
              <a:t>	I) Qu'est-ce que le XML ?</a:t>
            </a:r>
          </a:p>
        </p:txBody>
      </p:sp>
      <p:sp>
        <p:nvSpPr>
          <p:cNvPr id="7172"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Le XML</a:t>
            </a:r>
          </a:p>
          <a:p>
            <a:pPr lvl="1" eaLnBrk="1" hangingPunct="1"/>
            <a:r>
              <a:rPr lang="fr-FR" dirty="0">
                <a:cs typeface="Courier New" pitchFamily="49" charset="0"/>
              </a:rPr>
              <a:t> XML (</a:t>
            </a:r>
            <a:r>
              <a:rPr lang="fr-FR" dirty="0" err="1">
                <a:cs typeface="Courier New" pitchFamily="49" charset="0"/>
              </a:rPr>
              <a:t>eXtensible</a:t>
            </a:r>
            <a:r>
              <a:rPr lang="fr-FR" dirty="0">
                <a:cs typeface="Courier New" pitchFamily="49" charset="0"/>
              </a:rPr>
              <a:t> </a:t>
            </a:r>
            <a:r>
              <a:rPr lang="fr-FR" dirty="0" err="1">
                <a:cs typeface="Courier New" pitchFamily="49" charset="0"/>
              </a:rPr>
              <a:t>Markup</a:t>
            </a:r>
            <a:r>
              <a:rPr lang="fr-FR" dirty="0">
                <a:cs typeface="Courier New" pitchFamily="49" charset="0"/>
              </a:rPr>
              <a:t> </a:t>
            </a:r>
            <a:r>
              <a:rPr lang="fr-FR" dirty="0" err="1">
                <a:cs typeface="Courier New" pitchFamily="49" charset="0"/>
              </a:rPr>
              <a:t>Language</a:t>
            </a:r>
            <a:r>
              <a:rPr lang="fr-FR" dirty="0">
                <a:cs typeface="Courier New" pitchFamily="49" charset="0"/>
              </a:rPr>
              <a:t>) est un Métalangage, donc un langage pour décrire (définir, inventer) d’autres langages</a:t>
            </a:r>
          </a:p>
          <a:p>
            <a:pPr lvl="1" eaLnBrk="1" hangingPunct="1"/>
            <a:r>
              <a:rPr lang="fr-FR" dirty="0">
                <a:cs typeface="Courier New" pitchFamily="49" charset="0"/>
              </a:rPr>
              <a:t> XML est décrit en EBNF (</a:t>
            </a:r>
            <a:r>
              <a:rPr lang="fr-FR" dirty="0" err="1">
                <a:cs typeface="Courier New" pitchFamily="49" charset="0"/>
              </a:rPr>
              <a:t>Extended</a:t>
            </a:r>
            <a:r>
              <a:rPr lang="fr-FR" dirty="0">
                <a:cs typeface="Courier New" pitchFamily="49" charset="0"/>
              </a:rPr>
              <a:t> Backus-Naur </a:t>
            </a:r>
            <a:r>
              <a:rPr lang="fr-FR" dirty="0" err="1">
                <a:cs typeface="Courier New" pitchFamily="49" charset="0"/>
              </a:rPr>
              <a:t>Form</a:t>
            </a:r>
            <a:r>
              <a:rPr lang="fr-FR" dirty="0">
                <a:cs typeface="Courier New" pitchFamily="49" charset="0"/>
              </a:rPr>
              <a:t>) et sa dernière spécification est consultable à l’adresse : </a:t>
            </a:r>
            <a:r>
              <a:rPr lang="fr-FR" b="1" dirty="0">
                <a:cs typeface="Courier New" pitchFamily="49" charset="0"/>
              </a:rPr>
              <a:t>http://www.w3.org/TR/REC-xml/</a:t>
            </a:r>
          </a:p>
          <a:p>
            <a:pPr lvl="1" eaLnBrk="1" hangingPunct="1"/>
            <a:endParaRPr lang="fr-FR" dirty="0">
              <a:cs typeface="Courier New" pitchFamily="49" charset="0"/>
            </a:endParaRPr>
          </a:p>
          <a:p>
            <a:pPr eaLnBrk="1" hangingPunct="1"/>
            <a:r>
              <a:rPr lang="fr-FR" dirty="0">
                <a:ea typeface="MS Mincho" pitchFamily="49" charset="-128"/>
              </a:rPr>
              <a:t>Ses objectifs</a:t>
            </a:r>
          </a:p>
          <a:p>
            <a:pPr lvl="1" eaLnBrk="1" hangingPunct="1"/>
            <a:r>
              <a:rPr lang="fr-FR" dirty="0">
                <a:cs typeface="Courier New" pitchFamily="49" charset="0"/>
              </a:rPr>
              <a:t> Faciliter l’échange de données structurées entre des SI différents</a:t>
            </a:r>
            <a:br>
              <a:rPr lang="fr-FR" dirty="0">
                <a:cs typeface="Courier New" pitchFamily="49" charset="0"/>
              </a:rPr>
            </a:br>
            <a:r>
              <a:rPr lang="fr-FR" dirty="0">
                <a:cs typeface="Courier New" pitchFamily="49" charset="0"/>
              </a:rPr>
              <a:t> </a:t>
            </a:r>
            <a:r>
              <a:rPr lang="fr-FR" dirty="0">
                <a:sym typeface="Wingdings" pitchFamily="2" charset="2"/>
              </a:rPr>
              <a:t> remplacer les formats inadaptés (CSV, SSV, tab, EDI, binaire…)</a:t>
            </a:r>
          </a:p>
          <a:p>
            <a:pPr lvl="1" eaLnBrk="1" hangingPunct="1"/>
            <a:r>
              <a:rPr lang="fr-FR" dirty="0">
                <a:sym typeface="Wingdings" pitchFamily="2" charset="2"/>
              </a:rPr>
              <a:t> Offrir un standard ouvert, libre indépendant des formats propriétaires</a:t>
            </a:r>
          </a:p>
          <a:p>
            <a:pPr lvl="1" eaLnBrk="1" hangingPunct="1"/>
            <a:r>
              <a:rPr lang="fr-FR" dirty="0">
                <a:sym typeface="Wingdings" pitchFamily="2" charset="2"/>
              </a:rPr>
              <a:t> Définir en son sein des mécanismes de contrôle de la validité des données</a:t>
            </a:r>
          </a:p>
        </p:txBody>
      </p:sp>
      <p:sp>
        <p:nvSpPr>
          <p:cNvPr id="7170" name="Rectangle 13"/>
          <p:cNvSpPr>
            <a:spLocks noGrp="1" noChangeArrowheads="1"/>
          </p:cNvSpPr>
          <p:nvPr>
            <p:ph type="sldNum" sz="quarter" idx="12"/>
          </p:nvPr>
        </p:nvSpPr>
        <p:spPr>
          <a:noFill/>
        </p:spPr>
        <p:txBody>
          <a:bodyPr/>
          <a:lstStyle/>
          <a:p>
            <a:fld id="{B00F1592-6731-47CA-ACC5-FB45BEC6A16F}" type="slidenum">
              <a:rPr lang="fr-FR" smtClean="0"/>
              <a:pPr/>
              <a:t>11</a:t>
            </a:fld>
            <a:endParaRPr lang="fr-F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AutoShape 2"/>
          <p:cNvSpPr>
            <a:spLocks noGrp="1" noChangeArrowheads="1"/>
          </p:cNvSpPr>
          <p:nvPr>
            <p:ph type="title"/>
          </p:nvPr>
        </p:nvSpPr>
        <p:spPr/>
        <p:txBody>
          <a:bodyPr>
            <a:normAutofit/>
          </a:bodyPr>
          <a:lstStyle/>
          <a:p>
            <a:r>
              <a:rPr lang="fr-FR" dirty="0"/>
              <a:t>XML et l'offre bureautique</a:t>
            </a:r>
          </a:p>
        </p:txBody>
      </p:sp>
      <p:sp>
        <p:nvSpPr>
          <p:cNvPr id="36868" name="Rectangle 3"/>
          <p:cNvSpPr>
            <a:spLocks noGrp="1" noChangeArrowheads="1"/>
          </p:cNvSpPr>
          <p:nvPr>
            <p:ph idx="1"/>
          </p:nvPr>
        </p:nvSpPr>
        <p:spPr/>
        <p:txBody>
          <a:bodyPr>
            <a:normAutofit fontScale="85000" lnSpcReduction="10000"/>
          </a:bodyPr>
          <a:lstStyle/>
          <a:p>
            <a:r>
              <a:rPr lang="fr-FR" dirty="0"/>
              <a:t>OOXML vs ODF</a:t>
            </a:r>
          </a:p>
          <a:p>
            <a:pPr lvl="1"/>
            <a:r>
              <a:rPr lang="fr-FR" dirty="0"/>
              <a:t> Tous les deux basés sur des fichiers XML séparés et archive Zip</a:t>
            </a:r>
          </a:p>
          <a:p>
            <a:pPr lvl="1"/>
            <a:r>
              <a:rPr lang="fr-FR" dirty="0"/>
              <a:t> Normes assez récentes (2006) opposant des géants du logiciel</a:t>
            </a:r>
          </a:p>
          <a:p>
            <a:pPr lvl="1"/>
            <a:r>
              <a:rPr lang="fr-FR" dirty="0"/>
              <a:t> Problèmes de deux normes ISO pour un même but</a:t>
            </a:r>
          </a:p>
          <a:p>
            <a:pPr lvl="1"/>
            <a:r>
              <a:rPr lang="fr-FR" dirty="0"/>
              <a:t> Véritable guerre des formats</a:t>
            </a:r>
          </a:p>
          <a:p>
            <a:pPr lvl="2"/>
            <a:r>
              <a:rPr lang="fr-FR" dirty="0"/>
              <a:t> Enjeux considérables suivant l'adoption d'un format</a:t>
            </a:r>
          </a:p>
          <a:p>
            <a:pPr lvl="2"/>
            <a:r>
              <a:rPr lang="fr-FR" dirty="0"/>
              <a:t> Le format ODF aurait gagné la bataille</a:t>
            </a:r>
          </a:p>
          <a:p>
            <a:pPr lvl="1"/>
            <a:r>
              <a:rPr lang="fr-FR" dirty="0"/>
              <a:t> ODF plus lisible humainement (proche de HTML)</a:t>
            </a:r>
          </a:p>
          <a:p>
            <a:pPr lvl="1"/>
            <a:r>
              <a:rPr lang="fr-FR" dirty="0"/>
              <a:t> ODF utilise d'autres standard : </a:t>
            </a:r>
            <a:r>
              <a:rPr lang="fr-FR" dirty="0" err="1"/>
              <a:t>MathML</a:t>
            </a:r>
            <a:r>
              <a:rPr lang="fr-FR" dirty="0"/>
              <a:t>, SVG, </a:t>
            </a:r>
            <a:r>
              <a:rPr lang="fr-FR" dirty="0" err="1"/>
              <a:t>XLink</a:t>
            </a:r>
            <a:endParaRPr lang="fr-FR" dirty="0"/>
          </a:p>
          <a:p>
            <a:pPr lvl="1"/>
            <a:r>
              <a:rPr lang="fr-FR" dirty="0"/>
              <a:t> OOXML : balises plus courtes, moins d'attributs</a:t>
            </a:r>
          </a:p>
          <a:p>
            <a:pPr lvl="2"/>
            <a:r>
              <a:rPr lang="fr-FR" dirty="0"/>
              <a:t> Gain de place et rapidité de traitement (à relativiser à cause du Zip)</a:t>
            </a:r>
          </a:p>
          <a:p>
            <a:pPr lvl="2"/>
            <a:r>
              <a:rPr lang="fr-FR" dirty="0"/>
              <a:t> Plus de balises nécessaires et peu d'imbrication d'éléments permises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110</a:t>
            </a:fld>
            <a:endParaRPr lang="fr-F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XML et l'offre bureautique</a:t>
            </a:r>
          </a:p>
        </p:txBody>
      </p:sp>
      <p:sp>
        <p:nvSpPr>
          <p:cNvPr id="3" name="Espace réservé du contenu 2"/>
          <p:cNvSpPr>
            <a:spLocks noGrp="1"/>
          </p:cNvSpPr>
          <p:nvPr>
            <p:ph idx="1"/>
          </p:nvPr>
        </p:nvSpPr>
        <p:spPr/>
        <p:txBody>
          <a:bodyPr>
            <a:normAutofit fontScale="85000" lnSpcReduction="20000"/>
          </a:bodyPr>
          <a:lstStyle/>
          <a:p>
            <a:r>
              <a:rPr lang="fr-FR" dirty="0"/>
              <a:t>Dissociation des types de contents dans différents fichiers XML</a:t>
            </a:r>
          </a:p>
          <a:p>
            <a:endParaRPr lang="fr-FR" dirty="0"/>
          </a:p>
          <a:p>
            <a:pPr lvl="2"/>
            <a:r>
              <a:rPr lang="fr-FR" dirty="0"/>
              <a:t>Style</a:t>
            </a:r>
          </a:p>
          <a:p>
            <a:pPr lvl="2"/>
            <a:r>
              <a:rPr lang="fr-FR" dirty="0" err="1"/>
              <a:t>Text</a:t>
            </a:r>
            <a:endParaRPr lang="fr-FR" dirty="0"/>
          </a:p>
          <a:p>
            <a:pPr lvl="2"/>
            <a:r>
              <a:rPr lang="fr-FR" dirty="0"/>
              <a:t>Images / </a:t>
            </a:r>
            <a:r>
              <a:rPr lang="fr-FR" dirty="0" err="1"/>
              <a:t>multimedia</a:t>
            </a:r>
            <a:r>
              <a:rPr lang="fr-FR" dirty="0"/>
              <a:t> ….</a:t>
            </a:r>
          </a:p>
          <a:p>
            <a:pPr lvl="2"/>
            <a:endParaRPr lang="fr-FR" dirty="0"/>
          </a:p>
          <a:p>
            <a:r>
              <a:rPr lang="fr-FR" dirty="0"/>
              <a:t>Relations par ID</a:t>
            </a:r>
          </a:p>
          <a:p>
            <a:endParaRPr lang="fr-FR" dirty="0"/>
          </a:p>
          <a:p>
            <a:r>
              <a:rPr lang="fr-FR" dirty="0"/>
              <a:t>Prise en charge des formules pour Excel</a:t>
            </a:r>
          </a:p>
          <a:p>
            <a:pPr lvl="1"/>
            <a:r>
              <a:rPr lang="fr-FR" dirty="0"/>
              <a:t>Plages  de formules relatives ou absolues</a:t>
            </a:r>
          </a:p>
          <a:p>
            <a:endParaRPr lang="fr-FR" dirty="0"/>
          </a:p>
          <a:p>
            <a:r>
              <a:rPr lang="fr-FR" dirty="0"/>
              <a:t>Compression global du contenu </a:t>
            </a:r>
          </a:p>
          <a:p>
            <a:pPr lvl="2"/>
            <a:r>
              <a:rPr lang="fr-FR" dirty="0" err="1"/>
              <a:t>Methode</a:t>
            </a:r>
            <a:r>
              <a:rPr lang="fr-FR" dirty="0"/>
              <a:t> zip</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111</a:t>
            </a:fld>
            <a:endParaRPr lang="fr-F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a:t>XSL Office, Structure Word</a:t>
            </a:r>
          </a:p>
        </p:txBody>
      </p:sp>
      <p:sp>
        <p:nvSpPr>
          <p:cNvPr id="6" name="Espace réservé du contenu 5"/>
          <p:cNvSpPr>
            <a:spLocks noGrp="1"/>
          </p:cNvSpPr>
          <p:nvPr>
            <p:ph idx="1"/>
          </p:nvPr>
        </p:nvSpPr>
        <p:spPr/>
        <p:txBody>
          <a:bodyPr>
            <a:normAutofit fontScale="77500" lnSpcReduction="20000"/>
          </a:bodyPr>
          <a:lstStyle/>
          <a:p>
            <a:r>
              <a:rPr lang="fr-FR" dirty="0"/>
              <a:t>Structure du fichier de contenu </a:t>
            </a:r>
          </a:p>
          <a:p>
            <a:pPr lvl="1"/>
            <a:r>
              <a:rPr lang="fr-FR" i="1" dirty="0"/>
              <a:t>document.xml</a:t>
            </a:r>
            <a:endParaRPr lang="fr-FR" dirty="0"/>
          </a:p>
          <a:p>
            <a:endParaRPr lang="fr-FR" dirty="0"/>
          </a:p>
          <a:p>
            <a:pPr lvl="2"/>
            <a:r>
              <a:rPr lang="fr-FR" dirty="0"/>
              <a:t>Balise ROOT : </a:t>
            </a:r>
            <a:r>
              <a:rPr lang="fr-FR" i="1" dirty="0"/>
              <a:t>&lt;</a:t>
            </a:r>
            <a:r>
              <a:rPr lang="fr-FR" i="1" dirty="0" err="1"/>
              <a:t>w:document</a:t>
            </a:r>
            <a:r>
              <a:rPr lang="fr-FR" i="1" dirty="0"/>
              <a:t> &gt;</a:t>
            </a:r>
          </a:p>
          <a:p>
            <a:pPr lvl="1"/>
            <a:endParaRPr lang="fr-FR" i="1" dirty="0"/>
          </a:p>
          <a:p>
            <a:pPr lvl="2"/>
            <a:r>
              <a:rPr lang="fr-FR" i="1" dirty="0"/>
              <a:t>Corps de page: &lt;</a:t>
            </a:r>
            <a:r>
              <a:rPr lang="fr-FR" i="1" dirty="0" err="1"/>
              <a:t>w:body</a:t>
            </a:r>
            <a:r>
              <a:rPr lang="fr-FR" i="1" dirty="0"/>
              <a:t>&gt;</a:t>
            </a:r>
          </a:p>
          <a:p>
            <a:pPr lvl="1"/>
            <a:endParaRPr lang="fr-FR" i="1" dirty="0"/>
          </a:p>
          <a:p>
            <a:pPr lvl="2"/>
            <a:r>
              <a:rPr lang="fr-FR" i="1" dirty="0"/>
              <a:t>Balise de bloc de </a:t>
            </a:r>
            <a:r>
              <a:rPr lang="fr-FR" i="1" dirty="0" err="1"/>
              <a:t>text</a:t>
            </a:r>
            <a:r>
              <a:rPr lang="fr-FR" i="1" dirty="0"/>
              <a:t> : &lt;</a:t>
            </a:r>
            <a:r>
              <a:rPr lang="fr-FR" i="1" dirty="0" err="1"/>
              <a:t>w:p</a:t>
            </a:r>
            <a:r>
              <a:rPr lang="fr-FR" i="1" dirty="0"/>
              <a:t>&gt;</a:t>
            </a:r>
          </a:p>
          <a:p>
            <a:pPr lvl="1"/>
            <a:endParaRPr lang="fr-FR" i="1" dirty="0"/>
          </a:p>
          <a:p>
            <a:pPr lvl="1"/>
            <a:r>
              <a:rPr lang="fr-FR" i="1" dirty="0"/>
              <a:t>Medias dans document.docx/word/media</a:t>
            </a:r>
          </a:p>
          <a:p>
            <a:pPr lvl="2"/>
            <a:r>
              <a:rPr lang="fr-FR" i="1" dirty="0" err="1"/>
              <a:t>Definition</a:t>
            </a:r>
            <a:r>
              <a:rPr lang="fr-FR" i="1" dirty="0"/>
              <a:t> des id des medias dans document.docx/word/_rel/ document.xml.rels</a:t>
            </a:r>
          </a:p>
          <a:p>
            <a:pPr lvl="2"/>
            <a:endParaRPr lang="fr-FR" i="1" dirty="0"/>
          </a:p>
          <a:p>
            <a:pPr marL="200025" lvl="3" indent="-200025" algn="ctr">
              <a:buNone/>
            </a:pPr>
            <a:r>
              <a:rPr lang="en-US" sz="1700" dirty="0"/>
              <a:t>Ex: &lt;Relationship Id="rId8" Type="http://schemas.openxmlformats.org/ </a:t>
            </a:r>
            <a:r>
              <a:rPr lang="en-US" sz="1700" dirty="0" err="1"/>
              <a:t>officeDocument</a:t>
            </a:r>
            <a:r>
              <a:rPr lang="en-US" sz="1700" dirty="0"/>
              <a:t>/2006/relationships/image" Target="media/image2.png"/&gt;</a:t>
            </a:r>
            <a:endParaRPr lang="fr-FR" sz="1700" i="1" dirty="0"/>
          </a:p>
          <a:p>
            <a:pPr lvl="1"/>
            <a:endParaRPr lang="fr-FR" i="1" dirty="0"/>
          </a:p>
          <a:p>
            <a:pPr lvl="1"/>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112</a:t>
            </a:fld>
            <a:endParaRPr lang="fr-FR"/>
          </a:p>
        </p:txBody>
      </p:sp>
      <p:grpSp>
        <p:nvGrpSpPr>
          <p:cNvPr id="12" name="Groupe 11"/>
          <p:cNvGrpSpPr/>
          <p:nvPr/>
        </p:nvGrpSpPr>
        <p:grpSpPr>
          <a:xfrm>
            <a:off x="5786446" y="1643050"/>
            <a:ext cx="2729949" cy="3143272"/>
            <a:chOff x="5786446" y="1571612"/>
            <a:chExt cx="2892161" cy="3456384"/>
          </a:xfrm>
        </p:grpSpPr>
        <p:pic>
          <p:nvPicPr>
            <p:cNvPr id="2050" name="Picture 2" descr="Folder and file structure for a Word 2007 document"/>
            <p:cNvPicPr>
              <a:picLocks noChangeAspect="1" noChangeArrowheads="1"/>
            </p:cNvPicPr>
            <p:nvPr/>
          </p:nvPicPr>
          <p:blipFill>
            <a:blip r:embed="rId3" cstate="print"/>
            <a:srcRect/>
            <a:stretch>
              <a:fillRect/>
            </a:stretch>
          </p:blipFill>
          <p:spPr bwMode="auto">
            <a:xfrm>
              <a:off x="5786446" y="1571612"/>
              <a:ext cx="2892161" cy="2376264"/>
            </a:xfrm>
            <a:prstGeom prst="rect">
              <a:avLst/>
            </a:prstGeom>
            <a:noFill/>
          </p:spPr>
        </p:pic>
        <p:sp>
          <p:nvSpPr>
            <p:cNvPr id="8" name="Rectangle à coins arrondis 7"/>
            <p:cNvSpPr/>
            <p:nvPr/>
          </p:nvSpPr>
          <p:spPr>
            <a:xfrm>
              <a:off x="6482871" y="4091892"/>
              <a:ext cx="1872208"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Contenu Data brut des pages</a:t>
              </a:r>
            </a:p>
          </p:txBody>
        </p:sp>
        <p:cxnSp>
          <p:nvCxnSpPr>
            <p:cNvPr id="10" name="Connecteur droit avec flèche 9"/>
            <p:cNvCxnSpPr>
              <a:stCxn id="8" idx="0"/>
              <a:endCxn id="11" idx="2"/>
            </p:cNvCxnSpPr>
            <p:nvPr/>
          </p:nvCxnSpPr>
          <p:spPr>
            <a:xfrm flipV="1">
              <a:off x="7418975" y="3083780"/>
              <a:ext cx="36004"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6626887" y="2795748"/>
              <a:ext cx="1656184" cy="28803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pour Ms Word ©</a:t>
            </a:r>
            <a:br>
              <a:rPr lang="fr-FR" dirty="0"/>
            </a:br>
            <a:r>
              <a:rPr lang="fr-FR" dirty="0"/>
              <a:t>	</a:t>
            </a:r>
            <a:r>
              <a:rPr lang="fr-FR" dirty="0" err="1"/>
              <a:t>OpenXML</a:t>
            </a:r>
            <a:r>
              <a:rPr lang="fr-FR" dirty="0"/>
              <a:t> SDK &amp; .NET (C#/VB)</a:t>
            </a:r>
          </a:p>
        </p:txBody>
      </p:sp>
      <p:sp>
        <p:nvSpPr>
          <p:cNvPr id="6" name="Espace réservé du contenu 5"/>
          <p:cNvSpPr>
            <a:spLocks noGrp="1"/>
          </p:cNvSpPr>
          <p:nvPr>
            <p:ph idx="1"/>
          </p:nvPr>
        </p:nvSpPr>
        <p:spPr/>
        <p:txBody>
          <a:bodyPr/>
          <a:lstStyle/>
          <a:p>
            <a:r>
              <a:rPr lang="fr-FR" dirty="0"/>
              <a:t>Les « </a:t>
            </a:r>
            <a:r>
              <a:rPr lang="fr-FR" i="1" dirty="0" err="1"/>
              <a:t>using</a:t>
            </a:r>
            <a:r>
              <a:rPr lang="fr-FR" dirty="0"/>
              <a:t> »</a:t>
            </a:r>
          </a:p>
          <a:p>
            <a:pPr lvl="1"/>
            <a:endParaRPr lang="fr-FR" dirty="0"/>
          </a:p>
          <a:p>
            <a:pPr lvl="1"/>
            <a:r>
              <a:rPr lang="fr-FR" dirty="0"/>
              <a:t>Fonctionnalités XML/XSL 1.0 </a:t>
            </a:r>
            <a:r>
              <a:rPr lang="fr-FR" sz="1800" dirty="0"/>
              <a:t>(full), 2.0(partiel)</a:t>
            </a:r>
            <a:endParaRPr lang="fr-FR" dirty="0"/>
          </a:p>
          <a:p>
            <a:pPr lvl="2"/>
            <a:endParaRPr lang="fr-FR" dirty="0"/>
          </a:p>
          <a:p>
            <a:pPr lvl="2"/>
            <a:endParaRPr lang="fr-FR" dirty="0"/>
          </a:p>
          <a:p>
            <a:pPr lvl="2"/>
            <a:endParaRPr lang="fr-FR" dirty="0"/>
          </a:p>
          <a:p>
            <a:pPr lvl="1"/>
            <a:r>
              <a:rPr lang="fr-FR" dirty="0"/>
              <a:t>Fonctionnalités de documents </a:t>
            </a:r>
            <a:r>
              <a:rPr lang="fr-FR" dirty="0" err="1"/>
              <a:t>OpenXML</a:t>
            </a:r>
            <a:r>
              <a:rPr lang="fr-FR" dirty="0"/>
              <a:t> </a:t>
            </a:r>
            <a:r>
              <a:rPr lang="fr-FR" sz="2000" dirty="0"/>
              <a:t>Ms Word </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113</a:t>
            </a:fld>
            <a:endParaRPr lang="fr-FR"/>
          </a:p>
        </p:txBody>
      </p:sp>
      <p:sp>
        <p:nvSpPr>
          <p:cNvPr id="7" name="Rectangle 6"/>
          <p:cNvSpPr/>
          <p:nvPr/>
        </p:nvSpPr>
        <p:spPr>
          <a:xfrm>
            <a:off x="2286000" y="2786058"/>
            <a:ext cx="4572000" cy="861774"/>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buNone/>
            </a:pPr>
            <a:r>
              <a:rPr lang="fr-FR" sz="1400" b="1" u="sng" dirty="0"/>
              <a:t>Code C#:</a:t>
            </a:r>
          </a:p>
          <a:p>
            <a:pPr marL="95250" lvl="2">
              <a:buNone/>
            </a:pPr>
            <a:r>
              <a:rPr lang="fr-FR" dirty="0" err="1"/>
              <a:t>using</a:t>
            </a:r>
            <a:r>
              <a:rPr lang="fr-FR" dirty="0"/>
              <a:t> </a:t>
            </a:r>
            <a:r>
              <a:rPr lang="fr-FR" dirty="0" err="1"/>
              <a:t>System.Xml</a:t>
            </a:r>
            <a:r>
              <a:rPr lang="fr-FR" dirty="0"/>
              <a:t>;</a:t>
            </a:r>
          </a:p>
          <a:p>
            <a:pPr marL="95250" lvl="2">
              <a:buNone/>
            </a:pPr>
            <a:r>
              <a:rPr lang="fr-FR" dirty="0" err="1"/>
              <a:t>using</a:t>
            </a:r>
            <a:r>
              <a:rPr lang="fr-FR" dirty="0"/>
              <a:t> </a:t>
            </a:r>
            <a:r>
              <a:rPr lang="fr-FR" dirty="0" err="1"/>
              <a:t>System.Xml.Xsl</a:t>
            </a:r>
            <a:r>
              <a:rPr lang="fr-FR" dirty="0"/>
              <a:t>;</a:t>
            </a:r>
          </a:p>
        </p:txBody>
      </p:sp>
      <p:sp>
        <p:nvSpPr>
          <p:cNvPr id="8" name="Rectangle 7"/>
          <p:cNvSpPr/>
          <p:nvPr/>
        </p:nvSpPr>
        <p:spPr>
          <a:xfrm>
            <a:off x="1781944" y="5072074"/>
            <a:ext cx="5598368" cy="86177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buNone/>
            </a:pPr>
            <a:r>
              <a:rPr lang="fr-FR" sz="1400" b="1" u="sng" dirty="0"/>
              <a:t>Code C#:</a:t>
            </a:r>
          </a:p>
          <a:p>
            <a:pPr marL="0" lvl="2">
              <a:buNone/>
            </a:pPr>
            <a:r>
              <a:rPr lang="fr-FR" dirty="0" err="1"/>
              <a:t>using</a:t>
            </a:r>
            <a:r>
              <a:rPr lang="fr-FR" dirty="0"/>
              <a:t> </a:t>
            </a:r>
            <a:r>
              <a:rPr lang="fr-FR" dirty="0" err="1"/>
              <a:t>DocumentFormat.OpenXml.Packaging</a:t>
            </a:r>
            <a:r>
              <a:rPr lang="fr-FR" dirty="0"/>
              <a:t>;</a:t>
            </a:r>
          </a:p>
          <a:p>
            <a:pPr marL="0" lvl="2">
              <a:buNone/>
            </a:pPr>
            <a:r>
              <a:rPr lang="fr-FR" dirty="0" err="1"/>
              <a:t>using</a:t>
            </a:r>
            <a:r>
              <a:rPr lang="fr-FR" dirty="0"/>
              <a:t> </a:t>
            </a:r>
            <a:r>
              <a:rPr lang="fr-FR" dirty="0" err="1"/>
              <a:t>DocumentFormat.OpenXml.Wordprocessing</a:t>
            </a:r>
            <a:r>
              <a:rPr lang="fr-FR" dirty="0"/>
              <a:t>;</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pPr lvl="0"/>
            <a:r>
              <a:rPr lang="fr-FR" dirty="0"/>
              <a:t>XSL pour Ms Office</a:t>
            </a:r>
            <a:br>
              <a:rPr lang="fr-FR" dirty="0"/>
            </a:br>
            <a:r>
              <a:rPr lang="fr-FR" dirty="0"/>
              <a:t>	Logique de transformation </a:t>
            </a:r>
            <a:r>
              <a:rPr lang="fr-FR" dirty="0" err="1"/>
              <a:t>XMLdocx</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Edition d’un model a peupler</a:t>
            </a:r>
          </a:p>
          <a:p>
            <a:pPr lvl="2"/>
            <a:r>
              <a:rPr lang="fr-FR" dirty="0"/>
              <a:t>Modèle vide pour création des styles dans le </a:t>
            </a:r>
            <a:r>
              <a:rPr lang="fr-FR" dirty="0" err="1"/>
              <a:t>docx</a:t>
            </a:r>
            <a:endParaRPr lang="fr-FR" dirty="0"/>
          </a:p>
          <a:p>
            <a:pPr lvl="2"/>
            <a:endParaRPr lang="fr-FR" dirty="0"/>
          </a:p>
          <a:p>
            <a:r>
              <a:rPr lang="fr-FR" dirty="0"/>
              <a:t>Peuplement du document avec </a:t>
            </a:r>
            <a:r>
              <a:rPr lang="fr-FR" dirty="0" err="1"/>
              <a:t>xsl</a:t>
            </a:r>
            <a:endParaRPr lang="fr-FR" dirty="0"/>
          </a:p>
          <a:p>
            <a:pPr lvl="2"/>
            <a:r>
              <a:rPr lang="fr-FR" dirty="0"/>
              <a:t>XSL 1.0</a:t>
            </a:r>
          </a:p>
          <a:p>
            <a:pPr lvl="2"/>
            <a:r>
              <a:rPr lang="fr-FR" dirty="0"/>
              <a:t>Contenu du fichier document.xml dans &lt;</a:t>
            </a:r>
            <a:r>
              <a:rPr lang="fr-FR" i="1" dirty="0" err="1"/>
              <a:t>template</a:t>
            </a:r>
            <a:r>
              <a:rPr lang="fr-FR" i="1" dirty="0"/>
              <a:t> match="/"&gt;</a:t>
            </a:r>
          </a:p>
          <a:p>
            <a:pPr lvl="2"/>
            <a:r>
              <a:rPr lang="fr-FR" i="1" dirty="0"/>
              <a:t>Dynamisation des informations par </a:t>
            </a:r>
          </a:p>
          <a:p>
            <a:pPr lvl="5"/>
            <a:r>
              <a:rPr lang="fr-FR" i="1" dirty="0"/>
              <a:t>Value-of		Expressions </a:t>
            </a:r>
            <a:r>
              <a:rPr lang="fr-FR" i="1" dirty="0" err="1"/>
              <a:t>Xpath</a:t>
            </a:r>
            <a:endParaRPr lang="fr-FR" i="1" dirty="0"/>
          </a:p>
          <a:p>
            <a:pPr lvl="5"/>
            <a:r>
              <a:rPr lang="fr-FR" i="1" dirty="0"/>
              <a:t>For-</a:t>
            </a:r>
            <a:r>
              <a:rPr lang="fr-FR" i="1" dirty="0" err="1"/>
              <a:t>each</a:t>
            </a:r>
            <a:r>
              <a:rPr lang="fr-FR" i="1" dirty="0"/>
              <a:t>		…</a:t>
            </a:r>
          </a:p>
          <a:p>
            <a:pPr lvl="5"/>
            <a:endParaRPr lang="fr-FR" i="1" dirty="0"/>
          </a:p>
          <a:p>
            <a:r>
              <a:rPr lang="fr-FR" dirty="0"/>
              <a:t>Compilation du document de sortie</a:t>
            </a:r>
          </a:p>
          <a:p>
            <a:pPr lvl="2"/>
            <a:r>
              <a:rPr lang="fr-FR" dirty="0"/>
              <a:t>C# / VB</a:t>
            </a:r>
          </a:p>
          <a:p>
            <a:pPr lvl="2"/>
            <a:r>
              <a:rPr lang="fr-FR" dirty="0"/>
              <a:t>.NET(4.0 min)</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114</a:t>
            </a:fld>
            <a:endParaRPr lang="fr-F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5.XSL pour Excel XML</a:t>
            </a:r>
          </a:p>
        </p:txBody>
      </p:sp>
      <p:sp>
        <p:nvSpPr>
          <p:cNvPr id="6" name="Espace réservé du contenu 5"/>
          <p:cNvSpPr>
            <a:spLocks noGrp="1"/>
          </p:cNvSpPr>
          <p:nvPr>
            <p:ph idx="1"/>
          </p:nvPr>
        </p:nvSpPr>
        <p:spPr/>
        <p:txBody>
          <a:bodyPr>
            <a:normAutofit/>
          </a:bodyPr>
          <a:lstStyle/>
          <a:p>
            <a:r>
              <a:rPr lang="fr-FR" dirty="0"/>
              <a:t>Structure d’un document Office Excel® </a:t>
            </a:r>
            <a:r>
              <a:rPr lang="fr-FR" dirty="0" err="1"/>
              <a:t>xlsx</a:t>
            </a:r>
            <a:endParaRPr lang="fr-FR" dirty="0"/>
          </a:p>
          <a:p>
            <a:endParaRPr lang="fr-FR" dirty="0"/>
          </a:p>
          <a:p>
            <a:pPr marL="4216400" indent="-255588"/>
            <a:endParaRPr lang="fr-FR" dirty="0"/>
          </a:p>
          <a:p>
            <a:pPr marL="4216400" indent="-255588"/>
            <a:endParaRPr lang="fr-FR" dirty="0"/>
          </a:p>
          <a:p>
            <a:pPr marL="4216400" indent="-255588"/>
            <a:endParaRPr lang="fr-FR" dirty="0"/>
          </a:p>
          <a:p>
            <a:pPr marL="4216400" indent="-255588"/>
            <a:endParaRPr lang="fr-FR" dirty="0"/>
          </a:p>
          <a:p>
            <a:pPr marL="542925" indent="-255588"/>
            <a:r>
              <a:rPr lang="fr-FR" dirty="0"/>
              <a:t>Structure d’un </a:t>
            </a:r>
          </a:p>
          <a:p>
            <a:pPr marL="542925" indent="-255588">
              <a:buNone/>
            </a:pPr>
            <a:r>
              <a:rPr lang="fr-FR" dirty="0"/>
              <a:t>document Office </a:t>
            </a:r>
          </a:p>
          <a:p>
            <a:pPr marL="542925" indent="-255588">
              <a:buNone/>
            </a:pPr>
            <a:r>
              <a:rPr lang="fr-FR" dirty="0"/>
              <a:t>Excel® </a:t>
            </a:r>
            <a:r>
              <a:rPr lang="fr-FR" dirty="0" err="1"/>
              <a:t>xml</a:t>
            </a:r>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115</a:t>
            </a:fld>
            <a:endParaRPr lang="fr-FR"/>
          </a:p>
        </p:txBody>
      </p:sp>
      <p:sp>
        <p:nvSpPr>
          <p:cNvPr id="10" name="Rectangle à coins arrondis 9"/>
          <p:cNvSpPr/>
          <p:nvPr/>
        </p:nvSpPr>
        <p:spPr>
          <a:xfrm>
            <a:off x="3707904" y="3929066"/>
            <a:ext cx="5184576" cy="21682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graphicFrame>
        <p:nvGraphicFramePr>
          <p:cNvPr id="11" name="Diagramme 10"/>
          <p:cNvGraphicFramePr/>
          <p:nvPr/>
        </p:nvGraphicFramePr>
        <p:xfrm>
          <a:off x="3923928" y="3714752"/>
          <a:ext cx="4920208" cy="2453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 8" descr="IC2928.gif"/>
          <p:cNvPicPr>
            <a:picLocks noChangeAspect="1"/>
          </p:cNvPicPr>
          <p:nvPr/>
        </p:nvPicPr>
        <p:blipFill>
          <a:blip r:embed="rId8" cstate="print"/>
          <a:stretch>
            <a:fillRect/>
          </a:stretch>
        </p:blipFill>
        <p:spPr>
          <a:xfrm>
            <a:off x="899592" y="1628799"/>
            <a:ext cx="6804248" cy="201622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XSL pour Excel XML</a:t>
            </a:r>
          </a:p>
        </p:txBody>
      </p:sp>
      <p:sp>
        <p:nvSpPr>
          <p:cNvPr id="6" name="Espace réservé du contenu 5"/>
          <p:cNvSpPr>
            <a:spLocks noGrp="1"/>
          </p:cNvSpPr>
          <p:nvPr>
            <p:ph idx="1"/>
          </p:nvPr>
        </p:nvSpPr>
        <p:spPr/>
        <p:txBody>
          <a:bodyPr>
            <a:normAutofit/>
          </a:bodyPr>
          <a:lstStyle/>
          <a:p>
            <a:r>
              <a:rPr lang="fr-FR" dirty="0"/>
              <a:t>Propriétés du document </a:t>
            </a:r>
          </a:p>
          <a:p>
            <a:endParaRPr lang="fr-FR" dirty="0"/>
          </a:p>
          <a:p>
            <a:r>
              <a:rPr lang="fr-FR" dirty="0"/>
              <a:t>Meta données</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116</a:t>
            </a:fld>
            <a:endParaRPr lang="fr-FR"/>
          </a:p>
        </p:txBody>
      </p:sp>
      <p:sp>
        <p:nvSpPr>
          <p:cNvPr id="7" name="Rectangle 6"/>
          <p:cNvSpPr/>
          <p:nvPr/>
        </p:nvSpPr>
        <p:spPr>
          <a:xfrm>
            <a:off x="1475656" y="3214686"/>
            <a:ext cx="6390456" cy="247760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fr-FR" sz="1200" b="1" i="1" u="sng" dirty="0">
                <a:solidFill>
                  <a:schemeClr val="tx1"/>
                </a:solidFill>
                <a:latin typeface="+mn-lt"/>
              </a:rPr>
              <a:t>Code </a:t>
            </a:r>
            <a:r>
              <a:rPr lang="fr-FR" sz="1200" b="1" i="1" u="sng" dirty="0" err="1">
                <a:solidFill>
                  <a:schemeClr val="tx1"/>
                </a:solidFill>
                <a:latin typeface="+mn-lt"/>
              </a:rPr>
              <a:t>xml</a:t>
            </a:r>
            <a:r>
              <a:rPr lang="fr-FR" sz="1200" b="1" i="1" u="sng" dirty="0">
                <a:solidFill>
                  <a:schemeClr val="tx1"/>
                </a:solidFill>
                <a:latin typeface="+mn-lt"/>
              </a:rPr>
              <a:t> :</a:t>
            </a:r>
          </a:p>
          <a:p>
            <a:pPr>
              <a:buNone/>
            </a:pPr>
            <a:r>
              <a:rPr lang="fr-FR" i="1" dirty="0">
                <a:solidFill>
                  <a:schemeClr val="tx1"/>
                </a:solidFill>
              </a:rPr>
              <a:t>&lt;</a:t>
            </a:r>
            <a:r>
              <a:rPr lang="fr-FR" i="1" dirty="0" err="1">
                <a:solidFill>
                  <a:schemeClr val="tx1"/>
                </a:solidFill>
              </a:rPr>
              <a:t>DocumentProperties</a:t>
            </a:r>
            <a:r>
              <a:rPr lang="fr-FR" i="1" dirty="0">
                <a:solidFill>
                  <a:schemeClr val="tx1"/>
                </a:solidFill>
              </a:rPr>
              <a:t> </a:t>
            </a:r>
          </a:p>
          <a:p>
            <a:pPr>
              <a:buNone/>
            </a:pPr>
            <a:r>
              <a:rPr lang="fr-FR" i="1" dirty="0">
                <a:solidFill>
                  <a:schemeClr val="tx1"/>
                </a:solidFill>
              </a:rPr>
              <a:t>	</a:t>
            </a:r>
            <a:r>
              <a:rPr lang="fr-FR" i="1" dirty="0" err="1">
                <a:solidFill>
                  <a:schemeClr val="tx1"/>
                </a:solidFill>
              </a:rPr>
              <a:t>xmlns</a:t>
            </a:r>
            <a:r>
              <a:rPr lang="fr-FR" i="1" dirty="0">
                <a:solidFill>
                  <a:schemeClr val="tx1"/>
                </a:solidFill>
              </a:rPr>
              <a:t>="</a:t>
            </a:r>
            <a:r>
              <a:rPr lang="fr-FR" i="1" dirty="0" err="1">
                <a:solidFill>
                  <a:schemeClr val="tx1"/>
                </a:solidFill>
              </a:rPr>
              <a:t>urn:schemas-microsoft-com:office:office</a:t>
            </a:r>
            <a:r>
              <a:rPr lang="fr-FR" i="1" dirty="0">
                <a:solidFill>
                  <a:schemeClr val="tx1"/>
                </a:solidFill>
              </a:rPr>
              <a:t>"&gt;</a:t>
            </a:r>
          </a:p>
          <a:p>
            <a:pPr>
              <a:buNone/>
            </a:pPr>
            <a:r>
              <a:rPr lang="fr-FR" i="1" dirty="0">
                <a:solidFill>
                  <a:schemeClr val="tx1"/>
                </a:solidFill>
              </a:rPr>
              <a:t>	     &lt;</a:t>
            </a:r>
            <a:r>
              <a:rPr lang="fr-FR" i="1" dirty="0" err="1">
                <a:solidFill>
                  <a:schemeClr val="tx1"/>
                </a:solidFill>
              </a:rPr>
              <a:t>Author</a:t>
            </a:r>
            <a:r>
              <a:rPr lang="fr-FR" i="1" dirty="0">
                <a:solidFill>
                  <a:schemeClr val="tx1"/>
                </a:solidFill>
              </a:rPr>
              <a:t>&gt;</a:t>
            </a:r>
            <a:r>
              <a:rPr lang="fr-FR" i="1" dirty="0" err="1">
                <a:solidFill>
                  <a:schemeClr val="tx1"/>
                </a:solidFill>
              </a:rPr>
              <a:t>Someone</a:t>
            </a:r>
            <a:r>
              <a:rPr lang="fr-FR" i="1" dirty="0">
                <a:solidFill>
                  <a:schemeClr val="tx1"/>
                </a:solidFill>
              </a:rPr>
              <a:t>&lt;/</a:t>
            </a:r>
            <a:r>
              <a:rPr lang="fr-FR" i="1" dirty="0" err="1">
                <a:solidFill>
                  <a:schemeClr val="tx1"/>
                </a:solidFill>
              </a:rPr>
              <a:t>Author</a:t>
            </a:r>
            <a:r>
              <a:rPr lang="fr-FR" i="1" dirty="0">
                <a:solidFill>
                  <a:schemeClr val="tx1"/>
                </a:solidFill>
              </a:rPr>
              <a:t>&gt;</a:t>
            </a:r>
          </a:p>
          <a:p>
            <a:pPr>
              <a:buNone/>
            </a:pPr>
            <a:r>
              <a:rPr lang="fr-FR" i="1" dirty="0">
                <a:solidFill>
                  <a:schemeClr val="tx1"/>
                </a:solidFill>
              </a:rPr>
              <a:t>	     &lt;</a:t>
            </a:r>
            <a:r>
              <a:rPr lang="fr-FR" i="1" dirty="0" err="1">
                <a:solidFill>
                  <a:schemeClr val="tx1"/>
                </a:solidFill>
              </a:rPr>
              <a:t>LastAuthor</a:t>
            </a:r>
            <a:r>
              <a:rPr lang="fr-FR" i="1" dirty="0">
                <a:solidFill>
                  <a:schemeClr val="tx1"/>
                </a:solidFill>
              </a:rPr>
              <a:t>&gt;</a:t>
            </a:r>
            <a:r>
              <a:rPr lang="fr-FR" i="1" u="sng" dirty="0">
                <a:solidFill>
                  <a:schemeClr val="tx1"/>
                </a:solidFill>
              </a:rPr>
              <a:t>champix&lt;/</a:t>
            </a:r>
            <a:r>
              <a:rPr lang="fr-FR" i="1" u="sng" dirty="0" err="1">
                <a:solidFill>
                  <a:schemeClr val="tx1"/>
                </a:solidFill>
              </a:rPr>
              <a:t>LastAuthor</a:t>
            </a:r>
            <a:r>
              <a:rPr lang="fr-FR" i="1" u="sng" dirty="0">
                <a:solidFill>
                  <a:schemeClr val="tx1"/>
                </a:solidFill>
              </a:rPr>
              <a:t>&gt;</a:t>
            </a:r>
          </a:p>
          <a:p>
            <a:pPr>
              <a:buNone/>
            </a:pPr>
            <a:r>
              <a:rPr lang="fr-FR" i="1" dirty="0">
                <a:solidFill>
                  <a:schemeClr val="tx1"/>
                </a:solidFill>
              </a:rPr>
              <a:t>	     &lt;</a:t>
            </a:r>
            <a:r>
              <a:rPr lang="fr-FR" i="1" dirty="0" err="1">
                <a:solidFill>
                  <a:schemeClr val="tx1"/>
                </a:solidFill>
              </a:rPr>
              <a:t>Created</a:t>
            </a:r>
            <a:r>
              <a:rPr lang="fr-FR" i="1" dirty="0">
                <a:solidFill>
                  <a:schemeClr val="tx1"/>
                </a:solidFill>
              </a:rPr>
              <a:t>&gt;2015-03-15T23:04:04Z&lt;/</a:t>
            </a:r>
            <a:r>
              <a:rPr lang="fr-FR" i="1" dirty="0" err="1">
                <a:solidFill>
                  <a:schemeClr val="tx1"/>
                </a:solidFill>
              </a:rPr>
              <a:t>Created</a:t>
            </a:r>
            <a:r>
              <a:rPr lang="fr-FR" i="1" dirty="0">
                <a:solidFill>
                  <a:schemeClr val="tx1"/>
                </a:solidFill>
              </a:rPr>
              <a:t>&gt;</a:t>
            </a:r>
          </a:p>
          <a:p>
            <a:pPr>
              <a:buNone/>
            </a:pPr>
            <a:r>
              <a:rPr lang="fr-FR" i="1" dirty="0">
                <a:solidFill>
                  <a:schemeClr val="tx1"/>
                </a:solidFill>
              </a:rPr>
              <a:t>	     &lt;</a:t>
            </a:r>
            <a:r>
              <a:rPr lang="fr-FR" i="1" dirty="0" err="1">
                <a:solidFill>
                  <a:schemeClr val="tx1"/>
                </a:solidFill>
              </a:rPr>
              <a:t>Company</a:t>
            </a:r>
            <a:r>
              <a:rPr lang="fr-FR" i="1" dirty="0">
                <a:solidFill>
                  <a:schemeClr val="tx1"/>
                </a:solidFill>
              </a:rPr>
              <a:t>&gt;</a:t>
            </a:r>
            <a:r>
              <a:rPr lang="fr-FR" i="1" u="sng" dirty="0" err="1">
                <a:solidFill>
                  <a:schemeClr val="tx1"/>
                </a:solidFill>
              </a:rPr>
              <a:t>Eaton</a:t>
            </a:r>
            <a:r>
              <a:rPr lang="fr-FR" i="1" u="sng" dirty="0">
                <a:solidFill>
                  <a:schemeClr val="tx1"/>
                </a:solidFill>
              </a:rPr>
              <a:t> Corporation&lt;/</a:t>
            </a:r>
            <a:r>
              <a:rPr lang="fr-FR" i="1" u="sng" dirty="0" err="1">
                <a:solidFill>
                  <a:schemeClr val="tx1"/>
                </a:solidFill>
              </a:rPr>
              <a:t>Company</a:t>
            </a:r>
            <a:r>
              <a:rPr lang="fr-FR" i="1" u="sng" dirty="0">
                <a:solidFill>
                  <a:schemeClr val="tx1"/>
                </a:solidFill>
              </a:rPr>
              <a:t>&gt;</a:t>
            </a:r>
          </a:p>
          <a:p>
            <a:pPr>
              <a:buNone/>
            </a:pPr>
            <a:r>
              <a:rPr lang="fr-FR" i="1" dirty="0">
                <a:solidFill>
                  <a:schemeClr val="tx1"/>
                </a:solidFill>
              </a:rPr>
              <a:t>	     &lt;Version&gt;12.00&lt;/Version&gt;</a:t>
            </a:r>
          </a:p>
          <a:p>
            <a:pPr>
              <a:buNone/>
            </a:pPr>
            <a:r>
              <a:rPr lang="fr-FR" i="1" dirty="0">
                <a:solidFill>
                  <a:schemeClr val="tx1"/>
                </a:solidFill>
              </a:rPr>
              <a:t>&lt;/</a:t>
            </a:r>
            <a:r>
              <a:rPr lang="fr-FR" i="1" dirty="0" err="1">
                <a:solidFill>
                  <a:schemeClr val="tx1"/>
                </a:solidFill>
              </a:rPr>
              <a:t>DocumentProperties</a:t>
            </a:r>
            <a:r>
              <a:rPr lang="fr-FR" i="1" dirty="0">
                <a:solidFill>
                  <a:schemeClr val="tx1"/>
                </a:solidFill>
              </a:rPr>
              <a:t>&gt;</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4"/>
          <p:cNvSpPr>
            <a:spLocks noGrp="1"/>
          </p:cNvSpPr>
          <p:nvPr>
            <p:ph type="title"/>
          </p:nvPr>
        </p:nvSpPr>
        <p:spPr>
          <a:xfrm>
            <a:off x="457200" y="404813"/>
            <a:ext cx="8229600" cy="1066800"/>
          </a:xfrm>
        </p:spPr>
        <p:txBody>
          <a:bodyPr/>
          <a:lstStyle/>
          <a:p>
            <a:r>
              <a:rPr lang="fr-FR" dirty="0"/>
              <a:t>XSL pour Excel XML</a:t>
            </a:r>
          </a:p>
        </p:txBody>
      </p:sp>
      <p:sp>
        <p:nvSpPr>
          <p:cNvPr id="6" name="Espace réservé du contenu 5"/>
          <p:cNvSpPr>
            <a:spLocks noGrp="1"/>
          </p:cNvSpPr>
          <p:nvPr>
            <p:ph idx="1"/>
          </p:nvPr>
        </p:nvSpPr>
        <p:spPr>
          <a:xfrm>
            <a:off x="457200" y="1628800"/>
            <a:ext cx="8229600" cy="936104"/>
          </a:xfrm>
        </p:spPr>
        <p:txBody>
          <a:bodyPr>
            <a:normAutofit/>
          </a:bodyPr>
          <a:lstStyle/>
          <a:p>
            <a:r>
              <a:rPr lang="fr-FR" dirty="0"/>
              <a:t>La syntaxe des styles</a:t>
            </a:r>
          </a:p>
          <a:p>
            <a:pPr lvl="1"/>
            <a:endParaRPr lang="fr-FR" sz="18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117</a:t>
            </a:fld>
            <a:endParaRPr lang="fr-FR"/>
          </a:p>
        </p:txBody>
      </p:sp>
      <p:sp>
        <p:nvSpPr>
          <p:cNvPr id="5" name="Rectangle 4"/>
          <p:cNvSpPr/>
          <p:nvPr/>
        </p:nvSpPr>
        <p:spPr>
          <a:xfrm>
            <a:off x="1637928" y="2726918"/>
            <a:ext cx="5742384" cy="286232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1">
              <a:buNone/>
            </a:pPr>
            <a:r>
              <a:rPr lang="fr-FR" dirty="0"/>
              <a:t>&lt;Styles&gt;</a:t>
            </a:r>
          </a:p>
          <a:p>
            <a:pPr marL="95250" lvl="1">
              <a:buNone/>
            </a:pPr>
            <a:r>
              <a:rPr lang="fr-FR" dirty="0"/>
              <a:t>	&lt;Style </a:t>
            </a:r>
            <a:r>
              <a:rPr lang="fr-FR" dirty="0" err="1"/>
              <a:t>ss:ID</a:t>
            </a:r>
            <a:r>
              <a:rPr lang="fr-FR" dirty="0"/>
              <a:t>="Default" </a:t>
            </a:r>
            <a:r>
              <a:rPr lang="fr-FR" dirty="0" err="1"/>
              <a:t>ss:Name</a:t>
            </a:r>
            <a:r>
              <a:rPr lang="fr-FR" dirty="0"/>
              <a:t>="Normal"&gt;</a:t>
            </a:r>
          </a:p>
          <a:p>
            <a:pPr marL="95250" lvl="1">
              <a:buNone/>
            </a:pPr>
            <a:r>
              <a:rPr lang="fr-FR" dirty="0"/>
              <a:t>		&lt;</a:t>
            </a:r>
            <a:r>
              <a:rPr lang="fr-FR" dirty="0" err="1"/>
              <a:t>Alignment</a:t>
            </a:r>
            <a:r>
              <a:rPr lang="fr-FR" dirty="0"/>
              <a:t> </a:t>
            </a:r>
            <a:r>
              <a:rPr lang="fr-FR" dirty="0" err="1"/>
              <a:t>ss:Vertical</a:t>
            </a:r>
            <a:r>
              <a:rPr lang="fr-FR" dirty="0"/>
              <a:t>="</a:t>
            </a:r>
            <a:r>
              <a:rPr lang="fr-FR" dirty="0" err="1"/>
              <a:t>Bottom</a:t>
            </a:r>
            <a:r>
              <a:rPr lang="fr-FR" dirty="0"/>
              <a:t>" /&gt;</a:t>
            </a:r>
          </a:p>
          <a:p>
            <a:pPr marL="95250" lvl="1">
              <a:buNone/>
            </a:pPr>
            <a:r>
              <a:rPr lang="fr-FR" dirty="0"/>
              <a:t>		&lt;</a:t>
            </a:r>
            <a:r>
              <a:rPr lang="fr-FR" dirty="0" err="1"/>
              <a:t>Borders</a:t>
            </a:r>
            <a:r>
              <a:rPr lang="fr-FR" dirty="0"/>
              <a:t> /&gt;</a:t>
            </a:r>
          </a:p>
          <a:p>
            <a:pPr marL="95250" lvl="1">
              <a:buNone/>
            </a:pPr>
            <a:r>
              <a:rPr lang="fr-FR" dirty="0"/>
              <a:t>		&lt;Font </a:t>
            </a:r>
            <a:r>
              <a:rPr lang="fr-FR" dirty="0" err="1"/>
              <a:t>ss:FontName</a:t>
            </a:r>
            <a:r>
              <a:rPr lang="fr-FR" dirty="0"/>
              <a:t>="Arial" /&gt;</a:t>
            </a:r>
          </a:p>
          <a:p>
            <a:pPr marL="95250" lvl="1">
              <a:buNone/>
            </a:pPr>
            <a:r>
              <a:rPr lang="fr-FR" dirty="0"/>
              <a:t>		&lt;</a:t>
            </a:r>
            <a:r>
              <a:rPr lang="fr-FR" dirty="0" err="1"/>
              <a:t>Interior</a:t>
            </a:r>
            <a:r>
              <a:rPr lang="fr-FR" dirty="0"/>
              <a:t> /&gt;</a:t>
            </a:r>
          </a:p>
          <a:p>
            <a:pPr marL="95250" lvl="1">
              <a:buNone/>
            </a:pPr>
            <a:r>
              <a:rPr lang="fr-FR" dirty="0"/>
              <a:t>		&lt;</a:t>
            </a:r>
            <a:r>
              <a:rPr lang="fr-FR" dirty="0" err="1"/>
              <a:t>NumberFormat</a:t>
            </a:r>
            <a:r>
              <a:rPr lang="fr-FR" dirty="0"/>
              <a:t> /&gt;</a:t>
            </a:r>
          </a:p>
          <a:p>
            <a:pPr marL="95250" lvl="1">
              <a:buNone/>
            </a:pPr>
            <a:r>
              <a:rPr lang="fr-FR" dirty="0"/>
              <a:t>		&lt;Protection /&gt;</a:t>
            </a:r>
          </a:p>
          <a:p>
            <a:pPr marL="95250" lvl="1">
              <a:buNone/>
            </a:pPr>
            <a:r>
              <a:rPr lang="fr-FR" dirty="0"/>
              <a:t>	&lt;/Style&gt;</a:t>
            </a:r>
          </a:p>
          <a:p>
            <a:pPr marL="95250" lvl="1">
              <a:buNone/>
            </a:pPr>
            <a:r>
              <a:rPr lang="fr-FR" dirty="0"/>
              <a:t>&lt;/Styles&gt;</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4"/>
          <p:cNvSpPr>
            <a:spLocks noGrp="1"/>
          </p:cNvSpPr>
          <p:nvPr>
            <p:ph type="title"/>
          </p:nvPr>
        </p:nvSpPr>
        <p:spPr>
          <a:xfrm>
            <a:off x="457200" y="404813"/>
            <a:ext cx="8229600" cy="1066800"/>
          </a:xfrm>
        </p:spPr>
        <p:txBody>
          <a:bodyPr/>
          <a:lstStyle/>
          <a:p>
            <a:r>
              <a:rPr lang="fr-FR" dirty="0"/>
              <a:t>XSL pour Excel XML</a:t>
            </a:r>
          </a:p>
        </p:txBody>
      </p:sp>
      <p:sp>
        <p:nvSpPr>
          <p:cNvPr id="3" name="Espace réservé du contenu 2"/>
          <p:cNvSpPr>
            <a:spLocks noGrp="1"/>
          </p:cNvSpPr>
          <p:nvPr>
            <p:ph idx="1"/>
          </p:nvPr>
        </p:nvSpPr>
        <p:spPr>
          <a:xfrm>
            <a:off x="457200" y="1556792"/>
            <a:ext cx="8229600" cy="5017744"/>
          </a:xfrm>
        </p:spPr>
        <p:txBody>
          <a:bodyPr>
            <a:normAutofit fontScale="92500" lnSpcReduction="10000"/>
          </a:bodyPr>
          <a:lstStyle/>
          <a:p>
            <a:r>
              <a:rPr lang="fr-FR" dirty="0"/>
              <a:t>Feuille du classeur </a:t>
            </a:r>
          </a:p>
          <a:p>
            <a:pPr lvl="3">
              <a:buNone/>
            </a:pPr>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a:buNone/>
            </a:pPr>
            <a:r>
              <a:rPr lang="fr-FR" dirty="0"/>
              <a:t>			Références des feuilles, une feuille non 		</a:t>
            </a:r>
            <a:r>
              <a:rPr lang="fr-FR" dirty="0" err="1"/>
              <a:t>referenciée</a:t>
            </a:r>
            <a:r>
              <a:rPr lang="fr-FR" dirty="0"/>
              <a:t> ne seras pas visible dans 							</a:t>
            </a:r>
            <a:r>
              <a:rPr lang="fr-FR" dirty="0" err="1"/>
              <a:t>excel</a:t>
            </a:r>
            <a:endParaRPr lang="fr-FR" dirty="0"/>
          </a:p>
          <a:p>
            <a:pPr lvl="3">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118</a:t>
            </a:fld>
            <a:endParaRPr lang="fr-FR"/>
          </a:p>
        </p:txBody>
      </p:sp>
      <p:sp>
        <p:nvSpPr>
          <p:cNvPr id="5" name="Rectangle 4"/>
          <p:cNvSpPr/>
          <p:nvPr/>
        </p:nvSpPr>
        <p:spPr>
          <a:xfrm>
            <a:off x="1403648" y="2492896"/>
            <a:ext cx="6462464" cy="203132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fr-FR" dirty="0"/>
              <a:t>&lt;</a:t>
            </a:r>
            <a:r>
              <a:rPr lang="fr-FR" dirty="0" err="1"/>
              <a:t>Worksheet</a:t>
            </a:r>
            <a:r>
              <a:rPr lang="fr-FR" dirty="0"/>
              <a:t> </a:t>
            </a:r>
            <a:r>
              <a:rPr lang="fr-FR" dirty="0" err="1"/>
              <a:t>ss:Name</a:t>
            </a:r>
            <a:r>
              <a:rPr lang="fr-FR" dirty="0"/>
              <a:t>="{$</a:t>
            </a:r>
            <a:r>
              <a:rPr lang="fr-FR" dirty="0" err="1"/>
              <a:t>sheetName</a:t>
            </a:r>
            <a:r>
              <a:rPr lang="fr-FR" dirty="0"/>
              <a:t>}"&gt;</a:t>
            </a:r>
          </a:p>
          <a:p>
            <a:pPr marL="0" lvl="3">
              <a:buNone/>
            </a:pPr>
            <a:r>
              <a:rPr lang="fr-FR" dirty="0"/>
              <a:t>	&lt;Table &gt;</a:t>
            </a:r>
          </a:p>
          <a:p>
            <a:pPr marL="0" lvl="3">
              <a:buNone/>
            </a:pPr>
            <a:r>
              <a:rPr lang="fr-FR" dirty="0"/>
              <a:t>		&lt;</a:t>
            </a:r>
            <a:r>
              <a:rPr lang="fr-FR" dirty="0" err="1"/>
              <a:t>Row</a:t>
            </a:r>
            <a:r>
              <a:rPr lang="fr-FR" dirty="0"/>
              <a:t> </a:t>
            </a:r>
            <a:r>
              <a:rPr lang="fr-FR" dirty="0" err="1"/>
              <a:t>ss:Index</a:t>
            </a:r>
            <a:r>
              <a:rPr lang="fr-FR" dirty="0"/>
              <a:t>="3"&gt;</a:t>
            </a:r>
          </a:p>
          <a:p>
            <a:pPr marL="0" lvl="3">
              <a:buNone/>
            </a:pPr>
            <a:r>
              <a:rPr lang="fr-FR" dirty="0"/>
              <a:t>			&lt;</a:t>
            </a:r>
            <a:r>
              <a:rPr lang="fr-FR" dirty="0" err="1"/>
              <a:t>Cell</a:t>
            </a:r>
            <a:r>
              <a:rPr lang="fr-FR" dirty="0"/>
              <a:t> </a:t>
            </a:r>
            <a:r>
              <a:rPr lang="fr-FR" dirty="0" err="1"/>
              <a:t>ss:Index</a:t>
            </a:r>
            <a:r>
              <a:rPr lang="fr-FR" dirty="0"/>
              <a:t>="2"&gt;</a:t>
            </a:r>
            <a:r>
              <a:rPr lang="fr-FR" dirty="0" err="1"/>
              <a:t>cell</a:t>
            </a:r>
            <a:r>
              <a:rPr lang="fr-FR" dirty="0"/>
              <a:t> C3&lt;/</a:t>
            </a:r>
            <a:r>
              <a:rPr lang="fr-FR" dirty="0" err="1"/>
              <a:t>Cell</a:t>
            </a:r>
            <a:r>
              <a:rPr lang="fr-FR" dirty="0"/>
              <a:t>&gt;</a:t>
            </a:r>
          </a:p>
          <a:p>
            <a:pPr marL="0" lvl="3">
              <a:buNone/>
            </a:pPr>
            <a:r>
              <a:rPr lang="fr-FR" dirty="0"/>
              <a:t>		&lt;/</a:t>
            </a:r>
            <a:r>
              <a:rPr lang="fr-FR" dirty="0" err="1"/>
              <a:t>Row</a:t>
            </a:r>
            <a:r>
              <a:rPr lang="fr-FR" dirty="0"/>
              <a:t>&gt;</a:t>
            </a:r>
          </a:p>
          <a:p>
            <a:pPr marL="0" lvl="3">
              <a:buNone/>
            </a:pPr>
            <a:r>
              <a:rPr lang="fr-FR" dirty="0"/>
              <a:t>	  &lt;/Table&gt;</a:t>
            </a:r>
          </a:p>
          <a:p>
            <a:pPr marL="0" lvl="3">
              <a:buNone/>
            </a:pPr>
            <a:r>
              <a:rPr lang="fr-FR" dirty="0"/>
              <a:t>&lt;/</a:t>
            </a:r>
            <a:r>
              <a:rPr lang="fr-FR" dirty="0" err="1"/>
              <a:t>Worksheet</a:t>
            </a:r>
            <a:r>
              <a:rPr lang="fr-FR" dirty="0"/>
              <a:t>&gt;</a:t>
            </a:r>
          </a:p>
        </p:txBody>
      </p:sp>
      <p:pic>
        <p:nvPicPr>
          <p:cNvPr id="7" name="Picture 2" descr="Afficher l'image d'origine"/>
          <p:cNvPicPr>
            <a:picLocks noChangeAspect="1" noChangeArrowheads="1"/>
          </p:cNvPicPr>
          <p:nvPr/>
        </p:nvPicPr>
        <p:blipFill>
          <a:blip r:embed="rId2" cstate="print"/>
          <a:srcRect/>
          <a:stretch>
            <a:fillRect/>
          </a:stretch>
        </p:blipFill>
        <p:spPr bwMode="auto">
          <a:xfrm>
            <a:off x="611560" y="4889322"/>
            <a:ext cx="1368152" cy="1203974"/>
          </a:xfrm>
          <a:prstGeom prst="rect">
            <a:avLst/>
          </a:prstGeom>
          <a:noFill/>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pour Excel XML</a:t>
            </a:r>
          </a:p>
        </p:txBody>
      </p:sp>
      <p:sp>
        <p:nvSpPr>
          <p:cNvPr id="3" name="Espace réservé du contenu 2"/>
          <p:cNvSpPr>
            <a:spLocks noGrp="1"/>
          </p:cNvSpPr>
          <p:nvPr>
            <p:ph idx="1"/>
          </p:nvPr>
        </p:nvSpPr>
        <p:spPr/>
        <p:txBody>
          <a:bodyPr/>
          <a:lstStyle/>
          <a:p>
            <a:r>
              <a:rPr lang="fr-FR" dirty="0"/>
              <a:t>Insertion de formules :</a:t>
            </a:r>
          </a:p>
          <a:p>
            <a:endParaRPr lang="fr-FR" dirty="0"/>
          </a:p>
          <a:p>
            <a:pPr>
              <a:buNone/>
            </a:pPr>
            <a:endParaRPr lang="pt-BR" dirty="0"/>
          </a:p>
          <a:p>
            <a:pPr>
              <a:buNone/>
            </a:pPr>
            <a:endParaRPr lang="pt-BR" dirty="0"/>
          </a:p>
          <a:p>
            <a:pPr>
              <a:buNone/>
            </a:pPr>
            <a:endParaRPr lang="pt-BR" dirty="0"/>
          </a:p>
          <a:p>
            <a:pPr>
              <a:buNone/>
            </a:pPr>
            <a:endParaRPr lang="pt-BR" dirty="0"/>
          </a:p>
          <a:p>
            <a:r>
              <a:rPr lang="pt-BR" dirty="0"/>
              <a:t>Positionnement relatif a une cellule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119</a:t>
            </a:fld>
            <a:endParaRPr lang="fr-FR"/>
          </a:p>
        </p:txBody>
      </p:sp>
      <p:sp>
        <p:nvSpPr>
          <p:cNvPr id="5" name="Rectangle 4"/>
          <p:cNvSpPr/>
          <p:nvPr/>
        </p:nvSpPr>
        <p:spPr>
          <a:xfrm>
            <a:off x="3566756" y="5261138"/>
            <a:ext cx="1244251"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marL="0" lvl="2">
              <a:buNone/>
            </a:pPr>
            <a:r>
              <a:rPr lang="pt-BR" sz="2000" b="1" dirty="0"/>
              <a:t>R[</a:t>
            </a:r>
            <a:r>
              <a:rPr lang="pt-BR" sz="2000" dirty="0"/>
              <a:t>offset</a:t>
            </a:r>
            <a:r>
              <a:rPr lang="pt-BR" sz="2000" b="1" dirty="0"/>
              <a:t>]</a:t>
            </a:r>
            <a:endParaRPr lang="fr-FR" sz="2000" b="1" dirty="0"/>
          </a:p>
        </p:txBody>
      </p:sp>
      <p:sp>
        <p:nvSpPr>
          <p:cNvPr id="6" name="Rectangle 5"/>
          <p:cNvSpPr/>
          <p:nvPr/>
        </p:nvSpPr>
        <p:spPr>
          <a:xfrm>
            <a:off x="1835696" y="2649686"/>
            <a:ext cx="5742384"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pt-BR" dirty="0"/>
              <a:t>&lt;</a:t>
            </a:r>
            <a:r>
              <a:rPr lang="pt-BR" b="1" dirty="0"/>
              <a:t>Cell </a:t>
            </a:r>
          </a:p>
          <a:p>
            <a:pPr>
              <a:buNone/>
            </a:pPr>
            <a:r>
              <a:rPr lang="pt-BR" dirty="0"/>
              <a:t>	ss:Index="11“</a:t>
            </a:r>
          </a:p>
          <a:p>
            <a:pPr>
              <a:buNone/>
            </a:pPr>
            <a:r>
              <a:rPr lang="pt-BR" dirty="0"/>
              <a:t>	 </a:t>
            </a:r>
            <a:r>
              <a:rPr lang="pt-BR" b="1" dirty="0"/>
              <a:t>ss:Formula</a:t>
            </a:r>
            <a:r>
              <a:rPr lang="pt-BR" b="1" i="1" dirty="0"/>
              <a:t>="=SUM(R[-5]C:R[-3]C)</a:t>
            </a:r>
            <a:r>
              <a:rPr lang="pt-BR" b="1" dirty="0"/>
              <a:t>“</a:t>
            </a:r>
            <a:r>
              <a:rPr lang="pt-BR" dirty="0"/>
              <a:t>/&gt;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AutoShape 2050"/>
          <p:cNvSpPr>
            <a:spLocks noGrp="1" noChangeArrowheads="1"/>
          </p:cNvSpPr>
          <p:nvPr>
            <p:ph type="title"/>
          </p:nvPr>
        </p:nvSpPr>
        <p:spPr/>
        <p:txBody>
          <a:bodyPr/>
          <a:lstStyle/>
          <a:p>
            <a:pPr eaLnBrk="1" hangingPunct="1"/>
            <a:r>
              <a:rPr lang="fr-FR"/>
              <a:t>Qu'est-ce que le XML ?</a:t>
            </a:r>
          </a:p>
        </p:txBody>
      </p:sp>
      <p:sp>
        <p:nvSpPr>
          <p:cNvPr id="1108995" name="Rectangle 2051"/>
          <p:cNvSpPr>
            <a:spLocks noGrp="1" noChangeArrowheads="1"/>
          </p:cNvSpPr>
          <p:nvPr>
            <p:ph idx="1"/>
          </p:nvPr>
        </p:nvSpPr>
        <p:spPr/>
        <p:txBody>
          <a:bodyPr/>
          <a:lstStyle/>
          <a:p>
            <a:r>
              <a:rPr lang="fr-FR"/>
              <a:t>Structure arborescente en XML</a:t>
            </a:r>
          </a:p>
          <a:p>
            <a:pPr lvl="1"/>
            <a:r>
              <a:rPr lang="fr-FR"/>
              <a:t> les nœuds</a:t>
            </a:r>
          </a:p>
        </p:txBody>
      </p:sp>
      <p:sp>
        <p:nvSpPr>
          <p:cNvPr id="7" name="Rectangle 13"/>
          <p:cNvSpPr>
            <a:spLocks noGrp="1" noChangeArrowheads="1"/>
          </p:cNvSpPr>
          <p:nvPr>
            <p:ph type="sldNum" sz="quarter" idx="12"/>
          </p:nvPr>
        </p:nvSpPr>
        <p:spPr>
          <a:ln/>
        </p:spPr>
        <p:txBody>
          <a:bodyPr>
            <a:normAutofit/>
          </a:bodyPr>
          <a:lstStyle/>
          <a:p>
            <a:pPr>
              <a:defRPr/>
            </a:pPr>
            <a:fld id="{95BF92DE-F276-4F04-93B5-573C53B62CFE}" type="slidenum">
              <a:rPr lang="fr-FR"/>
              <a:pPr>
                <a:defRPr/>
              </a:pPr>
              <a:t>12</a:t>
            </a:fld>
            <a:endParaRPr lang="fr-FR"/>
          </a:p>
        </p:txBody>
      </p:sp>
      <p:pic>
        <p:nvPicPr>
          <p:cNvPr id="1108997" name="Picture 2053" descr="C:\Work\01it\Cli\Orsys\Cours\CAX\_img\arbreXML.jpg"/>
          <p:cNvPicPr>
            <a:picLocks noChangeAspect="1" noChangeArrowheads="1"/>
          </p:cNvPicPr>
          <p:nvPr/>
        </p:nvPicPr>
        <p:blipFill>
          <a:blip r:embed="rId3" cstate="print"/>
          <a:srcRect/>
          <a:stretch>
            <a:fillRect/>
          </a:stretch>
        </p:blipFill>
        <p:spPr bwMode="auto">
          <a:xfrm>
            <a:off x="773723" y="3288323"/>
            <a:ext cx="8370277" cy="3118338"/>
          </a:xfrm>
          <a:prstGeom prst="rect">
            <a:avLst/>
          </a:prstGeom>
          <a:noFill/>
        </p:spPr>
      </p:pic>
    </p:spTree>
    <p:extLst>
      <p:ext uri="{BB962C8B-B14F-4D97-AF65-F5344CB8AC3E}">
        <p14:creationId xmlns:p14="http://schemas.microsoft.com/office/powerpoint/2010/main" val="29475437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normAutofit fontScale="92500" lnSpcReduction="10000"/>
          </a:bodyPr>
          <a:lstStyle/>
          <a:p>
            <a:r>
              <a:rPr lang="fr-FR" dirty="0"/>
              <a:t>Dans cette partie vous avez vu :</a:t>
            </a:r>
          </a:p>
          <a:p>
            <a:pPr lvl="1"/>
            <a:endParaRPr lang="fr-FR" dirty="0"/>
          </a:p>
          <a:p>
            <a:pPr lvl="1"/>
            <a:r>
              <a:rPr lang="fr-FR" dirty="0"/>
              <a:t>La logique Excel, </a:t>
            </a:r>
            <a:r>
              <a:rPr lang="fr-FR" dirty="0" err="1"/>
              <a:t>word</a:t>
            </a:r>
            <a:r>
              <a:rPr lang="fr-FR" dirty="0"/>
              <a:t> </a:t>
            </a:r>
            <a:r>
              <a:rPr lang="fr-FR" dirty="0" err="1"/>
              <a:t>powerpoint</a:t>
            </a:r>
            <a:endParaRPr lang="fr-FR" dirty="0"/>
          </a:p>
          <a:p>
            <a:pPr lvl="1"/>
            <a:endParaRPr lang="fr-FR" dirty="0"/>
          </a:p>
          <a:p>
            <a:pPr lvl="1"/>
            <a:r>
              <a:rPr lang="fr-FR" dirty="0"/>
              <a:t>Comment créer un document office </a:t>
            </a:r>
            <a:r>
              <a:rPr lang="fr-FR" dirty="0" err="1"/>
              <a:t>xml</a:t>
            </a:r>
            <a:endParaRPr lang="fr-FR" dirty="0"/>
          </a:p>
          <a:p>
            <a:pPr lvl="1"/>
            <a:endParaRPr lang="fr-FR" dirty="0"/>
          </a:p>
          <a:p>
            <a:pPr lvl="1"/>
            <a:r>
              <a:rPr lang="fr-FR" dirty="0"/>
              <a:t>Comment sont structurés les fichiers </a:t>
            </a:r>
            <a:r>
              <a:rPr lang="fr-FR" dirty="0" err="1"/>
              <a:t>pptx</a:t>
            </a:r>
            <a:r>
              <a:rPr lang="fr-FR" dirty="0"/>
              <a:t>, </a:t>
            </a:r>
            <a:r>
              <a:rPr lang="fr-FR" dirty="0" err="1"/>
              <a:t>docx</a:t>
            </a:r>
            <a:r>
              <a:rPr lang="fr-FR" dirty="0"/>
              <a:t>, </a:t>
            </a:r>
            <a:r>
              <a:rPr lang="fr-FR" dirty="0" err="1"/>
              <a:t>xlsx</a:t>
            </a:r>
            <a:endParaRPr lang="fr-FR" dirty="0"/>
          </a:p>
          <a:p>
            <a:pPr lvl="1"/>
            <a:endParaRPr lang="fr-FR" dirty="0"/>
          </a:p>
          <a:p>
            <a:pPr lvl="1"/>
            <a:r>
              <a:rPr lang="fr-FR" dirty="0"/>
              <a:t>Comment mettre en place du </a:t>
            </a:r>
            <a:r>
              <a:rPr lang="fr-FR" dirty="0" err="1"/>
              <a:t>xsl</a:t>
            </a:r>
            <a:r>
              <a:rPr lang="fr-FR" dirty="0"/>
              <a:t> pour </a:t>
            </a:r>
            <a:r>
              <a:rPr lang="fr-FR" dirty="0" err="1"/>
              <a:t>excel</a:t>
            </a:r>
            <a:r>
              <a:rPr lang="fr-FR" dirty="0"/>
              <a:t>, </a:t>
            </a:r>
            <a:r>
              <a:rPr lang="fr-FR" dirty="0" err="1"/>
              <a:t>word</a:t>
            </a:r>
            <a:r>
              <a:rPr lang="fr-FR" dirty="0"/>
              <a:t> et </a:t>
            </a:r>
            <a:r>
              <a:rPr lang="fr-FR" dirty="0" err="1"/>
              <a:t>powerpoint</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120</a:t>
            </a:fld>
            <a:endParaRPr lang="fr-F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6"/>
            </a:pPr>
            <a:r>
              <a:rPr lang="fr-FR" dirty="0"/>
              <a:t>XSL-FO</a:t>
            </a:r>
          </a:p>
        </p:txBody>
      </p:sp>
      <p:sp>
        <p:nvSpPr>
          <p:cNvPr id="4" name="Espace réservé du texte 2"/>
          <p:cNvSpPr>
            <a:spLocks noGrp="1"/>
          </p:cNvSpPr>
          <p:nvPr>
            <p:ph type="body" idx="1"/>
          </p:nvPr>
        </p:nvSpPr>
        <p:spPr>
          <a:xfrm>
            <a:off x="722313" y="357167"/>
            <a:ext cx="7772400" cy="4049734"/>
          </a:xfrm>
        </p:spPr>
        <p:txBody>
          <a:bodyPr>
            <a:normAutofit/>
          </a:bodyPr>
          <a:lstStyle/>
          <a:p>
            <a:pPr marL="400050" indent="-400050">
              <a:buFont typeface="Wingdings" pitchFamily="2" charset="2"/>
              <a:buChar char="q"/>
            </a:pPr>
            <a:r>
              <a:rPr lang="fr-FR" dirty="0"/>
              <a:t>Définition 	 </a:t>
            </a:r>
            <a:endParaRPr lang="fr-FR" i="1" dirty="0"/>
          </a:p>
          <a:p>
            <a:pPr marL="400050" indent="-400050">
              <a:buFont typeface="Wingdings" pitchFamily="2" charset="2"/>
              <a:buChar char="q"/>
            </a:pPr>
            <a:r>
              <a:rPr lang="fr-FR" dirty="0"/>
              <a:t>Syntaxe	</a:t>
            </a:r>
            <a:r>
              <a:rPr lang="fr-FR" sz="1400" dirty="0"/>
              <a:t> </a:t>
            </a:r>
            <a:endParaRPr lang="fr-FR" i="1" dirty="0"/>
          </a:p>
          <a:p>
            <a:pPr marL="400050" indent="-400050">
              <a:buFont typeface="Wingdings" pitchFamily="2" charset="2"/>
              <a:buChar char="q"/>
            </a:pPr>
            <a:r>
              <a:rPr lang="fr-FR" dirty="0"/>
              <a:t>Régions	 </a:t>
            </a:r>
            <a:endParaRPr lang="fr-FR" i="1" dirty="0"/>
          </a:p>
          <a:p>
            <a:pPr marL="400050" indent="-400050">
              <a:buFont typeface="Wingdings" pitchFamily="2" charset="2"/>
              <a:buChar char="q"/>
            </a:pPr>
            <a:r>
              <a:rPr lang="fr-FR" dirty="0"/>
              <a:t>Structure	 </a:t>
            </a:r>
            <a:endParaRPr lang="fr-FR" sz="1700" i="1" dirty="0"/>
          </a:p>
          <a:p>
            <a:pPr marL="400050" indent="-400050">
              <a:buFont typeface="Wingdings" pitchFamily="2" charset="2"/>
              <a:buChar char="q"/>
            </a:pPr>
            <a:r>
              <a:rPr lang="fr-FR" dirty="0"/>
              <a:t>Format de page	 </a:t>
            </a:r>
          </a:p>
          <a:p>
            <a:pPr marL="400050" indent="-400050">
              <a:buFont typeface="Wingdings" pitchFamily="2" charset="2"/>
              <a:buChar char="q"/>
            </a:pPr>
            <a:r>
              <a:rPr lang="fr-FR" dirty="0" err="1"/>
              <a:t>Fo:page-sequence</a:t>
            </a:r>
            <a:r>
              <a:rPr lang="fr-FR" dirty="0"/>
              <a:t>         	 </a:t>
            </a:r>
          </a:p>
          <a:p>
            <a:pPr marL="400050" indent="-400050">
              <a:buFont typeface="Wingdings" pitchFamily="2" charset="2"/>
              <a:buChar char="q"/>
            </a:pPr>
            <a:r>
              <a:rPr lang="fr-FR" dirty="0" err="1"/>
              <a:t>Fo:inline</a:t>
            </a:r>
            <a:r>
              <a:rPr lang="fr-FR" dirty="0"/>
              <a:t> / </a:t>
            </a:r>
            <a:r>
              <a:rPr lang="fr-FR" dirty="0" err="1"/>
              <a:t>fo:block</a:t>
            </a:r>
            <a:r>
              <a:rPr lang="fr-FR" dirty="0"/>
              <a:t>         </a:t>
            </a:r>
          </a:p>
          <a:p>
            <a:pPr marL="400050" indent="-400050">
              <a:buFont typeface="Wingdings" pitchFamily="2" charset="2"/>
              <a:buChar char="q"/>
            </a:pPr>
            <a:r>
              <a:rPr lang="fr-FR" dirty="0"/>
              <a:t> Tableaux	                 </a:t>
            </a:r>
          </a:p>
          <a:p>
            <a:pPr marL="400050" indent="-400050">
              <a:buFont typeface="Wingdings" pitchFamily="2" charset="2"/>
              <a:buChar char="q"/>
            </a:pPr>
            <a:r>
              <a:rPr lang="fr-FR" dirty="0"/>
              <a:t>APACHE FOP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121</a:t>
            </a:fld>
            <a:endParaRPr lang="fr-FR"/>
          </a:p>
        </p:txBody>
      </p:sp>
      <p:sp>
        <p:nvSpPr>
          <p:cNvPr id="5"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None/>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AutoShape 2"/>
          <p:cNvSpPr>
            <a:spLocks noGrp="1" noChangeArrowheads="1"/>
          </p:cNvSpPr>
          <p:nvPr>
            <p:ph type="title"/>
          </p:nvPr>
        </p:nvSpPr>
        <p:spPr/>
        <p:txBody>
          <a:bodyPr>
            <a:normAutofit fontScale="90000"/>
          </a:bodyPr>
          <a:lstStyle/>
          <a:p>
            <a:pPr eaLnBrk="1" hangingPunct="1"/>
            <a:r>
              <a:rPr lang="fr-FR" dirty="0"/>
              <a:t>Le langage XSL-Fo</a:t>
            </a:r>
            <a:br>
              <a:rPr lang="fr-FR" dirty="0"/>
            </a:br>
            <a:r>
              <a:rPr lang="fr-FR" dirty="0"/>
              <a:t> Définition</a:t>
            </a:r>
          </a:p>
        </p:txBody>
      </p:sp>
      <p:sp>
        <p:nvSpPr>
          <p:cNvPr id="157700" name="Rectangle 3"/>
          <p:cNvSpPr>
            <a:spLocks noGrp="1" noChangeArrowheads="1"/>
          </p:cNvSpPr>
          <p:nvPr>
            <p:ph idx="1"/>
          </p:nvPr>
        </p:nvSpPr>
        <p:spPr/>
        <p:txBody>
          <a:bodyPr>
            <a:normAutofit fontScale="70000" lnSpcReduction="20000"/>
          </a:bodyPr>
          <a:lstStyle/>
          <a:p>
            <a:r>
              <a:rPr lang="fr-FR" dirty="0"/>
              <a:t>Définition</a:t>
            </a:r>
          </a:p>
          <a:p>
            <a:pPr lvl="1"/>
            <a:r>
              <a:rPr lang="fr-FR" dirty="0"/>
              <a:t>XSL-FO = </a:t>
            </a:r>
            <a:r>
              <a:rPr lang="fr-FR" dirty="0" err="1"/>
              <a:t>eXtensible</a:t>
            </a:r>
            <a:r>
              <a:rPr lang="fr-FR" dirty="0"/>
              <a:t> </a:t>
            </a:r>
            <a:r>
              <a:rPr lang="fr-FR" dirty="0" err="1"/>
              <a:t>Stylesheet</a:t>
            </a:r>
            <a:r>
              <a:rPr lang="fr-FR" dirty="0"/>
              <a:t> </a:t>
            </a:r>
            <a:r>
              <a:rPr lang="fr-FR" dirty="0" err="1"/>
              <a:t>Language</a:t>
            </a:r>
            <a:r>
              <a:rPr lang="fr-FR" dirty="0"/>
              <a:t> - </a:t>
            </a:r>
            <a:r>
              <a:rPr lang="fr-FR" dirty="0" err="1"/>
              <a:t>Formatting</a:t>
            </a:r>
            <a:endParaRPr lang="fr-FR" dirty="0"/>
          </a:p>
          <a:p>
            <a:pPr lvl="1"/>
            <a:r>
              <a:rPr lang="fr-FR" dirty="0"/>
              <a:t>Langage de formatage des données (travaux de presse)</a:t>
            </a:r>
          </a:p>
          <a:p>
            <a:pPr lvl="1"/>
            <a:r>
              <a:rPr lang="fr-FR" dirty="0"/>
              <a:t>Recommandation du W3C</a:t>
            </a:r>
          </a:p>
          <a:p>
            <a:pPr lvl="1"/>
            <a:r>
              <a:rPr lang="fr-FR" dirty="0"/>
              <a:t>Pas de DTD ni de Schéma précisés d'où une confusion (cf. XSD XEP)</a:t>
            </a:r>
          </a:p>
          <a:p>
            <a:endParaRPr lang="fr-FR" dirty="0"/>
          </a:p>
          <a:p>
            <a:r>
              <a:rPr lang="fr-FR" dirty="0"/>
              <a:t>Fonctionnement</a:t>
            </a:r>
          </a:p>
          <a:p>
            <a:pPr lvl="1"/>
            <a:r>
              <a:rPr lang="fr-FR" dirty="0"/>
              <a:t>Un document XML (données) fusionne avec un document XSL-T via un processeur XSL-T qui génère un fichier XSL-FO qui passe par un processeur XSL-FO (ex: FOP) pour être traduit en document formaté (ex: PDF)</a:t>
            </a:r>
          </a:p>
          <a:p>
            <a:pPr lvl="1"/>
            <a:r>
              <a:rPr lang="fr-FR" dirty="0"/>
              <a:t>Le fonctionnement dépend donc fortement du processeur FO (ex: FOP)</a:t>
            </a:r>
          </a:p>
          <a:p>
            <a:pPr lvl="1"/>
            <a:endParaRPr lang="fr-FR" dirty="0"/>
          </a:p>
          <a:p>
            <a:pPr lvl="1"/>
            <a:endParaRPr lang="fr-FR" dirty="0"/>
          </a:p>
          <a:p>
            <a:pPr lvl="1"/>
            <a:endParaRPr lang="fr-FR" dirty="0"/>
          </a:p>
          <a:p>
            <a:pPr lvl="1">
              <a:buNone/>
            </a:pPr>
            <a:r>
              <a:rPr lang="fr-FR" dirty="0"/>
              <a:t> </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122</a:t>
            </a:fld>
            <a:endParaRPr lang="fr-FR"/>
          </a:p>
        </p:txBody>
      </p:sp>
      <p:pic>
        <p:nvPicPr>
          <p:cNvPr id="2050" name="Picture 2" descr="C:\Users\itis\Downloads\xsl.png"/>
          <p:cNvPicPr>
            <a:picLocks noChangeAspect="1" noChangeArrowheads="1"/>
          </p:cNvPicPr>
          <p:nvPr/>
        </p:nvPicPr>
        <p:blipFill>
          <a:blip r:embed="rId3" cstate="print"/>
          <a:srcRect/>
          <a:stretch>
            <a:fillRect/>
          </a:stretch>
        </p:blipFill>
        <p:spPr bwMode="auto">
          <a:xfrm>
            <a:off x="2123728" y="5157192"/>
            <a:ext cx="1224136" cy="1224137"/>
          </a:xfrm>
          <a:prstGeom prst="rect">
            <a:avLst/>
          </a:prstGeom>
          <a:noFill/>
        </p:spPr>
      </p:pic>
      <p:pic>
        <p:nvPicPr>
          <p:cNvPr id="2051" name="Picture 3" descr="C:\Users\itis\Downloads\xsl(1).png"/>
          <p:cNvPicPr>
            <a:picLocks noChangeAspect="1" noChangeArrowheads="1"/>
          </p:cNvPicPr>
          <p:nvPr/>
        </p:nvPicPr>
        <p:blipFill>
          <a:blip r:embed="rId4" cstate="print"/>
          <a:srcRect/>
          <a:stretch>
            <a:fillRect/>
          </a:stretch>
        </p:blipFill>
        <p:spPr bwMode="auto">
          <a:xfrm>
            <a:off x="755576" y="5085184"/>
            <a:ext cx="674910" cy="674910"/>
          </a:xfrm>
          <a:prstGeom prst="rect">
            <a:avLst/>
          </a:prstGeom>
          <a:noFill/>
        </p:spPr>
      </p:pic>
      <p:pic>
        <p:nvPicPr>
          <p:cNvPr id="2052" name="Picture 4" descr="C:\Users\itis\Downloads\xml.png"/>
          <p:cNvPicPr>
            <a:picLocks noChangeAspect="1" noChangeArrowheads="1"/>
          </p:cNvPicPr>
          <p:nvPr/>
        </p:nvPicPr>
        <p:blipFill>
          <a:blip r:embed="rId5" cstate="print"/>
          <a:srcRect/>
          <a:stretch>
            <a:fillRect/>
          </a:stretch>
        </p:blipFill>
        <p:spPr bwMode="auto">
          <a:xfrm>
            <a:off x="755576" y="5877272"/>
            <a:ext cx="674910" cy="674910"/>
          </a:xfrm>
          <a:prstGeom prst="rect">
            <a:avLst/>
          </a:prstGeom>
          <a:noFill/>
        </p:spPr>
      </p:pic>
      <p:cxnSp>
        <p:nvCxnSpPr>
          <p:cNvPr id="12" name="Connecteur droit avec flèche 11"/>
          <p:cNvCxnSpPr>
            <a:stCxn id="2051" idx="3"/>
            <a:endCxn id="2050" idx="1"/>
          </p:cNvCxnSpPr>
          <p:nvPr/>
        </p:nvCxnSpPr>
        <p:spPr>
          <a:xfrm>
            <a:off x="1430486" y="5422639"/>
            <a:ext cx="693242" cy="3466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stCxn id="2052" idx="3"/>
            <a:endCxn id="2050" idx="1"/>
          </p:cNvCxnSpPr>
          <p:nvPr/>
        </p:nvCxnSpPr>
        <p:spPr>
          <a:xfrm flipV="1">
            <a:off x="1430486" y="5769261"/>
            <a:ext cx="693242" cy="4454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5" name="Picture 4" descr="C:\Users\itis\Downloads\xml.png"/>
          <p:cNvPicPr>
            <a:picLocks noChangeAspect="1" noChangeArrowheads="1"/>
          </p:cNvPicPr>
          <p:nvPr/>
        </p:nvPicPr>
        <p:blipFill>
          <a:blip r:embed="rId5" cstate="print"/>
          <a:srcRect/>
          <a:stretch>
            <a:fillRect/>
          </a:stretch>
        </p:blipFill>
        <p:spPr bwMode="auto">
          <a:xfrm>
            <a:off x="3851920" y="5445224"/>
            <a:ext cx="674910" cy="674910"/>
          </a:xfrm>
          <a:prstGeom prst="rect">
            <a:avLst/>
          </a:prstGeom>
          <a:noFill/>
        </p:spPr>
      </p:pic>
      <p:sp>
        <p:nvSpPr>
          <p:cNvPr id="2054" name="AutoShape 6" descr="http://mirrors.ibiblio.org/apache/xmlgraphics/fop/images/fop_logo.jpg"/>
          <p:cNvSpPr>
            <a:spLocks noChangeAspect="1" noChangeArrowheads="1"/>
          </p:cNvSpPr>
          <p:nvPr/>
        </p:nvSpPr>
        <p:spPr bwMode="auto">
          <a:xfrm>
            <a:off x="155575" y="-555625"/>
            <a:ext cx="2019300" cy="11620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056" name="Picture 8" descr="http://mirrors.ibiblio.org/apache/xmlgraphics/fop/images/fop_logo.jpg"/>
          <p:cNvPicPr>
            <a:picLocks noChangeAspect="1" noChangeArrowheads="1"/>
          </p:cNvPicPr>
          <p:nvPr/>
        </p:nvPicPr>
        <p:blipFill>
          <a:blip r:embed="rId6" cstate="print"/>
          <a:srcRect/>
          <a:stretch>
            <a:fillRect/>
          </a:stretch>
        </p:blipFill>
        <p:spPr bwMode="auto">
          <a:xfrm>
            <a:off x="5004048" y="5373216"/>
            <a:ext cx="1393657" cy="802010"/>
          </a:xfrm>
          <a:prstGeom prst="rect">
            <a:avLst/>
          </a:prstGeom>
          <a:noFill/>
        </p:spPr>
      </p:pic>
      <p:pic>
        <p:nvPicPr>
          <p:cNvPr id="2057" name="Picture 9" descr="C:\Users\itis\Downloads\filetype_pdf.png"/>
          <p:cNvPicPr>
            <a:picLocks noChangeAspect="1" noChangeArrowheads="1"/>
          </p:cNvPicPr>
          <p:nvPr/>
        </p:nvPicPr>
        <p:blipFill>
          <a:blip r:embed="rId7" cstate="print"/>
          <a:srcRect/>
          <a:stretch>
            <a:fillRect/>
          </a:stretch>
        </p:blipFill>
        <p:spPr bwMode="auto">
          <a:xfrm>
            <a:off x="7020272" y="5085184"/>
            <a:ext cx="616298" cy="616298"/>
          </a:xfrm>
          <a:prstGeom prst="rect">
            <a:avLst/>
          </a:prstGeom>
          <a:noFill/>
        </p:spPr>
      </p:pic>
      <p:pic>
        <p:nvPicPr>
          <p:cNvPr id="2058" name="Picture 10" descr="C:\Users\itis\Downloads\file_rtf.png"/>
          <p:cNvPicPr>
            <a:picLocks noChangeAspect="1" noChangeArrowheads="1"/>
          </p:cNvPicPr>
          <p:nvPr/>
        </p:nvPicPr>
        <p:blipFill>
          <a:blip r:embed="rId8" cstate="print"/>
          <a:srcRect/>
          <a:stretch>
            <a:fillRect/>
          </a:stretch>
        </p:blipFill>
        <p:spPr bwMode="auto">
          <a:xfrm>
            <a:off x="7164288" y="5805264"/>
            <a:ext cx="529208" cy="529208"/>
          </a:xfrm>
          <a:prstGeom prst="rect">
            <a:avLst/>
          </a:prstGeom>
          <a:noFill/>
        </p:spPr>
      </p:pic>
      <p:cxnSp>
        <p:nvCxnSpPr>
          <p:cNvPr id="22" name="Connecteur droit avec flèche 21"/>
          <p:cNvCxnSpPr>
            <a:stCxn id="2050" idx="3"/>
            <a:endCxn id="15" idx="1"/>
          </p:cNvCxnSpPr>
          <p:nvPr/>
        </p:nvCxnSpPr>
        <p:spPr>
          <a:xfrm>
            <a:off x="3347864" y="5769261"/>
            <a:ext cx="504056" cy="13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a:stCxn id="15" idx="3"/>
            <a:endCxn id="2056" idx="1"/>
          </p:cNvCxnSpPr>
          <p:nvPr/>
        </p:nvCxnSpPr>
        <p:spPr>
          <a:xfrm flipV="1">
            <a:off x="4526830" y="5774221"/>
            <a:ext cx="477218" cy="8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a:stCxn id="2056" idx="3"/>
            <a:endCxn id="2057" idx="1"/>
          </p:cNvCxnSpPr>
          <p:nvPr/>
        </p:nvCxnSpPr>
        <p:spPr>
          <a:xfrm flipV="1">
            <a:off x="6397705" y="5393333"/>
            <a:ext cx="622567" cy="3808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a:stCxn id="2056" idx="3"/>
            <a:endCxn id="2058" idx="1"/>
          </p:cNvCxnSpPr>
          <p:nvPr/>
        </p:nvCxnSpPr>
        <p:spPr>
          <a:xfrm>
            <a:off x="6397705" y="5774221"/>
            <a:ext cx="766583" cy="2956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ZoneTexte 43"/>
          <p:cNvSpPr txBox="1"/>
          <p:nvPr/>
        </p:nvSpPr>
        <p:spPr>
          <a:xfrm>
            <a:off x="2123728" y="6237312"/>
            <a:ext cx="1306768" cy="369332"/>
          </a:xfrm>
          <a:prstGeom prst="rect">
            <a:avLst/>
          </a:prstGeom>
          <a:noFill/>
        </p:spPr>
        <p:txBody>
          <a:bodyPr wrap="none" rtlCol="0">
            <a:spAutoFit/>
          </a:bodyPr>
          <a:lstStyle/>
          <a:p>
            <a:r>
              <a:rPr lang="fr-FR" sz="1200" dirty="0"/>
              <a:t>Processeur </a:t>
            </a:r>
            <a:r>
              <a:rPr lang="fr-FR" dirty="0"/>
              <a:t>xsl</a:t>
            </a:r>
          </a:p>
        </p:txBody>
      </p:sp>
      <p:sp>
        <p:nvSpPr>
          <p:cNvPr id="45" name="ZoneTexte 44"/>
          <p:cNvSpPr txBox="1"/>
          <p:nvPr/>
        </p:nvSpPr>
        <p:spPr>
          <a:xfrm>
            <a:off x="3707904" y="6237312"/>
            <a:ext cx="958917" cy="276999"/>
          </a:xfrm>
          <a:prstGeom prst="rect">
            <a:avLst/>
          </a:prstGeom>
          <a:noFill/>
        </p:spPr>
        <p:txBody>
          <a:bodyPr wrap="none" rtlCol="0">
            <a:spAutoFit/>
          </a:bodyPr>
          <a:lstStyle/>
          <a:p>
            <a:r>
              <a:rPr lang="fr-FR" sz="1200" dirty="0"/>
              <a:t>Fichier FO</a:t>
            </a:r>
          </a:p>
        </p:txBody>
      </p:sp>
      <p:sp>
        <p:nvSpPr>
          <p:cNvPr id="46" name="ZoneTexte 45"/>
          <p:cNvSpPr txBox="1"/>
          <p:nvPr/>
        </p:nvSpPr>
        <p:spPr>
          <a:xfrm>
            <a:off x="7596336" y="5301208"/>
            <a:ext cx="510076" cy="276999"/>
          </a:xfrm>
          <a:prstGeom prst="rect">
            <a:avLst/>
          </a:prstGeom>
          <a:noFill/>
        </p:spPr>
        <p:txBody>
          <a:bodyPr wrap="none" rtlCol="0">
            <a:spAutoFit/>
          </a:bodyPr>
          <a:lstStyle/>
          <a:p>
            <a:r>
              <a:rPr lang="fr-FR" sz="1200" dirty="0"/>
              <a:t>PDF</a:t>
            </a:r>
          </a:p>
        </p:txBody>
      </p:sp>
      <p:sp>
        <p:nvSpPr>
          <p:cNvPr id="47" name="ZoneTexte 46"/>
          <p:cNvSpPr txBox="1"/>
          <p:nvPr/>
        </p:nvSpPr>
        <p:spPr>
          <a:xfrm>
            <a:off x="7668344" y="5949280"/>
            <a:ext cx="603050" cy="276999"/>
          </a:xfrm>
          <a:prstGeom prst="rect">
            <a:avLst/>
          </a:prstGeom>
          <a:noFill/>
        </p:spPr>
        <p:txBody>
          <a:bodyPr wrap="none" rtlCol="0">
            <a:spAutoFit/>
          </a:bodyPr>
          <a:lstStyle/>
          <a:p>
            <a:r>
              <a:rPr lang="fr-FR" sz="1200" dirty="0"/>
              <a:t>Rtf,…</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AutoShape 2"/>
          <p:cNvSpPr>
            <a:spLocks noGrp="1" noChangeArrowheads="1"/>
          </p:cNvSpPr>
          <p:nvPr>
            <p:ph type="title"/>
          </p:nvPr>
        </p:nvSpPr>
        <p:spPr/>
        <p:txBody>
          <a:bodyPr>
            <a:normAutofit/>
          </a:bodyPr>
          <a:lstStyle/>
          <a:p>
            <a:pPr eaLnBrk="1" hangingPunct="1"/>
            <a:r>
              <a:rPr lang="fr-FR" dirty="0"/>
              <a:t>Syntaxe </a:t>
            </a:r>
            <a:r>
              <a:rPr lang="fr-FR" dirty="0" err="1"/>
              <a:t>fo</a:t>
            </a:r>
            <a:endParaRPr lang="fr-FR" dirty="0"/>
          </a:p>
        </p:txBody>
      </p:sp>
      <p:sp>
        <p:nvSpPr>
          <p:cNvPr id="159748" name="Rectangle 3"/>
          <p:cNvSpPr>
            <a:spLocks noGrp="1" noChangeArrowheads="1"/>
          </p:cNvSpPr>
          <p:nvPr>
            <p:ph idx="1"/>
          </p:nvPr>
        </p:nvSpPr>
        <p:spPr/>
        <p:txBody>
          <a:bodyPr>
            <a:normAutofit fontScale="62500" lnSpcReduction="20000"/>
          </a:bodyPr>
          <a:lstStyle/>
          <a:p>
            <a:r>
              <a:rPr lang="fr-FR" dirty="0"/>
              <a:t>Syntaxe</a:t>
            </a:r>
          </a:p>
          <a:p>
            <a:pPr lvl="1"/>
            <a:r>
              <a:rPr lang="fr-FR" dirty="0"/>
              <a:t>Précisez </a:t>
            </a:r>
            <a:r>
              <a:rPr lang="fr-FR" dirty="0">
                <a:solidFill>
                  <a:srgbClr val="00B050"/>
                </a:solidFill>
              </a:rPr>
              <a:t>&lt;?</a:t>
            </a:r>
            <a:r>
              <a:rPr lang="fr-FR" dirty="0" err="1">
                <a:solidFill>
                  <a:srgbClr val="00B050"/>
                </a:solidFill>
              </a:rPr>
              <a:t>xml</a:t>
            </a:r>
            <a:r>
              <a:rPr lang="fr-FR" dirty="0">
                <a:solidFill>
                  <a:srgbClr val="00B050"/>
                </a:solidFill>
              </a:rPr>
              <a:t> </a:t>
            </a:r>
            <a:r>
              <a:rPr lang="fr-FR" dirty="0" err="1">
                <a:solidFill>
                  <a:srgbClr val="00B050"/>
                </a:solidFill>
              </a:rPr>
              <a:t>encoding</a:t>
            </a:r>
            <a:r>
              <a:rPr lang="fr-FR" dirty="0">
                <a:solidFill>
                  <a:srgbClr val="00B050"/>
                </a:solidFill>
              </a:rPr>
              <a:t>="iso-8859-1"… ?&gt;</a:t>
            </a:r>
            <a:r>
              <a:rPr lang="fr-FR" dirty="0"/>
              <a:t> (problèmes d'accents)</a:t>
            </a:r>
          </a:p>
          <a:p>
            <a:pPr lvl="1"/>
            <a:endParaRPr lang="fr-FR" dirty="0"/>
          </a:p>
          <a:p>
            <a:pPr lvl="1"/>
            <a:r>
              <a:rPr lang="fr-FR" dirty="0"/>
              <a:t>L'extension des fichiers XSL-FO est ".</a:t>
            </a:r>
            <a:r>
              <a:rPr lang="fr-FR" dirty="0" err="1"/>
              <a:t>fo</a:t>
            </a:r>
            <a:r>
              <a:rPr lang="fr-FR" dirty="0"/>
              <a:t>"</a:t>
            </a:r>
          </a:p>
          <a:p>
            <a:pPr lvl="1"/>
            <a:endParaRPr lang="fr-FR" dirty="0"/>
          </a:p>
          <a:p>
            <a:pPr lvl="1"/>
            <a:r>
              <a:rPr lang="fr-FR" dirty="0"/>
              <a:t>Le namespace est : </a:t>
            </a:r>
            <a:r>
              <a:rPr lang="fr-FR" dirty="0" err="1">
                <a:solidFill>
                  <a:srgbClr val="C00000"/>
                </a:solidFill>
              </a:rPr>
              <a:t>xmlns:fo</a:t>
            </a:r>
            <a:r>
              <a:rPr lang="fr-FR" dirty="0">
                <a:solidFill>
                  <a:srgbClr val="C00000"/>
                </a:solidFill>
              </a:rPr>
              <a:t>="http://www.w3.org/1999/XSL/Format"</a:t>
            </a:r>
          </a:p>
          <a:p>
            <a:pPr lvl="1"/>
            <a:endParaRPr lang="fr-FR" dirty="0"/>
          </a:p>
          <a:p>
            <a:pPr lvl="1"/>
            <a:r>
              <a:rPr lang="fr-FR" dirty="0"/>
              <a:t>La racine XSL-FO est </a:t>
            </a:r>
            <a:r>
              <a:rPr lang="fr-FR" b="1" i="1" dirty="0">
                <a:solidFill>
                  <a:srgbClr val="C00000"/>
                </a:solidFill>
              </a:rPr>
              <a:t>&lt;</a:t>
            </a:r>
            <a:r>
              <a:rPr lang="fr-FR" b="1" i="1" dirty="0" err="1">
                <a:solidFill>
                  <a:srgbClr val="C00000"/>
                </a:solidFill>
              </a:rPr>
              <a:t>fo:root</a:t>
            </a:r>
            <a:r>
              <a:rPr lang="fr-FR" b="1" i="1" dirty="0">
                <a:solidFill>
                  <a:srgbClr val="C00000"/>
                </a:solidFill>
              </a:rPr>
              <a:t>&gt;</a:t>
            </a:r>
          </a:p>
          <a:p>
            <a:pPr lvl="1"/>
            <a:endParaRPr lang="fr-FR" dirty="0"/>
          </a:p>
          <a:p>
            <a:pPr lvl="1"/>
            <a:r>
              <a:rPr lang="fr-FR" dirty="0"/>
              <a:t>On utilise des </a:t>
            </a:r>
            <a:r>
              <a:rPr lang="fr-FR" b="1" i="1" dirty="0">
                <a:solidFill>
                  <a:srgbClr val="C00000"/>
                </a:solidFill>
              </a:rPr>
              <a:t>flux &lt;flow&gt; </a:t>
            </a:r>
            <a:r>
              <a:rPr lang="fr-FR" dirty="0"/>
              <a:t>pour envoyer des données, comprenant :</a:t>
            </a:r>
          </a:p>
          <a:p>
            <a:pPr lvl="2"/>
            <a:r>
              <a:rPr lang="fr-FR" dirty="0"/>
              <a:t>Des éléments &lt;block&gt; équivalent de &lt;div&gt; (éléments block en CSS : p, div…)</a:t>
            </a:r>
          </a:p>
          <a:p>
            <a:pPr lvl="2"/>
            <a:r>
              <a:rPr lang="fr-FR" dirty="0"/>
              <a:t>Des éléments &lt;</a:t>
            </a:r>
            <a:r>
              <a:rPr lang="fr-FR" dirty="0" err="1"/>
              <a:t>inline</a:t>
            </a:r>
            <a:r>
              <a:rPr lang="fr-FR" dirty="0"/>
              <a:t>&gt; équivalent des lignes simples (élément </a:t>
            </a:r>
            <a:r>
              <a:rPr lang="fr-FR" dirty="0" err="1"/>
              <a:t>inline</a:t>
            </a:r>
            <a:r>
              <a:rPr lang="fr-FR" dirty="0"/>
              <a:t> en CSS)</a:t>
            </a:r>
          </a:p>
          <a:p>
            <a:pPr lvl="2"/>
            <a:r>
              <a:rPr lang="fr-FR" dirty="0"/>
              <a:t>Attention à l'attribut flow-</a:t>
            </a:r>
            <a:r>
              <a:rPr lang="fr-FR" dirty="0" err="1"/>
              <a:t>name</a:t>
            </a:r>
            <a:r>
              <a:rPr lang="fr-FR" dirty="0"/>
              <a:t> qui prend la valeur "</a:t>
            </a:r>
            <a:r>
              <a:rPr lang="fr-FR" dirty="0" err="1"/>
              <a:t>xsl</a:t>
            </a:r>
            <a:r>
              <a:rPr lang="fr-FR" dirty="0"/>
              <a:t>-[</a:t>
            </a:r>
            <a:r>
              <a:rPr lang="fr-FR" dirty="0" err="1"/>
              <a:t>nom_de_region</a:t>
            </a:r>
            <a:r>
              <a:rPr lang="fr-FR" dirty="0"/>
              <a:t>]"</a:t>
            </a:r>
            <a:br>
              <a:rPr lang="fr-FR" dirty="0"/>
            </a:br>
            <a:r>
              <a:rPr lang="fr-FR" dirty="0"/>
              <a:t>ex: </a:t>
            </a:r>
            <a:r>
              <a:rPr lang="fr-FR" dirty="0" err="1"/>
              <a:t>xsl</a:t>
            </a:r>
            <a:r>
              <a:rPr lang="fr-FR" dirty="0"/>
              <a:t>-</a:t>
            </a:r>
            <a:r>
              <a:rPr lang="fr-FR" dirty="0" err="1"/>
              <a:t>region</a:t>
            </a:r>
            <a:r>
              <a:rPr lang="fr-FR" dirty="0"/>
              <a:t>-body au lieu de simplement </a:t>
            </a:r>
            <a:r>
              <a:rPr lang="fr-FR" dirty="0" err="1"/>
              <a:t>region</a:t>
            </a:r>
            <a:r>
              <a:rPr lang="fr-FR" dirty="0"/>
              <a:t>-body</a:t>
            </a:r>
          </a:p>
          <a:p>
            <a:pPr lvl="1"/>
            <a:endParaRPr lang="fr-FR" dirty="0"/>
          </a:p>
          <a:p>
            <a:pPr lvl="1"/>
            <a:r>
              <a:rPr lang="fr-FR" dirty="0"/>
              <a:t>On peut utiliser des </a:t>
            </a:r>
            <a:r>
              <a:rPr lang="fr-FR" b="1" i="1" dirty="0">
                <a:solidFill>
                  <a:srgbClr val="C00000"/>
                </a:solidFill>
              </a:rPr>
              <a:t>&lt;listes&gt;, &lt;table&gt; </a:t>
            </a:r>
            <a:r>
              <a:rPr lang="fr-FR" dirty="0"/>
              <a:t>ou </a:t>
            </a:r>
            <a:r>
              <a:rPr lang="fr-FR" b="1" i="1" dirty="0">
                <a:solidFill>
                  <a:srgbClr val="C00000"/>
                </a:solidFill>
              </a:rPr>
              <a:t>&lt;</a:t>
            </a:r>
            <a:r>
              <a:rPr lang="fr-FR" b="1" i="1" dirty="0" err="1">
                <a:solidFill>
                  <a:srgbClr val="C00000"/>
                </a:solidFill>
              </a:rPr>
              <a:t>caption</a:t>
            </a:r>
            <a:r>
              <a:rPr lang="fr-FR" b="1" i="1" dirty="0">
                <a:solidFill>
                  <a:srgbClr val="C00000"/>
                </a:solidFill>
              </a:rPr>
              <a:t>&gt; </a:t>
            </a:r>
            <a:r>
              <a:rPr lang="fr-FR" dirty="0"/>
              <a:t>et/ou </a:t>
            </a:r>
            <a:r>
              <a:rPr lang="fr-FR" b="1" i="1" dirty="0">
                <a:solidFill>
                  <a:srgbClr val="C00000"/>
                </a:solidFill>
              </a:rPr>
              <a:t>&lt;table-and-</a:t>
            </a:r>
            <a:r>
              <a:rPr lang="fr-FR" b="1" i="1" dirty="0" err="1">
                <a:solidFill>
                  <a:srgbClr val="C00000"/>
                </a:solidFill>
              </a:rPr>
              <a:t>caption</a:t>
            </a:r>
            <a:r>
              <a:rPr lang="fr-FR" b="1" i="1" dirty="0">
                <a:solidFill>
                  <a:srgbClr val="C00000"/>
                </a:solidFill>
              </a:rPr>
              <a:t>&gt;, &lt;table-</a:t>
            </a:r>
            <a:r>
              <a:rPr lang="fr-FR" b="1" i="1" dirty="0" err="1">
                <a:solidFill>
                  <a:srgbClr val="C00000"/>
                </a:solidFill>
              </a:rPr>
              <a:t>cell</a:t>
            </a:r>
            <a:r>
              <a:rPr lang="fr-FR" b="1" i="1" dirty="0">
                <a:solidFill>
                  <a:srgbClr val="C00000"/>
                </a:solidFill>
              </a:rPr>
              <a:t>&gt;, &lt;table-</a:t>
            </a:r>
            <a:r>
              <a:rPr lang="fr-FR" b="1" i="1" dirty="0" err="1">
                <a:solidFill>
                  <a:srgbClr val="C00000"/>
                </a:solidFill>
              </a:rPr>
              <a:t>row</a:t>
            </a:r>
            <a:r>
              <a:rPr lang="fr-FR" b="1" i="1" dirty="0">
                <a:solidFill>
                  <a:srgbClr val="C00000"/>
                </a:solidFill>
              </a:rPr>
              <a:t>&gt;, &lt;table-</a:t>
            </a:r>
            <a:r>
              <a:rPr lang="fr-FR" b="1" i="1" dirty="0" err="1">
                <a:solidFill>
                  <a:srgbClr val="C00000"/>
                </a:solidFill>
              </a:rPr>
              <a:t>column</a:t>
            </a:r>
            <a:r>
              <a:rPr lang="fr-FR" b="1" i="1" dirty="0">
                <a:solidFill>
                  <a:srgbClr val="C00000"/>
                </a:solidFill>
              </a:rPr>
              <a:t>&gt;, &lt;table-header&gt;, &lt;table-body&gt;</a:t>
            </a:r>
            <a:r>
              <a:rPr lang="fr-FR" dirty="0"/>
              <a:t>…</a:t>
            </a:r>
          </a:p>
          <a:p>
            <a:pPr lvl="1"/>
            <a:r>
              <a:rPr lang="fr-FR" dirty="0"/>
              <a:t>Pour générer du XSL-FO a partir du XSL-T on utilise simplement leurs </a:t>
            </a:r>
            <a:r>
              <a:rPr lang="fr-FR" dirty="0" err="1"/>
              <a:t>namespaces</a:t>
            </a:r>
            <a:r>
              <a:rPr lang="fr-FR" dirty="0"/>
              <a:t> respectifs et on génère le XSL-FO à partir du XSL-T et du XML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123</a:t>
            </a:fld>
            <a:endParaRPr lang="fr-F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p:cNvSpPr>
            <a:spLocks noGrp="1" noChangeArrowheads="1"/>
          </p:cNvSpPr>
          <p:nvPr>
            <p:ph type="title"/>
          </p:nvPr>
        </p:nvSpPr>
        <p:spPr/>
        <p:txBody>
          <a:bodyPr>
            <a:normAutofit/>
          </a:bodyPr>
          <a:lstStyle/>
          <a:p>
            <a:pPr eaLnBrk="1" hangingPunct="1"/>
            <a:r>
              <a:rPr lang="fr-FR" dirty="0"/>
              <a:t>Régions </a:t>
            </a:r>
            <a:r>
              <a:rPr lang="fr-FR" dirty="0" err="1"/>
              <a:t>fo</a:t>
            </a:r>
            <a:endParaRPr lang="fr-FR" dirty="0"/>
          </a:p>
        </p:txBody>
      </p:sp>
      <p:sp>
        <p:nvSpPr>
          <p:cNvPr id="158724" name="Rectangle 3"/>
          <p:cNvSpPr>
            <a:spLocks noGrp="1" noChangeArrowheads="1"/>
          </p:cNvSpPr>
          <p:nvPr>
            <p:ph idx="1"/>
          </p:nvPr>
        </p:nvSpPr>
        <p:spPr/>
        <p:txBody>
          <a:bodyPr>
            <a:normAutofit/>
          </a:bodyPr>
          <a:lstStyle/>
          <a:p>
            <a:r>
              <a:rPr lang="fr-FR" dirty="0"/>
              <a:t>Régions</a:t>
            </a:r>
          </a:p>
          <a:p>
            <a:pPr lvl="1"/>
            <a:r>
              <a:rPr lang="fr-FR" sz="1400" dirty="0"/>
              <a:t>Notons qu'un document XSL-FO contient en général plusieurs modèles de page (ex: page de garde, sommaire, page simple, annexe…)</a:t>
            </a:r>
          </a:p>
          <a:p>
            <a:pPr lvl="1"/>
            <a:r>
              <a:rPr lang="fr-FR" sz="1400" dirty="0"/>
              <a:t>Chaque page créée est découpée en régions</a:t>
            </a:r>
          </a:p>
          <a:p>
            <a:pPr lvl="1"/>
            <a:endParaRPr lang="fr-FR" sz="1400" dirty="0"/>
          </a:p>
          <a:p>
            <a:pPr lvl="1"/>
            <a:r>
              <a:rPr lang="fr-FR" sz="1400" b="1" dirty="0"/>
              <a:t>Body</a:t>
            </a:r>
            <a:r>
              <a:rPr lang="fr-FR" sz="1400" dirty="0"/>
              <a:t> : corps de la page</a:t>
            </a:r>
          </a:p>
          <a:p>
            <a:pPr lvl="1"/>
            <a:r>
              <a:rPr lang="fr-FR" sz="1400" b="1" dirty="0" err="1"/>
              <a:t>Before</a:t>
            </a:r>
            <a:r>
              <a:rPr lang="fr-FR" sz="1400" b="1" dirty="0"/>
              <a:t> </a:t>
            </a:r>
            <a:r>
              <a:rPr lang="fr-FR" sz="1400" dirty="0"/>
              <a:t>: l'en-tête de page</a:t>
            </a:r>
          </a:p>
          <a:p>
            <a:pPr lvl="1"/>
            <a:r>
              <a:rPr lang="fr-FR" sz="1400" b="1" dirty="0" err="1"/>
              <a:t>After</a:t>
            </a:r>
            <a:r>
              <a:rPr lang="fr-FR" sz="1400" b="1" dirty="0"/>
              <a:t> </a:t>
            </a:r>
            <a:r>
              <a:rPr lang="fr-FR" sz="1400" dirty="0"/>
              <a:t>: le pied de page</a:t>
            </a:r>
          </a:p>
          <a:p>
            <a:pPr lvl="1"/>
            <a:r>
              <a:rPr lang="fr-FR" sz="1400" b="1" dirty="0"/>
              <a:t>Start </a:t>
            </a:r>
            <a:r>
              <a:rPr lang="fr-FR" sz="1400" dirty="0"/>
              <a:t>: bordure de gauche (ou de droite en </a:t>
            </a:r>
            <a:r>
              <a:rPr lang="fr-FR" sz="1400" dirty="0" err="1"/>
              <a:t>bidimode</a:t>
            </a:r>
            <a:r>
              <a:rPr lang="fr-FR" sz="1400" dirty="0"/>
              <a:t>)</a:t>
            </a:r>
          </a:p>
          <a:p>
            <a:pPr lvl="1"/>
            <a:r>
              <a:rPr lang="fr-FR" sz="1400" b="1" dirty="0"/>
              <a:t>End</a:t>
            </a:r>
            <a:r>
              <a:rPr lang="fr-FR" sz="1400" dirty="0"/>
              <a:t> : bordure de droite</a:t>
            </a:r>
          </a:p>
          <a:p>
            <a:pPr lvl="1"/>
            <a:endParaRPr lang="fr-FR" sz="1400" dirty="0"/>
          </a:p>
          <a:p>
            <a:pPr lvl="1"/>
            <a:r>
              <a:rPr lang="fr-FR" sz="1400" dirty="0"/>
              <a:t>Pour chacune de ces régions, on peut définir des marges, des bordures, un fond et un contenu</a:t>
            </a:r>
          </a:p>
          <a:p>
            <a:pPr lvl="1"/>
            <a:r>
              <a:rPr lang="fr-FR" sz="1400" dirty="0"/>
              <a:t>Mais rappelons-nous que tous ces éléments, sont fortement dépendants du processeur.</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124</a:t>
            </a:fld>
            <a:endParaRPr lang="fr-FR" dirty="0"/>
          </a:p>
        </p:txBody>
      </p:sp>
      <p:sp>
        <p:nvSpPr>
          <p:cNvPr id="16" name="Espace réservé du contenu 15"/>
          <p:cNvSpPr>
            <a:spLocks noGrp="1"/>
          </p:cNvSpPr>
          <p:nvPr>
            <p:ph sz="quarter" idx="14"/>
          </p:nvPr>
        </p:nvSpPr>
        <p:spPr>
          <a:xfrm rot="160723">
            <a:off x="5648549" y="1715176"/>
            <a:ext cx="2992530" cy="3574674"/>
          </a:xfrm>
        </p:spPr>
        <p:txBody>
          <a:bodyPr>
            <a:normAutofit/>
          </a:bodyPr>
          <a:lstStyle/>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buNone/>
            </a:pPr>
            <a:r>
              <a:rPr lang="fr-FR" sz="2000" dirty="0"/>
              <a:t>Modèle des régions</a:t>
            </a:r>
          </a:p>
        </p:txBody>
      </p:sp>
      <p:grpSp>
        <p:nvGrpSpPr>
          <p:cNvPr id="12" name="Groupe 11"/>
          <p:cNvGrpSpPr/>
          <p:nvPr/>
        </p:nvGrpSpPr>
        <p:grpSpPr>
          <a:xfrm rot="184297">
            <a:off x="5887289" y="1707180"/>
            <a:ext cx="2468894" cy="2808375"/>
            <a:chOff x="5004048" y="1340768"/>
            <a:chExt cx="3312369" cy="4320481"/>
          </a:xfrm>
        </p:grpSpPr>
        <p:sp>
          <p:nvSpPr>
            <p:cNvPr id="9" name="Rectangle 8"/>
            <p:cNvSpPr/>
            <p:nvPr/>
          </p:nvSpPr>
          <p:spPr>
            <a:xfrm>
              <a:off x="5004049" y="1340769"/>
              <a:ext cx="3312368" cy="43204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BODY</a:t>
              </a:r>
            </a:p>
          </p:txBody>
        </p:sp>
        <p:sp>
          <p:nvSpPr>
            <p:cNvPr id="10" name="Rectangle 9"/>
            <p:cNvSpPr/>
            <p:nvPr/>
          </p:nvSpPr>
          <p:spPr>
            <a:xfrm>
              <a:off x="5004048" y="1340768"/>
              <a:ext cx="3312368" cy="4320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BEFORE</a:t>
              </a:r>
            </a:p>
          </p:txBody>
        </p:sp>
        <p:sp>
          <p:nvSpPr>
            <p:cNvPr id="11" name="Rectangle 10"/>
            <p:cNvSpPr/>
            <p:nvPr/>
          </p:nvSpPr>
          <p:spPr>
            <a:xfrm>
              <a:off x="5004048" y="5229200"/>
              <a:ext cx="3312368"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AFTER</a:t>
              </a:r>
            </a:p>
          </p:txBody>
        </p:sp>
        <p:sp>
          <p:nvSpPr>
            <p:cNvPr id="13" name="Rectangle 12"/>
            <p:cNvSpPr/>
            <p:nvPr/>
          </p:nvSpPr>
          <p:spPr>
            <a:xfrm>
              <a:off x="5004048" y="1772816"/>
              <a:ext cx="504056" cy="3456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500" dirty="0"/>
            </a:p>
            <a:p>
              <a:pPr algn="ctr"/>
              <a:r>
                <a:rPr lang="fr-FR" sz="1500" dirty="0"/>
                <a:t>S</a:t>
              </a:r>
            </a:p>
            <a:p>
              <a:pPr algn="ctr"/>
              <a:r>
                <a:rPr lang="fr-FR" sz="1500" dirty="0"/>
                <a:t>T</a:t>
              </a:r>
            </a:p>
            <a:p>
              <a:pPr algn="ctr"/>
              <a:r>
                <a:rPr lang="fr-FR" sz="1500" dirty="0"/>
                <a:t>A</a:t>
              </a:r>
            </a:p>
            <a:p>
              <a:pPr algn="ctr"/>
              <a:r>
                <a:rPr lang="fr-FR" sz="1500" dirty="0"/>
                <a:t>R</a:t>
              </a:r>
            </a:p>
            <a:p>
              <a:pPr algn="ctr"/>
              <a:r>
                <a:rPr lang="fr-FR" sz="1500" dirty="0"/>
                <a:t>T</a:t>
              </a:r>
            </a:p>
            <a:p>
              <a:pPr algn="ctr"/>
              <a:endParaRPr lang="fr-FR" sz="1500" dirty="0"/>
            </a:p>
          </p:txBody>
        </p:sp>
        <p:sp>
          <p:nvSpPr>
            <p:cNvPr id="14" name="Rectangle 13"/>
            <p:cNvSpPr/>
            <p:nvPr/>
          </p:nvSpPr>
          <p:spPr>
            <a:xfrm>
              <a:off x="7812360" y="1772816"/>
              <a:ext cx="504056" cy="34563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500" dirty="0"/>
                <a:t>E</a:t>
              </a:r>
            </a:p>
            <a:p>
              <a:pPr algn="ctr"/>
              <a:r>
                <a:rPr lang="fr-FR" sz="1500" dirty="0"/>
                <a:t>N</a:t>
              </a:r>
            </a:p>
            <a:p>
              <a:pPr algn="ctr"/>
              <a:r>
                <a:rPr lang="fr-FR" sz="1500" dirty="0"/>
                <a:t>D</a:t>
              </a:r>
            </a:p>
            <a:p>
              <a:pPr algn="ctr"/>
              <a:endParaRPr lang="fr-FR" sz="1500" dirty="0"/>
            </a:p>
          </p:txBody>
        </p: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p:cNvSpPr>
            <a:spLocks noGrp="1" noChangeArrowheads="1"/>
          </p:cNvSpPr>
          <p:nvPr>
            <p:ph type="title"/>
          </p:nvPr>
        </p:nvSpPr>
        <p:spPr/>
        <p:txBody>
          <a:bodyPr>
            <a:normAutofit fontScale="90000"/>
          </a:bodyPr>
          <a:lstStyle/>
          <a:p>
            <a:pPr eaLnBrk="1" hangingPunct="1"/>
            <a:r>
              <a:rPr lang="fr-FR" dirty="0"/>
              <a:t>Régions </a:t>
            </a:r>
            <a:r>
              <a:rPr lang="fr-FR" dirty="0" err="1"/>
              <a:t>fo</a:t>
            </a:r>
            <a:br>
              <a:rPr lang="fr-FR" dirty="0"/>
            </a:br>
            <a:r>
              <a:rPr lang="fr-FR" dirty="0"/>
              <a:t>Trucs &amp; astuces</a:t>
            </a:r>
          </a:p>
        </p:txBody>
      </p:sp>
      <p:sp>
        <p:nvSpPr>
          <p:cNvPr id="158724" name="Rectangle 3"/>
          <p:cNvSpPr>
            <a:spLocks noGrp="1" noChangeArrowheads="1"/>
          </p:cNvSpPr>
          <p:nvPr>
            <p:ph idx="1"/>
          </p:nvPr>
        </p:nvSpPr>
        <p:spPr/>
        <p:txBody>
          <a:bodyPr>
            <a:normAutofit/>
          </a:bodyPr>
          <a:lstStyle/>
          <a:p>
            <a:pPr indent="-165100"/>
            <a:endParaRPr lang="fr-FR" sz="1800" dirty="0"/>
          </a:p>
          <a:p>
            <a:pPr indent="-165100"/>
            <a:r>
              <a:rPr lang="fr-FR" sz="1800" dirty="0"/>
              <a:t>J’écris de haut en bas</a:t>
            </a:r>
          </a:p>
          <a:p>
            <a:pPr marL="538163" lvl="1" indent="-165100"/>
            <a:endParaRPr lang="fr-FR" sz="1400" b="1" dirty="0"/>
          </a:p>
          <a:p>
            <a:pPr marL="538163" lvl="1" indent="-165100"/>
            <a:r>
              <a:rPr lang="fr-FR" sz="1400" b="1" dirty="0" err="1"/>
              <a:t>Before</a:t>
            </a:r>
            <a:r>
              <a:rPr lang="fr-FR" sz="1400" dirty="0"/>
              <a:t> : </a:t>
            </a:r>
            <a:r>
              <a:rPr lang="fr-FR" sz="1400" b="1" dirty="0"/>
              <a:t>Avant</a:t>
            </a:r>
            <a:r>
              <a:rPr lang="fr-FR" sz="1400" dirty="0"/>
              <a:t> de commencer ma page en </a:t>
            </a:r>
            <a:r>
              <a:rPr lang="fr-FR" sz="1400" b="1" dirty="0"/>
              <a:t>haut</a:t>
            </a:r>
          </a:p>
          <a:p>
            <a:pPr marL="525463" lvl="1" indent="-165100"/>
            <a:endParaRPr lang="fr-FR" sz="1400" dirty="0"/>
          </a:p>
          <a:p>
            <a:pPr marL="525463" lvl="1" indent="-165100"/>
            <a:r>
              <a:rPr lang="fr-FR" sz="1400" b="1" dirty="0" err="1"/>
              <a:t>After</a:t>
            </a:r>
            <a:r>
              <a:rPr lang="fr-FR" sz="1400" b="1" dirty="0"/>
              <a:t> </a:t>
            </a:r>
            <a:r>
              <a:rPr lang="fr-FR" sz="1400" dirty="0"/>
              <a:t>: </a:t>
            </a:r>
            <a:r>
              <a:rPr lang="fr-FR" sz="1400" b="1" dirty="0"/>
              <a:t>Apres </a:t>
            </a:r>
            <a:r>
              <a:rPr lang="fr-FR" sz="1400" dirty="0"/>
              <a:t>avoir remplis ma page, en </a:t>
            </a:r>
            <a:r>
              <a:rPr lang="fr-FR" sz="1400" b="1" dirty="0"/>
              <a:t>bas</a:t>
            </a:r>
          </a:p>
          <a:p>
            <a:pPr lvl="1" indent="-165100"/>
            <a:endParaRPr lang="fr-FR" sz="1400" dirty="0"/>
          </a:p>
          <a:p>
            <a:pPr indent="-165100"/>
            <a:r>
              <a:rPr lang="fr-FR" sz="1800" dirty="0"/>
              <a:t>J’écris de gauche à droite</a:t>
            </a:r>
          </a:p>
          <a:p>
            <a:pPr marL="538163" lvl="1" indent="-165100"/>
            <a:endParaRPr lang="fr-FR" sz="1400" b="1" dirty="0"/>
          </a:p>
          <a:p>
            <a:pPr marL="538163" lvl="1" indent="-165100"/>
            <a:r>
              <a:rPr lang="fr-FR" sz="1400" b="1" dirty="0"/>
              <a:t>Start</a:t>
            </a:r>
            <a:r>
              <a:rPr lang="fr-FR" sz="1400" dirty="0"/>
              <a:t> : je </a:t>
            </a:r>
            <a:r>
              <a:rPr lang="fr-FR" sz="1400" b="1" dirty="0"/>
              <a:t>Démarre</a:t>
            </a:r>
            <a:r>
              <a:rPr lang="fr-FR" sz="1400" dirty="0"/>
              <a:t> une ligne, à </a:t>
            </a:r>
            <a:r>
              <a:rPr lang="fr-FR" sz="1400" b="1" dirty="0"/>
              <a:t>gauche</a:t>
            </a:r>
          </a:p>
          <a:p>
            <a:pPr marL="538163" lvl="1" indent="-165100"/>
            <a:endParaRPr lang="fr-FR" sz="1400" b="1" dirty="0"/>
          </a:p>
          <a:p>
            <a:pPr marL="538163" lvl="1" indent="-165100"/>
            <a:r>
              <a:rPr lang="fr-FR" sz="1400" b="1" dirty="0"/>
              <a:t>End</a:t>
            </a:r>
            <a:r>
              <a:rPr lang="fr-FR" sz="1400" dirty="0"/>
              <a:t> : je </a:t>
            </a:r>
            <a:r>
              <a:rPr lang="fr-FR" sz="1400" b="1" dirty="0"/>
              <a:t>Finis</a:t>
            </a:r>
            <a:r>
              <a:rPr lang="fr-FR" sz="1400" dirty="0"/>
              <a:t> ma ligne, a </a:t>
            </a:r>
            <a:r>
              <a:rPr lang="fr-FR" sz="1400" b="1" dirty="0"/>
              <a:t>droite</a:t>
            </a:r>
          </a:p>
          <a:p>
            <a:pPr marL="538163" lvl="1" indent="-165100"/>
            <a:endParaRPr lang="fr-FR" sz="1400" b="1" dirty="0"/>
          </a:p>
          <a:p>
            <a:pPr marL="357188" indent="-165100"/>
            <a:r>
              <a:rPr lang="fr-FR" sz="1800" b="1" dirty="0"/>
              <a:t>Body </a:t>
            </a:r>
            <a:r>
              <a:rPr lang="fr-FR" sz="1800" dirty="0"/>
              <a:t>est </a:t>
            </a:r>
            <a:r>
              <a:rPr lang="fr-FR" sz="1100" dirty="0"/>
              <a:t>(par défaut) </a:t>
            </a:r>
            <a:r>
              <a:rPr lang="fr-FR" sz="1800" dirty="0"/>
              <a:t>l’ensemble de la page régions comprises</a:t>
            </a:r>
            <a:endParaRPr lang="fr-FR" sz="1800" b="1" dirty="0"/>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125</a:t>
            </a:fld>
            <a:endParaRPr lang="fr-FR" dirty="0"/>
          </a:p>
        </p:txBody>
      </p:sp>
      <p:sp>
        <p:nvSpPr>
          <p:cNvPr id="16" name="Espace réservé du contenu 15"/>
          <p:cNvSpPr>
            <a:spLocks noGrp="1"/>
          </p:cNvSpPr>
          <p:nvPr>
            <p:ph sz="quarter" idx="14"/>
          </p:nvPr>
        </p:nvSpPr>
        <p:spPr>
          <a:xfrm rot="160723">
            <a:off x="5648549" y="1715176"/>
            <a:ext cx="2992530" cy="3574674"/>
          </a:xfrm>
        </p:spPr>
        <p:txBody>
          <a:bodyPr>
            <a:normAutofit/>
          </a:bodyPr>
          <a:lstStyle/>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buNone/>
            </a:pPr>
            <a:r>
              <a:rPr lang="fr-FR" sz="2000" dirty="0"/>
              <a:t>Modèle des régions</a:t>
            </a:r>
          </a:p>
        </p:txBody>
      </p:sp>
      <p:grpSp>
        <p:nvGrpSpPr>
          <p:cNvPr id="2" name="Groupe 11"/>
          <p:cNvGrpSpPr/>
          <p:nvPr/>
        </p:nvGrpSpPr>
        <p:grpSpPr>
          <a:xfrm rot="184297">
            <a:off x="5887289" y="1707180"/>
            <a:ext cx="2468894" cy="2808375"/>
            <a:chOff x="5004048" y="1340768"/>
            <a:chExt cx="3312369" cy="4320481"/>
          </a:xfrm>
        </p:grpSpPr>
        <p:sp>
          <p:nvSpPr>
            <p:cNvPr id="9" name="Rectangle 8"/>
            <p:cNvSpPr/>
            <p:nvPr/>
          </p:nvSpPr>
          <p:spPr>
            <a:xfrm>
              <a:off x="5004049" y="1340769"/>
              <a:ext cx="3312368" cy="43204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BODY</a:t>
              </a:r>
            </a:p>
          </p:txBody>
        </p:sp>
        <p:sp>
          <p:nvSpPr>
            <p:cNvPr id="10" name="Rectangle 9"/>
            <p:cNvSpPr/>
            <p:nvPr/>
          </p:nvSpPr>
          <p:spPr>
            <a:xfrm>
              <a:off x="5004048" y="1340768"/>
              <a:ext cx="3312368" cy="4320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BEFORE</a:t>
              </a:r>
            </a:p>
          </p:txBody>
        </p:sp>
        <p:sp>
          <p:nvSpPr>
            <p:cNvPr id="11" name="Rectangle 10"/>
            <p:cNvSpPr/>
            <p:nvPr/>
          </p:nvSpPr>
          <p:spPr>
            <a:xfrm>
              <a:off x="5004048" y="5229200"/>
              <a:ext cx="3312368"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AFTER</a:t>
              </a:r>
            </a:p>
          </p:txBody>
        </p:sp>
        <p:sp>
          <p:nvSpPr>
            <p:cNvPr id="13" name="Rectangle 12"/>
            <p:cNvSpPr/>
            <p:nvPr/>
          </p:nvSpPr>
          <p:spPr>
            <a:xfrm>
              <a:off x="5004048" y="1772816"/>
              <a:ext cx="504056" cy="3456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500" dirty="0"/>
            </a:p>
            <a:p>
              <a:pPr algn="ctr"/>
              <a:r>
                <a:rPr lang="fr-FR" sz="1500" dirty="0"/>
                <a:t>S</a:t>
              </a:r>
            </a:p>
            <a:p>
              <a:pPr algn="ctr"/>
              <a:r>
                <a:rPr lang="fr-FR" sz="1500" dirty="0"/>
                <a:t>T</a:t>
              </a:r>
            </a:p>
            <a:p>
              <a:pPr algn="ctr"/>
              <a:r>
                <a:rPr lang="fr-FR" sz="1500" dirty="0"/>
                <a:t>A</a:t>
              </a:r>
            </a:p>
            <a:p>
              <a:pPr algn="ctr"/>
              <a:r>
                <a:rPr lang="fr-FR" sz="1500" dirty="0"/>
                <a:t>R</a:t>
              </a:r>
            </a:p>
            <a:p>
              <a:pPr algn="ctr"/>
              <a:r>
                <a:rPr lang="fr-FR" sz="1500" dirty="0"/>
                <a:t>T</a:t>
              </a:r>
            </a:p>
            <a:p>
              <a:pPr algn="ctr"/>
              <a:endParaRPr lang="fr-FR" sz="1500" dirty="0"/>
            </a:p>
          </p:txBody>
        </p:sp>
        <p:sp>
          <p:nvSpPr>
            <p:cNvPr id="14" name="Rectangle 13"/>
            <p:cNvSpPr/>
            <p:nvPr/>
          </p:nvSpPr>
          <p:spPr>
            <a:xfrm>
              <a:off x="7812360" y="1772816"/>
              <a:ext cx="504056" cy="34563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500" dirty="0"/>
                <a:t>E</a:t>
              </a:r>
            </a:p>
            <a:p>
              <a:pPr algn="ctr"/>
              <a:r>
                <a:rPr lang="fr-FR" sz="1500" dirty="0"/>
                <a:t>N</a:t>
              </a:r>
            </a:p>
            <a:p>
              <a:pPr algn="ctr"/>
              <a:r>
                <a:rPr lang="fr-FR" sz="1500" dirty="0"/>
                <a:t>D</a:t>
              </a:r>
            </a:p>
            <a:p>
              <a:pPr algn="ctr"/>
              <a:endParaRPr lang="fr-FR" sz="1500" dirty="0"/>
            </a:p>
          </p:txBody>
        </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structure </a:t>
            </a:r>
            <a:r>
              <a:rPr lang="fr-FR" dirty="0" err="1"/>
              <a:t>fo</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Il existe un ordre particulier a la constitution d’un document FO.</a:t>
            </a:r>
          </a:p>
          <a:p>
            <a:endParaRPr lang="fr-FR" dirty="0"/>
          </a:p>
          <a:p>
            <a:r>
              <a:rPr lang="fr-FR" dirty="0"/>
              <a:t>Une fois les différents </a:t>
            </a:r>
            <a:r>
              <a:rPr lang="fr-FR" b="1" dirty="0"/>
              <a:t>formats de pages </a:t>
            </a:r>
            <a:r>
              <a:rPr lang="fr-FR" dirty="0"/>
              <a:t>ainsi que leurs spécificités  </a:t>
            </a:r>
            <a:r>
              <a:rPr lang="fr-FR" sz="3500" b="1" dirty="0"/>
              <a:t>déclarés</a:t>
            </a:r>
            <a:r>
              <a:rPr lang="fr-FR" dirty="0"/>
              <a:t>,</a:t>
            </a:r>
          </a:p>
          <a:p>
            <a:endParaRPr lang="fr-FR" dirty="0"/>
          </a:p>
          <a:p>
            <a:r>
              <a:rPr lang="fr-FR" dirty="0"/>
              <a:t> les </a:t>
            </a:r>
            <a:r>
              <a:rPr lang="fr-FR" b="1" dirty="0"/>
              <a:t>différentes pages </a:t>
            </a:r>
            <a:r>
              <a:rPr lang="fr-FR" dirty="0"/>
              <a:t>de notre document feront nécessaire </a:t>
            </a:r>
            <a:r>
              <a:rPr lang="fr-FR" sz="3500" b="1" dirty="0"/>
              <a:t>référence </a:t>
            </a:r>
            <a:r>
              <a:rPr lang="fr-FR" b="1" dirty="0"/>
              <a:t>au format de page </a:t>
            </a:r>
            <a:r>
              <a:rPr lang="fr-FR" dirty="0"/>
              <a:t>précédemment crée.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126</a:t>
            </a:fld>
            <a:endParaRPr lang="fr-FR" dirty="0"/>
          </a:p>
        </p:txBody>
      </p:sp>
      <p:sp>
        <p:nvSpPr>
          <p:cNvPr id="16" name="Espace réservé du contenu 15"/>
          <p:cNvSpPr>
            <a:spLocks noGrp="1"/>
          </p:cNvSpPr>
          <p:nvPr>
            <p:ph sz="quarter" idx="14"/>
          </p:nvPr>
        </p:nvSpPr>
        <p:spPr>
          <a:xfrm rot="160723">
            <a:off x="5491505" y="1718880"/>
            <a:ext cx="3244221" cy="3850992"/>
          </a:xfrm>
        </p:spPr>
        <p:txBody>
          <a:bodyPr/>
          <a:lstStyle/>
          <a:p>
            <a:endParaRPr lang="fr-FR" dirty="0"/>
          </a:p>
          <a:p>
            <a:pPr>
              <a:buNone/>
            </a:pPr>
            <a:r>
              <a:rPr lang="fr-FR" dirty="0"/>
              <a:t>     Exemple de fichier .</a:t>
            </a:r>
            <a:r>
              <a:rPr lang="fr-FR" dirty="0" err="1"/>
              <a:t>fo</a:t>
            </a:r>
            <a:endParaRPr lang="fr-FR" dirty="0"/>
          </a:p>
        </p:txBody>
      </p:sp>
      <p:grpSp>
        <p:nvGrpSpPr>
          <p:cNvPr id="15" name="Groupe 14"/>
          <p:cNvGrpSpPr/>
          <p:nvPr/>
        </p:nvGrpSpPr>
        <p:grpSpPr>
          <a:xfrm rot="162715">
            <a:off x="5746074" y="2306761"/>
            <a:ext cx="2793166" cy="3100301"/>
            <a:chOff x="5076056" y="1988840"/>
            <a:chExt cx="3168352" cy="3528392"/>
          </a:xfrm>
        </p:grpSpPr>
        <p:sp>
          <p:nvSpPr>
            <p:cNvPr id="9" name="Rectangle à coins arrondis 8"/>
            <p:cNvSpPr/>
            <p:nvPr/>
          </p:nvSpPr>
          <p:spPr>
            <a:xfrm>
              <a:off x="5076056" y="1988840"/>
              <a:ext cx="3168352" cy="1584176"/>
            </a:xfrm>
            <a:prstGeom prst="roundRect">
              <a:avLst/>
            </a:prstGeom>
          </p:spPr>
          <p:style>
            <a:lnRef idx="3">
              <a:schemeClr val="lt1"/>
            </a:lnRef>
            <a:fillRef idx="1">
              <a:schemeClr val="accent3"/>
            </a:fillRef>
            <a:effectRef idx="1">
              <a:schemeClr val="accent3"/>
            </a:effectRef>
            <a:fontRef idx="minor">
              <a:schemeClr val="lt1"/>
            </a:fontRef>
          </p:style>
          <p:txBody>
            <a:bodyPr vert="vert270" lIns="0" rtlCol="0" anchor="t" anchorCtr="0"/>
            <a:lstStyle/>
            <a:p>
              <a:pPr algn="ctr"/>
              <a:r>
                <a:rPr lang="fr-FR" dirty="0"/>
                <a:t>Format</a:t>
              </a:r>
            </a:p>
            <a:p>
              <a:pPr algn="ctr"/>
              <a:r>
                <a:rPr lang="fr-FR" dirty="0"/>
                <a:t>de page</a:t>
              </a:r>
            </a:p>
          </p:txBody>
        </p:sp>
        <p:sp>
          <p:nvSpPr>
            <p:cNvPr id="6" name="Rectangle à coins arrondis 5"/>
            <p:cNvSpPr/>
            <p:nvPr/>
          </p:nvSpPr>
          <p:spPr>
            <a:xfrm>
              <a:off x="5796136" y="2204864"/>
              <a:ext cx="2376264"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t>layout</a:t>
              </a:r>
              <a:r>
                <a:rPr lang="fr-FR" dirty="0"/>
                <a:t>-master-set</a:t>
              </a:r>
            </a:p>
          </p:txBody>
        </p:sp>
        <p:sp>
          <p:nvSpPr>
            <p:cNvPr id="11" name="Rectangle à coins arrondis 10"/>
            <p:cNvSpPr/>
            <p:nvPr/>
          </p:nvSpPr>
          <p:spPr>
            <a:xfrm>
              <a:off x="5076056" y="3645024"/>
              <a:ext cx="3168352" cy="1872208"/>
            </a:xfrm>
            <a:prstGeom prst="roundRect">
              <a:avLst/>
            </a:prstGeom>
          </p:spPr>
          <p:style>
            <a:lnRef idx="3">
              <a:schemeClr val="lt1"/>
            </a:lnRef>
            <a:fillRef idx="1">
              <a:schemeClr val="accent5"/>
            </a:fillRef>
            <a:effectRef idx="1">
              <a:schemeClr val="accent5"/>
            </a:effectRef>
            <a:fontRef idx="minor">
              <a:schemeClr val="lt1"/>
            </a:fontRef>
          </p:style>
          <p:txBody>
            <a:bodyPr vert="vert270" lIns="0" rtlCol="0" anchor="t" anchorCtr="0"/>
            <a:lstStyle/>
            <a:p>
              <a:pPr algn="ctr"/>
              <a:r>
                <a:rPr lang="fr-FR" dirty="0"/>
                <a:t>construction de Pages</a:t>
              </a:r>
            </a:p>
          </p:txBody>
        </p:sp>
        <p:sp>
          <p:nvSpPr>
            <p:cNvPr id="7" name="Rectangle à coins arrondis 6"/>
            <p:cNvSpPr/>
            <p:nvPr/>
          </p:nvSpPr>
          <p:spPr>
            <a:xfrm>
              <a:off x="5796136" y="3789040"/>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sp>
          <p:nvSpPr>
            <p:cNvPr id="10" name="Rectangle à coins arrondis 9"/>
            <p:cNvSpPr/>
            <p:nvPr/>
          </p:nvSpPr>
          <p:spPr>
            <a:xfrm>
              <a:off x="5796136" y="2924944"/>
              <a:ext cx="2376264"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solidFill>
                    <a:schemeClr val="bg1"/>
                  </a:solidFill>
                </a:rPr>
                <a:t>conditionnal</a:t>
              </a:r>
              <a:r>
                <a:rPr lang="fr-FR" dirty="0">
                  <a:solidFill>
                    <a:schemeClr val="bg1"/>
                  </a:solidFill>
                </a:rPr>
                <a:t>-page-master-</a:t>
              </a:r>
              <a:r>
                <a:rPr lang="fr-FR" dirty="0" err="1">
                  <a:solidFill>
                    <a:schemeClr val="bg1"/>
                  </a:solidFill>
                </a:rPr>
                <a:t>reference</a:t>
              </a:r>
              <a:endParaRPr lang="fr-FR" dirty="0">
                <a:solidFill>
                  <a:schemeClr val="bg1"/>
                </a:solidFill>
              </a:endParaRPr>
            </a:p>
          </p:txBody>
        </p:sp>
        <p:sp>
          <p:nvSpPr>
            <p:cNvPr id="12" name="Rectangle à coins arrondis 11"/>
            <p:cNvSpPr/>
            <p:nvPr/>
          </p:nvSpPr>
          <p:spPr>
            <a:xfrm>
              <a:off x="5796136" y="4365104"/>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sp>
          <p:nvSpPr>
            <p:cNvPr id="13" name="Rectangle à coins arrondis 12"/>
            <p:cNvSpPr/>
            <p:nvPr/>
          </p:nvSpPr>
          <p:spPr>
            <a:xfrm>
              <a:off x="5796136" y="4941168"/>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FO </a:t>
            </a:r>
          </a:p>
        </p:txBody>
      </p:sp>
      <p:sp>
        <p:nvSpPr>
          <p:cNvPr id="3" name="Espace réservé du contenu 2"/>
          <p:cNvSpPr>
            <a:spLocks noGrp="1"/>
          </p:cNvSpPr>
          <p:nvPr>
            <p:ph idx="1"/>
          </p:nvPr>
        </p:nvSpPr>
        <p:spPr/>
        <p:txBody>
          <a:bodyPr>
            <a:normAutofit fontScale="92500" lnSpcReduction="20000"/>
          </a:bodyPr>
          <a:lstStyle/>
          <a:p>
            <a:r>
              <a:rPr lang="fr-FR" dirty="0"/>
              <a:t>Déclaration des formats de pages</a:t>
            </a:r>
          </a:p>
          <a:p>
            <a:pPr lvl="1"/>
            <a:r>
              <a:rPr lang="fr-FR" dirty="0"/>
              <a:t>On déclare une suite de formats de page avec  </a:t>
            </a:r>
            <a:r>
              <a:rPr lang="fr-FR" b="1" i="1" dirty="0" err="1">
                <a:solidFill>
                  <a:srgbClr val="C00000"/>
                </a:solidFill>
              </a:rPr>
              <a:t>Layout</a:t>
            </a:r>
            <a:r>
              <a:rPr lang="fr-FR" b="1" i="1" dirty="0">
                <a:solidFill>
                  <a:srgbClr val="C00000"/>
                </a:solidFill>
              </a:rPr>
              <a:t>-master-set</a:t>
            </a:r>
            <a:r>
              <a:rPr lang="fr-FR" dirty="0"/>
              <a:t>   puis différents formats de pages</a:t>
            </a:r>
          </a:p>
          <a:p>
            <a:pPr lvl="8"/>
            <a:endParaRPr lang="fr-FR" dirty="0"/>
          </a:p>
          <a:p>
            <a:pPr lvl="2"/>
            <a:r>
              <a:rPr lang="fr-FR" b="1" i="1" dirty="0">
                <a:solidFill>
                  <a:srgbClr val="C00000"/>
                </a:solidFill>
              </a:rPr>
              <a:t>Simple-page-master-set</a:t>
            </a:r>
            <a:r>
              <a:rPr lang="fr-FR" dirty="0"/>
              <a:t> : format de page simple</a:t>
            </a:r>
          </a:p>
          <a:p>
            <a:pPr lvl="4"/>
            <a:r>
              <a:rPr lang="en-US" b="1" i="1" dirty="0">
                <a:solidFill>
                  <a:srgbClr val="C00000"/>
                </a:solidFill>
              </a:rPr>
              <a:t> master-name=“</a:t>
            </a:r>
            <a:r>
              <a:rPr lang="en-US" i="1" dirty="0" err="1"/>
              <a:t>NomFormatPage</a:t>
            </a:r>
            <a:r>
              <a:rPr lang="en-US" b="1" i="1" dirty="0">
                <a:solidFill>
                  <a:srgbClr val="C00000"/>
                </a:solidFill>
              </a:rPr>
              <a:t>" page-width="</a:t>
            </a:r>
            <a:r>
              <a:rPr lang="en-US" i="1" dirty="0"/>
              <a:t>210mm</a:t>
            </a:r>
            <a:r>
              <a:rPr lang="en-US" b="1" i="1" dirty="0">
                <a:solidFill>
                  <a:srgbClr val="C00000"/>
                </a:solidFill>
              </a:rPr>
              <a:t>" page-height="</a:t>
            </a:r>
            <a:r>
              <a:rPr lang="en-US" i="1" dirty="0"/>
              <a:t>297mm</a:t>
            </a:r>
            <a:r>
              <a:rPr lang="en-US" b="1" i="1" dirty="0">
                <a:solidFill>
                  <a:srgbClr val="C00000"/>
                </a:solidFill>
              </a:rPr>
              <a:t>"</a:t>
            </a:r>
            <a:endParaRPr lang="fr-FR" dirty="0"/>
          </a:p>
          <a:p>
            <a:pPr lvl="4"/>
            <a:endParaRPr lang="fr-FR" dirty="0"/>
          </a:p>
          <a:p>
            <a:pPr lvl="2"/>
            <a:r>
              <a:rPr lang="fr-FR" b="1" i="1" dirty="0">
                <a:solidFill>
                  <a:srgbClr val="C00000"/>
                </a:solidFill>
              </a:rPr>
              <a:t>Page-</a:t>
            </a:r>
            <a:r>
              <a:rPr lang="fr-FR" b="1" i="1" dirty="0" err="1">
                <a:solidFill>
                  <a:srgbClr val="C00000"/>
                </a:solidFill>
              </a:rPr>
              <a:t>sequence</a:t>
            </a:r>
            <a:r>
              <a:rPr lang="fr-FR" b="1" i="1" dirty="0">
                <a:solidFill>
                  <a:srgbClr val="C00000"/>
                </a:solidFill>
              </a:rPr>
              <a:t>-master</a:t>
            </a:r>
            <a:r>
              <a:rPr lang="fr-FR" dirty="0"/>
              <a:t>  : séquence de formats de page</a:t>
            </a:r>
          </a:p>
          <a:p>
            <a:pPr lvl="4"/>
            <a:r>
              <a:rPr lang="fr-FR" b="1" i="1" dirty="0">
                <a:solidFill>
                  <a:srgbClr val="C00000"/>
                </a:solidFill>
              </a:rPr>
              <a:t>master-</a:t>
            </a:r>
            <a:r>
              <a:rPr lang="fr-FR" b="1" i="1" dirty="0" err="1">
                <a:solidFill>
                  <a:srgbClr val="C00000"/>
                </a:solidFill>
              </a:rPr>
              <a:t>name</a:t>
            </a:r>
            <a:r>
              <a:rPr lang="fr-FR" b="1" i="1" dirty="0">
                <a:solidFill>
                  <a:srgbClr val="C00000"/>
                </a:solidFill>
              </a:rPr>
              <a:t>="</a:t>
            </a:r>
            <a:r>
              <a:rPr lang="fr-FR" i="1" dirty="0" err="1"/>
              <a:t>NomDeLaSequenceDeFormat</a:t>
            </a:r>
            <a:r>
              <a:rPr lang="fr-FR" b="1" i="1" dirty="0">
                <a:solidFill>
                  <a:srgbClr val="C00000"/>
                </a:solidFill>
              </a:rPr>
              <a:t>"</a:t>
            </a:r>
          </a:p>
          <a:p>
            <a:pPr lvl="4"/>
            <a:endParaRPr lang="fr-FR" dirty="0"/>
          </a:p>
          <a:p>
            <a:pPr lvl="2"/>
            <a:r>
              <a:rPr lang="fr-FR" dirty="0" err="1">
                <a:solidFill>
                  <a:srgbClr val="C00000"/>
                </a:solidFill>
              </a:rPr>
              <a:t>Repeatable</a:t>
            </a:r>
            <a:r>
              <a:rPr lang="fr-FR" dirty="0">
                <a:solidFill>
                  <a:srgbClr val="C00000"/>
                </a:solidFill>
              </a:rPr>
              <a:t>-page-master-alternatives </a:t>
            </a:r>
            <a:r>
              <a:rPr lang="fr-FR" dirty="0"/>
              <a:t>séquence de formats alternatif et conditionnel </a:t>
            </a:r>
            <a:r>
              <a:rPr lang="fr-FR" sz="1100" dirty="0">
                <a:solidFill>
                  <a:schemeClr val="bg1">
                    <a:lumMod val="50000"/>
                  </a:schemeClr>
                </a:solidFill>
              </a:rPr>
              <a:t>(cf. déclaration de séquence de format page conditionnel)</a:t>
            </a:r>
            <a:endParaRPr lang="fr-FR" dirty="0">
              <a:solidFill>
                <a:schemeClr val="bg1">
                  <a:lumMod val="50000"/>
                </a:schemeClr>
              </a:solidFill>
            </a:endParaRPr>
          </a:p>
          <a:p>
            <a:pPr lvl="3"/>
            <a:r>
              <a:rPr lang="fr-FR" dirty="0" err="1">
                <a:solidFill>
                  <a:srgbClr val="C00000"/>
                </a:solidFill>
              </a:rPr>
              <a:t>conditional</a:t>
            </a:r>
            <a:r>
              <a:rPr lang="fr-FR" dirty="0">
                <a:solidFill>
                  <a:srgbClr val="C00000"/>
                </a:solidFill>
              </a:rPr>
              <a:t>-page-master-</a:t>
            </a:r>
            <a:r>
              <a:rPr lang="fr-FR" dirty="0" err="1">
                <a:solidFill>
                  <a:srgbClr val="C00000"/>
                </a:solidFill>
              </a:rPr>
              <a:t>reference</a:t>
            </a:r>
            <a:endParaRPr lang="fr-FR" dirty="0">
              <a:solidFill>
                <a:srgbClr val="C00000"/>
              </a:solidFill>
            </a:endParaRPr>
          </a:p>
          <a:p>
            <a:pPr lvl="4"/>
            <a:r>
              <a:rPr lang="en-US" dirty="0">
                <a:solidFill>
                  <a:srgbClr val="C00000"/>
                </a:solidFill>
              </a:rPr>
              <a:t> master-reference=“</a:t>
            </a:r>
            <a:r>
              <a:rPr lang="en-US" sz="1900" i="1" dirty="0" err="1"/>
              <a:t>NomDeFormatRef</a:t>
            </a:r>
            <a:r>
              <a:rPr lang="en-US" dirty="0">
                <a:solidFill>
                  <a:srgbClr val="C00000"/>
                </a:solidFill>
              </a:rPr>
              <a:t>" odd-or-even="</a:t>
            </a:r>
            <a:r>
              <a:rPr lang="en-US" i="1" dirty="0"/>
              <a:t>even</a:t>
            </a:r>
            <a:r>
              <a:rPr lang="en-US" dirty="0">
                <a:solidFill>
                  <a:srgbClr val="C00000"/>
                </a:solidFill>
              </a:rPr>
              <a:t>" page-position="</a:t>
            </a:r>
            <a:r>
              <a:rPr lang="en-US" i="1" dirty="0"/>
              <a:t>last</a:t>
            </a:r>
            <a:r>
              <a:rPr lang="en-US" dirty="0">
                <a:solidFill>
                  <a:srgbClr val="C00000"/>
                </a:solidFill>
              </a:rPr>
              <a:t>" blank-or-not-blank="</a:t>
            </a:r>
            <a:r>
              <a:rPr lang="en-US" i="1" dirty="0"/>
              <a:t>blank</a:t>
            </a:r>
            <a:r>
              <a:rPr lang="en-US" dirty="0">
                <a:solidFill>
                  <a:srgbClr val="C00000"/>
                </a:solidFill>
              </a:rPr>
              <a:t>"</a:t>
            </a:r>
            <a:endParaRPr lang="fr-FR" dirty="0">
              <a:solidFill>
                <a:srgbClr val="C00000"/>
              </a:solidFill>
            </a:endParaRPr>
          </a:p>
          <a:p>
            <a:pPr lvl="3"/>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127</a:t>
            </a:fld>
            <a:endParaRPr lang="fr-F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a:t>
            </a:r>
          </a:p>
        </p:txBody>
      </p:sp>
      <p:sp>
        <p:nvSpPr>
          <p:cNvPr id="3" name="Espace réservé du contenu 2"/>
          <p:cNvSpPr>
            <a:spLocks noGrp="1"/>
          </p:cNvSpPr>
          <p:nvPr>
            <p:ph idx="1"/>
          </p:nvPr>
        </p:nvSpPr>
        <p:spPr/>
        <p:txBody>
          <a:bodyPr>
            <a:normAutofit fontScale="92500" lnSpcReduction="20000"/>
          </a:bodyPr>
          <a:lstStyle/>
          <a:p>
            <a:r>
              <a:rPr lang="fr-FR" dirty="0"/>
              <a:t>Déclaration des régions dans les formats de page</a:t>
            </a:r>
          </a:p>
          <a:p>
            <a:pPr lvl="1"/>
            <a:r>
              <a:rPr lang="fr-FR" dirty="0" err="1"/>
              <a:t>region</a:t>
            </a:r>
            <a:r>
              <a:rPr lang="fr-FR" dirty="0"/>
              <a:t>-body sert a définir la région body</a:t>
            </a:r>
          </a:p>
          <a:p>
            <a:pPr lvl="3"/>
            <a:r>
              <a:rPr lang="fr-FR" b="1" i="1" dirty="0" err="1">
                <a:solidFill>
                  <a:srgbClr val="C00000"/>
                </a:solidFill>
              </a:rPr>
              <a:t>Region</a:t>
            </a:r>
            <a:r>
              <a:rPr lang="fr-FR" b="1" i="1" dirty="0">
                <a:solidFill>
                  <a:srgbClr val="C00000"/>
                </a:solidFill>
              </a:rPr>
              <a:t>-</a:t>
            </a:r>
            <a:r>
              <a:rPr lang="fr-FR" b="1" i="1" dirty="0" err="1">
                <a:solidFill>
                  <a:srgbClr val="C00000"/>
                </a:solidFill>
              </a:rPr>
              <a:t>name</a:t>
            </a:r>
            <a:r>
              <a:rPr lang="fr-FR" b="1" i="1" dirty="0">
                <a:solidFill>
                  <a:srgbClr val="C00000"/>
                </a:solidFill>
              </a:rPr>
              <a:t>=« </a:t>
            </a:r>
            <a:r>
              <a:rPr lang="fr-FR" b="1" i="1" dirty="0" err="1">
                <a:solidFill>
                  <a:srgbClr val="C00000"/>
                </a:solidFill>
              </a:rPr>
              <a:t>NomDeLaRegion</a:t>
            </a:r>
            <a:r>
              <a:rPr lang="fr-FR" b="1" i="1" dirty="0">
                <a:solidFill>
                  <a:srgbClr val="C00000"/>
                </a:solidFill>
              </a:rPr>
              <a:t> » </a:t>
            </a:r>
            <a:r>
              <a:rPr lang="fr-FR" b="1" i="1" dirty="0" err="1">
                <a:solidFill>
                  <a:srgbClr val="C00000"/>
                </a:solidFill>
              </a:rPr>
              <a:t>margin</a:t>
            </a:r>
            <a:r>
              <a:rPr lang="fr-FR" b="1" i="1" dirty="0">
                <a:solidFill>
                  <a:srgbClr val="C00000"/>
                </a:solidFill>
              </a:rPr>
              <a:t>=«10mm» </a:t>
            </a:r>
            <a:r>
              <a:rPr lang="fr-FR" b="1" i="1" dirty="0" err="1">
                <a:solidFill>
                  <a:srgbClr val="C00000"/>
                </a:solidFill>
              </a:rPr>
              <a:t>padding</a:t>
            </a:r>
            <a:r>
              <a:rPr lang="fr-FR" b="1" i="1" dirty="0">
                <a:solidFill>
                  <a:srgbClr val="C00000"/>
                </a:solidFill>
              </a:rPr>
              <a:t>=«1mm»</a:t>
            </a:r>
          </a:p>
          <a:p>
            <a:pPr lvl="1"/>
            <a:r>
              <a:rPr lang="fr-FR" dirty="0" err="1"/>
              <a:t>region</a:t>
            </a:r>
            <a:r>
              <a:rPr lang="fr-FR" dirty="0"/>
              <a:t>-</a:t>
            </a:r>
            <a:r>
              <a:rPr lang="fr-FR" dirty="0" err="1"/>
              <a:t>before</a:t>
            </a:r>
            <a:r>
              <a:rPr lang="fr-FR" dirty="0"/>
              <a:t>, </a:t>
            </a:r>
            <a:r>
              <a:rPr lang="fr-FR" dirty="0" err="1"/>
              <a:t>region</a:t>
            </a:r>
            <a:r>
              <a:rPr lang="fr-FR" dirty="0"/>
              <a:t>-</a:t>
            </a:r>
            <a:r>
              <a:rPr lang="fr-FR" dirty="0" err="1"/>
              <a:t>after</a:t>
            </a:r>
            <a:r>
              <a:rPr lang="fr-FR" dirty="0"/>
              <a:t>, </a:t>
            </a:r>
            <a:r>
              <a:rPr lang="fr-FR" dirty="0" err="1"/>
              <a:t>region</a:t>
            </a:r>
            <a:r>
              <a:rPr lang="fr-FR" dirty="0"/>
              <a:t>-</a:t>
            </a:r>
            <a:r>
              <a:rPr lang="fr-FR" dirty="0" err="1"/>
              <a:t>start</a:t>
            </a:r>
            <a:r>
              <a:rPr lang="fr-FR" dirty="0"/>
              <a:t>, </a:t>
            </a:r>
            <a:r>
              <a:rPr lang="fr-FR" dirty="0" err="1"/>
              <a:t>region</a:t>
            </a:r>
            <a:r>
              <a:rPr lang="fr-FR" dirty="0"/>
              <a:t>-end</a:t>
            </a:r>
          </a:p>
          <a:p>
            <a:pPr lvl="3"/>
            <a:r>
              <a:rPr lang="fr-FR" b="1" i="1" dirty="0" err="1">
                <a:solidFill>
                  <a:srgbClr val="C00000"/>
                </a:solidFill>
              </a:rPr>
              <a:t>Region</a:t>
            </a:r>
            <a:r>
              <a:rPr lang="fr-FR" b="1" i="1" dirty="0">
                <a:solidFill>
                  <a:srgbClr val="C00000"/>
                </a:solidFill>
              </a:rPr>
              <a:t>-</a:t>
            </a:r>
            <a:r>
              <a:rPr lang="fr-FR" b="1" i="1" dirty="0" err="1">
                <a:solidFill>
                  <a:srgbClr val="C00000"/>
                </a:solidFill>
              </a:rPr>
              <a:t>name</a:t>
            </a:r>
            <a:r>
              <a:rPr lang="fr-FR" b="1" i="1" dirty="0">
                <a:solidFill>
                  <a:srgbClr val="C00000"/>
                </a:solidFill>
              </a:rPr>
              <a:t> </a:t>
            </a:r>
            <a:r>
              <a:rPr lang="fr-FR" b="1" i="1" dirty="0" err="1">
                <a:solidFill>
                  <a:srgbClr val="C00000"/>
                </a:solidFill>
              </a:rPr>
              <a:t>extent</a:t>
            </a:r>
            <a:r>
              <a:rPr lang="fr-FR" b="1" i="1" dirty="0">
                <a:solidFill>
                  <a:srgbClr val="C00000"/>
                </a:solidFill>
              </a:rPr>
              <a:t>=« 1cm »</a:t>
            </a:r>
          </a:p>
          <a:p>
            <a:endParaRPr lang="fr-FR" dirty="0"/>
          </a:p>
          <a:p>
            <a:r>
              <a:rPr lang="fr-FR" dirty="0"/>
              <a:t>Différents attributs communs aux régions</a:t>
            </a:r>
          </a:p>
          <a:p>
            <a:pPr lvl="5"/>
            <a:r>
              <a:rPr lang="fr-FR" dirty="0"/>
              <a:t>Arrière-plan : </a:t>
            </a:r>
            <a:r>
              <a:rPr lang="fr-FR" b="1" i="1" dirty="0">
                <a:solidFill>
                  <a:srgbClr val="C00000"/>
                </a:solidFill>
              </a:rPr>
              <a:t>background ; background-image ; </a:t>
            </a:r>
          </a:p>
          <a:p>
            <a:pPr lvl="5">
              <a:buNone/>
            </a:pPr>
            <a:r>
              <a:rPr lang="fr-FR" b="1" i="1" dirty="0">
                <a:solidFill>
                  <a:srgbClr val="C00000"/>
                </a:solidFill>
              </a:rPr>
              <a:t>				background-</a:t>
            </a:r>
            <a:r>
              <a:rPr lang="fr-FR" b="1" i="1" dirty="0" err="1">
                <a:solidFill>
                  <a:srgbClr val="C00000"/>
                </a:solidFill>
              </a:rPr>
              <a:t>repeat</a:t>
            </a:r>
            <a:r>
              <a:rPr lang="fr-FR" b="1" i="1" dirty="0">
                <a:solidFill>
                  <a:srgbClr val="C00000"/>
                </a:solidFill>
              </a:rPr>
              <a:t>;</a:t>
            </a:r>
            <a:r>
              <a:rPr lang="fr-FR" dirty="0"/>
              <a:t>…</a:t>
            </a:r>
          </a:p>
          <a:p>
            <a:pPr lvl="5"/>
            <a:r>
              <a:rPr lang="fr-FR" dirty="0"/>
              <a:t>Mise en page : </a:t>
            </a:r>
          </a:p>
          <a:p>
            <a:pPr lvl="6"/>
            <a:r>
              <a:rPr lang="fr-FR" b="1" i="1" dirty="0" err="1">
                <a:solidFill>
                  <a:srgbClr val="C00000"/>
                </a:solidFill>
              </a:rPr>
              <a:t>margin</a:t>
            </a:r>
            <a:r>
              <a:rPr lang="fr-FR" b="1" i="1" dirty="0">
                <a:solidFill>
                  <a:srgbClr val="C00000"/>
                </a:solidFill>
              </a:rPr>
              <a:t>[|-</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a:t>
            </a:r>
          </a:p>
          <a:p>
            <a:pPr lvl="6"/>
            <a:r>
              <a:rPr lang="fr-FR" b="1" i="1" dirty="0" err="1">
                <a:solidFill>
                  <a:srgbClr val="C00000"/>
                </a:solidFill>
              </a:rPr>
              <a:t>padding</a:t>
            </a:r>
            <a:r>
              <a:rPr lang="fr-FR" b="1" i="1" dirty="0">
                <a:solidFill>
                  <a:srgbClr val="C00000"/>
                </a:solidFill>
              </a:rPr>
              <a:t>[|-</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a:t>
            </a:r>
          </a:p>
          <a:p>
            <a:pPr lvl="6"/>
            <a:r>
              <a:rPr lang="fr-FR" b="1" i="1" dirty="0">
                <a:solidFill>
                  <a:srgbClr val="C00000"/>
                </a:solidFill>
              </a:rPr>
              <a:t>border[|-</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 </a:t>
            </a:r>
          </a:p>
          <a:p>
            <a:pPr lvl="6"/>
            <a:r>
              <a:rPr lang="fr-FR" b="1" i="1" dirty="0" err="1">
                <a:solidFill>
                  <a:srgbClr val="C00000"/>
                </a:solidFill>
              </a:rPr>
              <a:t>border-color;border-style</a:t>
            </a:r>
            <a:endParaRPr lang="fr-FR" b="1" i="1" dirty="0">
              <a:solidFill>
                <a:srgbClr val="C00000"/>
              </a:solidFill>
            </a:endParaRPr>
          </a:p>
          <a:p>
            <a:pPr lvl="6"/>
            <a:endParaRPr lang="fr-FR" dirty="0"/>
          </a:p>
          <a:p>
            <a:pPr lvl="6"/>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128</a:t>
            </a:fld>
            <a:endParaRPr lang="fr-F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a:t>
            </a:r>
            <a:r>
              <a:rPr lang="fr-FR" dirty="0" err="1"/>
              <a:t>fo</a:t>
            </a:r>
            <a:endParaRPr lang="fr-FR" dirty="0"/>
          </a:p>
        </p:txBody>
      </p:sp>
      <p:sp>
        <p:nvSpPr>
          <p:cNvPr id="3" name="Espace réservé du contenu 2"/>
          <p:cNvSpPr>
            <a:spLocks noGrp="1"/>
          </p:cNvSpPr>
          <p:nvPr>
            <p:ph idx="1"/>
          </p:nvPr>
        </p:nvSpPr>
        <p:spPr/>
        <p:txBody>
          <a:bodyPr>
            <a:normAutofit fontScale="85000" lnSpcReduction="10000"/>
          </a:bodyPr>
          <a:lstStyle/>
          <a:p>
            <a:r>
              <a:rPr lang="fr-FR" dirty="0"/>
              <a:t>Déclaration de séquence de format page conditionnel</a:t>
            </a:r>
          </a:p>
          <a:p>
            <a:pPr lvl="1"/>
            <a:r>
              <a:rPr lang="fr-FR" dirty="0"/>
              <a:t>La déclaration de séquence de pages permet par exemple de recréer le comportement des marges d’un livre classique en définissant une page sur 2 la marge à gauche étendue puis la marge à droite étendue pour prendre en considération le format livre et l’espace central perdu</a:t>
            </a:r>
          </a:p>
          <a:p>
            <a:pPr lvl="1"/>
            <a:endParaRPr lang="fr-FR" dirty="0"/>
          </a:p>
          <a:p>
            <a:pPr lvl="1"/>
            <a:r>
              <a:rPr lang="fr-FR" dirty="0"/>
              <a:t>L’alternance se définit dans la balise </a:t>
            </a:r>
            <a:r>
              <a:rPr lang="fr-FR" sz="1400" b="1" i="1" dirty="0" err="1">
                <a:solidFill>
                  <a:srgbClr val="C00000"/>
                </a:solidFill>
              </a:rPr>
              <a:t>conditionnal</a:t>
            </a:r>
            <a:r>
              <a:rPr lang="fr-FR" sz="1400" b="1" i="1" dirty="0">
                <a:solidFill>
                  <a:srgbClr val="C00000"/>
                </a:solidFill>
              </a:rPr>
              <a:t>-page-master-</a:t>
            </a:r>
            <a:r>
              <a:rPr lang="fr-FR" sz="1400" b="1" i="1" dirty="0" err="1">
                <a:solidFill>
                  <a:srgbClr val="C00000"/>
                </a:solidFill>
              </a:rPr>
              <a:t>reference</a:t>
            </a:r>
            <a:r>
              <a:rPr lang="fr-FR" b="1" i="1" dirty="0">
                <a:solidFill>
                  <a:srgbClr val="C00000"/>
                </a:solidFill>
              </a:rPr>
              <a:t> </a:t>
            </a:r>
            <a:r>
              <a:rPr lang="fr-FR" dirty="0"/>
              <a:t> </a:t>
            </a:r>
          </a:p>
          <a:p>
            <a:pPr lvl="1">
              <a:buNone/>
            </a:pPr>
            <a:r>
              <a:rPr lang="fr-FR" dirty="0"/>
              <a:t>par l’attribut suivant :</a:t>
            </a:r>
          </a:p>
          <a:p>
            <a:pPr lvl="6"/>
            <a:r>
              <a:rPr lang="fr-FR" b="1" i="1" dirty="0" err="1">
                <a:solidFill>
                  <a:srgbClr val="C00000"/>
                </a:solidFill>
              </a:rPr>
              <a:t>Odd</a:t>
            </a:r>
            <a:r>
              <a:rPr lang="fr-FR" b="1" i="1" dirty="0">
                <a:solidFill>
                  <a:srgbClr val="C00000"/>
                </a:solidFill>
              </a:rPr>
              <a:t> or </a:t>
            </a:r>
            <a:r>
              <a:rPr lang="fr-FR" b="1" i="1" dirty="0" err="1">
                <a:solidFill>
                  <a:srgbClr val="C00000"/>
                </a:solidFill>
              </a:rPr>
              <a:t>even</a:t>
            </a:r>
            <a:r>
              <a:rPr lang="fr-FR" b="1" i="1" dirty="0">
                <a:solidFill>
                  <a:srgbClr val="C00000"/>
                </a:solidFill>
              </a:rPr>
              <a:t> : </a:t>
            </a:r>
            <a:r>
              <a:rPr lang="fr-FR" b="1" i="1" dirty="0" err="1">
                <a:solidFill>
                  <a:srgbClr val="C00000"/>
                </a:solidFill>
              </a:rPr>
              <a:t>odd</a:t>
            </a:r>
            <a:r>
              <a:rPr lang="fr-FR" dirty="0"/>
              <a:t> = page impaire &amp; </a:t>
            </a:r>
            <a:r>
              <a:rPr lang="fr-FR" dirty="0" err="1"/>
              <a:t>even</a:t>
            </a:r>
            <a:r>
              <a:rPr lang="fr-FR" dirty="0"/>
              <a:t> = page paire</a:t>
            </a:r>
          </a:p>
          <a:p>
            <a:pPr lvl="1"/>
            <a:endParaRPr lang="fr-FR" dirty="0"/>
          </a:p>
          <a:p>
            <a:pPr lvl="1"/>
            <a:r>
              <a:rPr lang="fr-FR" dirty="0"/>
              <a:t>Les attributs suivants permettent de compléter la condition :</a:t>
            </a:r>
          </a:p>
          <a:p>
            <a:pPr lvl="6"/>
            <a:r>
              <a:rPr lang="fr-FR" b="1" i="1" dirty="0">
                <a:solidFill>
                  <a:srgbClr val="C00000"/>
                </a:solidFill>
              </a:rPr>
              <a:t>page-position="last"  </a:t>
            </a:r>
            <a:r>
              <a:rPr lang="fr-FR" dirty="0"/>
              <a:t>=&gt; si la page est en dernière position</a:t>
            </a:r>
          </a:p>
          <a:p>
            <a:pPr lvl="6"/>
            <a:r>
              <a:rPr lang="fr-FR" b="1" i="1" dirty="0" err="1">
                <a:solidFill>
                  <a:srgbClr val="C00000"/>
                </a:solidFill>
              </a:rPr>
              <a:t>blank</a:t>
            </a:r>
            <a:r>
              <a:rPr lang="fr-FR" b="1" i="1" dirty="0">
                <a:solidFill>
                  <a:srgbClr val="C00000"/>
                </a:solidFill>
              </a:rPr>
              <a:t>-or-not-</a:t>
            </a:r>
            <a:r>
              <a:rPr lang="fr-FR" b="1" i="1" dirty="0" err="1">
                <a:solidFill>
                  <a:srgbClr val="C00000"/>
                </a:solidFill>
              </a:rPr>
              <a:t>blank</a:t>
            </a:r>
            <a:r>
              <a:rPr lang="fr-FR" b="1" i="1" dirty="0">
                <a:solidFill>
                  <a:srgbClr val="C00000"/>
                </a:solidFill>
              </a:rPr>
              <a:t>="</a:t>
            </a:r>
            <a:r>
              <a:rPr lang="fr-FR" b="1" i="1" dirty="0" err="1">
                <a:solidFill>
                  <a:srgbClr val="C00000"/>
                </a:solidFill>
              </a:rPr>
              <a:t>blank</a:t>
            </a:r>
            <a:r>
              <a:rPr lang="fr-FR" b="1" i="1" dirty="0">
                <a:solidFill>
                  <a:srgbClr val="C00000"/>
                </a:solidFill>
              </a:rPr>
              <a:t>« </a:t>
            </a:r>
            <a:r>
              <a:rPr lang="fr-FR" dirty="0"/>
              <a:t> =&gt;si la page doit être vide</a:t>
            </a:r>
          </a:p>
          <a:p>
            <a:pPr lvl="3">
              <a:buNone/>
            </a:pP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129</a:t>
            </a:fld>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9010" name="AutoShape 2"/>
          <p:cNvSpPr>
            <a:spLocks noGrp="1" noChangeArrowheads="1"/>
          </p:cNvSpPr>
          <p:nvPr>
            <p:ph type="title"/>
          </p:nvPr>
        </p:nvSpPr>
        <p:spPr/>
        <p:txBody>
          <a:bodyPr/>
          <a:lstStyle/>
          <a:p>
            <a:pPr eaLnBrk="1" hangingPunct="1"/>
            <a:r>
              <a:rPr lang="fr-FR"/>
              <a:t>Qu'est-ce que le XML ?</a:t>
            </a:r>
          </a:p>
        </p:txBody>
      </p:sp>
      <p:sp>
        <p:nvSpPr>
          <p:cNvPr id="2219011" name="Rectangle 3"/>
          <p:cNvSpPr>
            <a:spLocks noGrp="1" noChangeArrowheads="1"/>
          </p:cNvSpPr>
          <p:nvPr>
            <p:ph idx="1"/>
          </p:nvPr>
        </p:nvSpPr>
        <p:spPr/>
        <p:txBody>
          <a:bodyPr>
            <a:normAutofit fontScale="70000" lnSpcReduction="20000"/>
          </a:bodyPr>
          <a:lstStyle/>
          <a:p>
            <a:pPr eaLnBrk="1" hangingPunct="1"/>
            <a:r>
              <a:rPr lang="fr-FR">
                <a:ea typeface="MS Mincho" pitchFamily="49" charset="-128"/>
              </a:rPr>
              <a:t>Exemple de structure XML</a:t>
            </a:r>
          </a:p>
          <a:p>
            <a:pPr marL="1096135" lvl="2" indent="-211021">
              <a:buNone/>
            </a:pPr>
            <a:r>
              <a:rPr lang="fr-FR">
                <a:ea typeface="MS Mincho" pitchFamily="49" charset="-128"/>
              </a:rPr>
              <a:t>&lt;?xml version="1.0" encoding="iso-8859-1" standalone="no" ?&gt;</a:t>
            </a:r>
            <a:br>
              <a:rPr lang="fr-FR">
                <a:ea typeface="MS Mincho" pitchFamily="49" charset="-128"/>
              </a:rPr>
            </a:br>
            <a:r>
              <a:rPr lang="fr-FR">
                <a:ea typeface="MS Mincho" pitchFamily="49" charset="-128"/>
              </a:rPr>
              <a:t>&lt;rss version="2.0"&gt;</a:t>
            </a:r>
            <a:br>
              <a:rPr lang="fr-FR">
                <a:ea typeface="MS Mincho" pitchFamily="49" charset="-128"/>
              </a:rPr>
            </a:br>
            <a:r>
              <a:rPr lang="fr-FR">
                <a:ea typeface="MS Mincho" pitchFamily="49" charset="-128"/>
              </a:rPr>
              <a:t>  &lt;channel&gt;</a:t>
            </a:r>
            <a:br>
              <a:rPr lang="fr-FR">
                <a:ea typeface="MS Mincho" pitchFamily="49" charset="-128"/>
              </a:rPr>
            </a:br>
            <a:r>
              <a:rPr lang="fr-FR">
                <a:ea typeface="MS Mincho" pitchFamily="49" charset="-128"/>
              </a:rPr>
              <a:t>    &lt;title&gt;01 Information Technologies&lt;/title&gt;</a:t>
            </a:r>
            <a:br>
              <a:rPr lang="fr-FR">
                <a:ea typeface="MS Mincho" pitchFamily="49" charset="-128"/>
              </a:rPr>
            </a:br>
            <a:r>
              <a:rPr lang="fr-FR">
                <a:ea typeface="MS Mincho" pitchFamily="49" charset="-128"/>
              </a:rPr>
              <a:t>    &lt;link&gt;http://www.01-it.com&lt;/link&gt;</a:t>
            </a:r>
            <a:br>
              <a:rPr lang="fr-FR">
                <a:ea typeface="MS Mincho" pitchFamily="49" charset="-128"/>
              </a:rPr>
            </a:br>
            <a:r>
              <a:rPr lang="fr-FR">
                <a:ea typeface="MS Mincho" pitchFamily="49" charset="-128"/>
              </a:rPr>
              <a:t>    &lt;description&gt;Conseils-formateurs en systèmes d'information&lt;/description&gt;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&lt;title&gt;Formation : conception et mise en œuvre XML&lt;/title&gt;</a:t>
            </a:r>
            <a:br>
              <a:rPr lang="fr-FR">
                <a:ea typeface="MS Mincho" pitchFamily="49" charset="-128"/>
              </a:rPr>
            </a:br>
            <a:r>
              <a:rPr lang="fr-FR">
                <a:ea typeface="MS Mincho" pitchFamily="49" charset="-128"/>
              </a:rPr>
              <a:t>      &lt;link&gt;http://www.01-it.com/formation/xml_conception_application.html&lt;/link&gt;</a:t>
            </a:r>
            <a:br>
              <a:rPr lang="fr-FR">
                <a:ea typeface="MS Mincho" pitchFamily="49" charset="-128"/>
              </a:rPr>
            </a:br>
            <a:r>
              <a:rPr lang="fr-FR">
                <a:ea typeface="MS Mincho" pitchFamily="49" charset="-128"/>
              </a:rPr>
              <a:t>      &lt;description&gt;</a:t>
            </a:r>
            <a:r>
              <a:rPr lang="fr-FR"/>
              <a:t>Concevoir et réaliser des applications XML…</a:t>
            </a:r>
            <a:r>
              <a:rPr lang="fr-FR">
                <a:ea typeface="MS Mincho" pitchFamily="49" charset="-128"/>
              </a:rPr>
              <a:t>&lt;/description&gt;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&lt;title&gt;Formation : conception et modélisation XML&lt;/title&gt;</a:t>
            </a:r>
            <a:br>
              <a:rPr lang="fr-FR">
                <a:ea typeface="MS Mincho" pitchFamily="49" charset="-128"/>
              </a:rPr>
            </a:br>
            <a:r>
              <a:rPr lang="fr-FR">
                <a:ea typeface="MS Mincho" pitchFamily="49" charset="-128"/>
              </a:rPr>
              <a:t>      &lt;link&gt;http://www.01-it.com/formation/xml_conception_application.html&lt;/link&gt;</a:t>
            </a:r>
            <a:br>
              <a:rPr lang="fr-FR">
                <a:ea typeface="MS Mincho" pitchFamily="49" charset="-128"/>
              </a:rPr>
            </a:br>
            <a:r>
              <a:rPr lang="fr-FR">
                <a:ea typeface="MS Mincho" pitchFamily="49" charset="-128"/>
              </a:rPr>
              <a:t>      &lt;description&gt;</a:t>
            </a:r>
            <a:r>
              <a:rPr lang="fr-FR"/>
              <a:t>Créer des structures XML…</a:t>
            </a:r>
            <a:r>
              <a:rPr lang="fr-FR">
                <a:ea typeface="MS Mincho" pitchFamily="49" charset="-128"/>
              </a:rPr>
              <a:t>&lt;/description&gt;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&lt;/channel&gt;</a:t>
            </a:r>
          </a:p>
          <a:p>
            <a:pPr marL="1096135" lvl="2" indent="-211021">
              <a:buNone/>
            </a:pPr>
            <a:r>
              <a:rPr lang="fr-FR">
                <a:ea typeface="MS Mincho" pitchFamily="49" charset="-128"/>
              </a:rPr>
              <a:t>&lt;/rss&gt;</a:t>
            </a:r>
          </a:p>
        </p:txBody>
      </p:sp>
      <p:sp>
        <p:nvSpPr>
          <p:cNvPr id="5" name="Rectangle 13"/>
          <p:cNvSpPr>
            <a:spLocks noGrp="1" noChangeArrowheads="1"/>
          </p:cNvSpPr>
          <p:nvPr>
            <p:ph type="sldNum" sz="quarter" idx="12"/>
          </p:nvPr>
        </p:nvSpPr>
        <p:spPr>
          <a:ln/>
        </p:spPr>
        <p:txBody>
          <a:bodyPr/>
          <a:lstStyle/>
          <a:p>
            <a:pPr>
              <a:defRPr/>
            </a:pPr>
            <a:fld id="{3E499B8B-B7AB-4D6B-BB57-B902074CBAD8}" type="slidenum">
              <a:rPr lang="fr-FR"/>
              <a:pPr>
                <a:defRPr/>
              </a:pPr>
              <a:t>13</a:t>
            </a:fld>
            <a:endParaRPr lang="fr-FR"/>
          </a:p>
        </p:txBody>
      </p:sp>
    </p:spTree>
    <p:extLst>
      <p:ext uri="{BB962C8B-B14F-4D97-AF65-F5344CB8AC3E}">
        <p14:creationId xmlns:p14="http://schemas.microsoft.com/office/powerpoint/2010/main" val="13601536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fo:page-sequence</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Définition des pages générées par </a:t>
            </a:r>
            <a:r>
              <a:rPr lang="fr-FR" dirty="0" err="1"/>
              <a:t>xsl</a:t>
            </a:r>
            <a:r>
              <a:rPr lang="fr-FR" dirty="0"/>
              <a:t>-</a:t>
            </a:r>
            <a:r>
              <a:rPr lang="fr-FR" dirty="0" err="1"/>
              <a:t>fo</a:t>
            </a:r>
            <a:endParaRPr lang="fr-FR" dirty="0"/>
          </a:p>
          <a:p>
            <a:pPr lvl="1"/>
            <a:r>
              <a:rPr lang="fr-FR" dirty="0"/>
              <a:t>Pour créer une page on la déclare avec : </a:t>
            </a:r>
            <a:r>
              <a:rPr lang="fr-FR" dirty="0">
                <a:solidFill>
                  <a:srgbClr val="C00000"/>
                </a:solidFill>
              </a:rPr>
              <a:t>page-</a:t>
            </a:r>
            <a:r>
              <a:rPr lang="fr-FR" dirty="0" err="1">
                <a:solidFill>
                  <a:srgbClr val="C00000"/>
                </a:solidFill>
              </a:rPr>
              <a:t>sequence</a:t>
            </a:r>
            <a:endParaRPr lang="fr-FR" dirty="0">
              <a:solidFill>
                <a:srgbClr val="C00000"/>
              </a:solidFill>
            </a:endParaRPr>
          </a:p>
          <a:p>
            <a:pPr lvl="4"/>
            <a:r>
              <a:rPr lang="fr-FR" b="1" i="1" dirty="0">
                <a:solidFill>
                  <a:srgbClr val="C00000"/>
                </a:solidFill>
              </a:rPr>
              <a:t> master-</a:t>
            </a:r>
            <a:r>
              <a:rPr lang="fr-FR" b="1" i="1" dirty="0" err="1">
                <a:solidFill>
                  <a:srgbClr val="C00000"/>
                </a:solidFill>
              </a:rPr>
              <a:t>reference</a:t>
            </a:r>
            <a:r>
              <a:rPr lang="fr-FR" b="1" i="1" dirty="0">
                <a:solidFill>
                  <a:srgbClr val="C00000"/>
                </a:solidFill>
              </a:rPr>
              <a:t>=« </a:t>
            </a:r>
            <a:r>
              <a:rPr lang="fr-FR" b="1" i="1" dirty="0" err="1">
                <a:solidFill>
                  <a:srgbClr val="C00000"/>
                </a:solidFill>
              </a:rPr>
              <a:t>NomDuFormatDeReference</a:t>
            </a:r>
            <a:r>
              <a:rPr lang="fr-FR" b="1" i="1" dirty="0">
                <a:solidFill>
                  <a:srgbClr val="C00000"/>
                </a:solidFill>
              </a:rPr>
              <a:t> »</a:t>
            </a:r>
            <a:r>
              <a:rPr lang="fr-FR" dirty="0">
                <a:solidFill>
                  <a:schemeClr val="bg1">
                    <a:lumMod val="50000"/>
                  </a:schemeClr>
                </a:solidFill>
              </a:rPr>
              <a:t> sert à définir le format de page à utiliser pour la page en cours</a:t>
            </a:r>
          </a:p>
          <a:p>
            <a:pPr lvl="4"/>
            <a:endParaRPr lang="fr-FR" dirty="0"/>
          </a:p>
          <a:p>
            <a:pPr lvl="1"/>
            <a:r>
              <a:rPr lang="fr-FR" dirty="0"/>
              <a:t>Pour écrire dans les régions non-body : </a:t>
            </a:r>
            <a:r>
              <a:rPr lang="fr-FR" dirty="0" err="1"/>
              <a:t>static</a:t>
            </a:r>
            <a:r>
              <a:rPr lang="fr-FR" dirty="0"/>
              <a:t>-content </a:t>
            </a:r>
          </a:p>
          <a:p>
            <a:pPr lvl="1"/>
            <a:r>
              <a:rPr lang="fr-FR" dirty="0"/>
              <a:t>Pour écrire un flux de block dans le body : </a:t>
            </a:r>
            <a:r>
              <a:rPr lang="fr-FR" dirty="0">
                <a:solidFill>
                  <a:srgbClr val="C00000"/>
                </a:solidFill>
              </a:rPr>
              <a:t>flow</a:t>
            </a:r>
          </a:p>
          <a:p>
            <a:pPr lvl="1"/>
            <a:endParaRPr lang="fr-FR" dirty="0"/>
          </a:p>
          <a:p>
            <a:pPr lvl="1"/>
            <a:r>
              <a:rPr lang="fr-FR" dirty="0"/>
              <a:t>Ces 2 balises nécessitent le nom standard ou défini  de la région où insérer les blocks</a:t>
            </a:r>
          </a:p>
          <a:p>
            <a:pPr lvl="5"/>
            <a:r>
              <a:rPr lang="fr-FR" dirty="0"/>
              <a:t>Régions définies par </a:t>
            </a:r>
            <a:r>
              <a:rPr lang="fr-FR" dirty="0" err="1"/>
              <a:t>xsl</a:t>
            </a:r>
            <a:r>
              <a:rPr lang="fr-FR" dirty="0"/>
              <a:t>: </a:t>
            </a:r>
            <a:r>
              <a:rPr lang="fr-FR" dirty="0" err="1"/>
              <a:t>xsl</a:t>
            </a:r>
            <a:r>
              <a:rPr lang="fr-FR" dirty="0"/>
              <a:t>-</a:t>
            </a:r>
            <a:r>
              <a:rPr lang="fr-FR" dirty="0" err="1"/>
              <a:t>region</a:t>
            </a:r>
            <a:r>
              <a:rPr lang="fr-FR" dirty="0"/>
              <a:t>( -body|-</a:t>
            </a:r>
            <a:r>
              <a:rPr lang="fr-FR" dirty="0" err="1"/>
              <a:t>start</a:t>
            </a:r>
            <a:r>
              <a:rPr lang="fr-FR" dirty="0"/>
              <a:t>|-end|-</a:t>
            </a:r>
            <a:r>
              <a:rPr lang="fr-FR" dirty="0" err="1"/>
              <a:t>before</a:t>
            </a:r>
            <a:r>
              <a:rPr lang="fr-FR" dirty="0"/>
              <a:t>|-</a:t>
            </a:r>
            <a:r>
              <a:rPr lang="fr-FR" dirty="0" err="1"/>
              <a:t>after</a:t>
            </a:r>
            <a:endParaRPr lang="fr-FR" dirty="0"/>
          </a:p>
          <a:p>
            <a:pPr lvl="4"/>
            <a:r>
              <a:rPr lang="fr-FR" b="1" i="1" dirty="0"/>
              <a:t>Ex : </a:t>
            </a:r>
            <a:r>
              <a:rPr lang="fr-FR" b="1" i="1" dirty="0">
                <a:solidFill>
                  <a:srgbClr val="C00000"/>
                </a:solidFill>
              </a:rPr>
              <a:t>flow-</a:t>
            </a:r>
            <a:r>
              <a:rPr lang="fr-FR" b="1" i="1" dirty="0" err="1">
                <a:solidFill>
                  <a:srgbClr val="C00000"/>
                </a:solidFill>
              </a:rPr>
              <a:t>name</a:t>
            </a:r>
            <a:r>
              <a:rPr lang="fr-FR" b="1" i="1" dirty="0">
                <a:solidFill>
                  <a:srgbClr val="C00000"/>
                </a:solidFill>
              </a:rPr>
              <a:t>=« </a:t>
            </a:r>
            <a:r>
              <a:rPr lang="fr-FR" b="1" i="1" dirty="0" err="1">
                <a:solidFill>
                  <a:srgbClr val="C00000"/>
                </a:solidFill>
              </a:rPr>
              <a:t>xsl</a:t>
            </a:r>
            <a:r>
              <a:rPr lang="fr-FR" b="1" i="1" dirty="0">
                <a:solidFill>
                  <a:srgbClr val="C00000"/>
                </a:solidFill>
              </a:rPr>
              <a:t>-</a:t>
            </a:r>
            <a:r>
              <a:rPr lang="fr-FR" b="1" i="1" dirty="0" err="1">
                <a:solidFill>
                  <a:srgbClr val="C00000"/>
                </a:solidFill>
              </a:rPr>
              <a:t>region</a:t>
            </a:r>
            <a:r>
              <a:rPr lang="fr-FR" b="1" i="1" dirty="0">
                <a:solidFill>
                  <a:srgbClr val="C00000"/>
                </a:solidFill>
              </a:rPr>
              <a:t>-</a:t>
            </a:r>
            <a:r>
              <a:rPr lang="fr-FR" b="1" i="1" dirty="0" err="1">
                <a:solidFill>
                  <a:srgbClr val="C00000"/>
                </a:solidFill>
              </a:rPr>
              <a:t>before</a:t>
            </a:r>
            <a:r>
              <a:rPr lang="fr-FR" b="1" i="1" dirty="0">
                <a:solidFill>
                  <a:srgbClr val="C00000"/>
                </a:solidFill>
              </a:rPr>
              <a:t> » </a:t>
            </a:r>
          </a:p>
          <a:p>
            <a:pPr lvl="4"/>
            <a:endParaRPr lang="fr-FR" b="1" i="1" dirty="0">
              <a:solidFill>
                <a:srgbClr val="C00000"/>
              </a:solidFill>
            </a:endParaRPr>
          </a:p>
          <a:p>
            <a:pPr lvl="4"/>
            <a:endParaRPr lang="fr-FR" dirty="0"/>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130</a:t>
            </a:fld>
            <a:endParaRPr lang="fr-F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fo:inline</a:t>
            </a:r>
            <a:r>
              <a:rPr lang="fr-FR" dirty="0"/>
              <a:t> vs </a:t>
            </a:r>
            <a:r>
              <a:rPr lang="fr-FR" dirty="0" err="1"/>
              <a:t>fo:block</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Tout comme le HTML et ses « div » le xsl-</a:t>
            </a:r>
            <a:r>
              <a:rPr lang="fr-FR" dirty="0" err="1"/>
              <a:t>fo</a:t>
            </a:r>
            <a:r>
              <a:rPr lang="fr-FR" dirty="0"/>
              <a:t> n’ échappe pas à l’empilement des ensembles.</a:t>
            </a:r>
          </a:p>
          <a:p>
            <a:endParaRPr lang="fr-FR" dirty="0"/>
          </a:p>
          <a:p>
            <a:r>
              <a:rPr lang="fr-FR" dirty="0"/>
              <a:t>L’équivalent en </a:t>
            </a:r>
            <a:r>
              <a:rPr lang="fr-FR" dirty="0" err="1"/>
              <a:t>fo</a:t>
            </a:r>
            <a:r>
              <a:rPr lang="fr-FR" dirty="0"/>
              <a:t> de </a:t>
            </a:r>
            <a:r>
              <a:rPr lang="fr-FR" dirty="0" err="1"/>
              <a:t>div</a:t>
            </a:r>
            <a:r>
              <a:rPr lang="fr-FR" dirty="0"/>
              <a:t>, </a:t>
            </a:r>
            <a:r>
              <a:rPr lang="fr-FR" dirty="0" err="1"/>
              <a:t>span</a:t>
            </a:r>
            <a:r>
              <a:rPr lang="fr-FR" dirty="0"/>
              <a:t> : </a:t>
            </a:r>
            <a:r>
              <a:rPr lang="fr-FR" b="1" i="1" dirty="0">
                <a:solidFill>
                  <a:srgbClr val="C00000"/>
                </a:solidFill>
              </a:rPr>
              <a:t>block, </a:t>
            </a:r>
            <a:r>
              <a:rPr lang="fr-FR" b="1" i="1" dirty="0" err="1">
                <a:solidFill>
                  <a:srgbClr val="C00000"/>
                </a:solidFill>
              </a:rPr>
              <a:t>inline</a:t>
            </a:r>
            <a:endParaRPr lang="fr-FR" b="1" i="1" dirty="0">
              <a:solidFill>
                <a:srgbClr val="C00000"/>
              </a:solidFill>
            </a:endParaRPr>
          </a:p>
          <a:p>
            <a:pPr lvl="4"/>
            <a:r>
              <a:rPr lang="fr-FR" dirty="0"/>
              <a:t>block : disposition empilé, peut contenir des éléments bloc et 	      </a:t>
            </a:r>
            <a:r>
              <a:rPr lang="fr-FR" dirty="0" err="1"/>
              <a:t>en-ligne</a:t>
            </a:r>
            <a:endParaRPr lang="fr-FR" dirty="0"/>
          </a:p>
          <a:p>
            <a:pPr lvl="4"/>
            <a:r>
              <a:rPr lang="fr-FR" dirty="0" err="1"/>
              <a:t>inline</a:t>
            </a:r>
            <a:r>
              <a:rPr lang="fr-FR" dirty="0"/>
              <a:t> : disposition en ligne, ne peut contenir que des 	       éléments </a:t>
            </a:r>
            <a:r>
              <a:rPr lang="fr-FR" dirty="0" err="1"/>
              <a:t>en-ligne</a:t>
            </a:r>
            <a:r>
              <a:rPr lang="fr-FR" dirty="0"/>
              <a:t>, pas d’élément bloc</a:t>
            </a:r>
          </a:p>
          <a:p>
            <a:endParaRPr lang="fr-FR" dirty="0"/>
          </a:p>
          <a:p>
            <a:r>
              <a:rPr lang="fr-FR" dirty="0"/>
              <a:t>Les ensembles block et </a:t>
            </a:r>
            <a:r>
              <a:rPr lang="fr-FR" dirty="0" err="1"/>
              <a:t>inline</a:t>
            </a:r>
            <a:r>
              <a:rPr lang="fr-FR" dirty="0"/>
              <a:t> peuvent s’imbriquer</a:t>
            </a:r>
          </a:p>
          <a:p>
            <a:pPr lvl="3"/>
            <a:r>
              <a:rPr lang="fr-FR" dirty="0"/>
              <a:t>Block peut contenir des éléments enfants de type block ou de type </a:t>
            </a:r>
            <a:r>
              <a:rPr lang="fr-FR" dirty="0" err="1"/>
              <a:t>in-line</a:t>
            </a:r>
            <a:r>
              <a:rPr lang="fr-FR" dirty="0"/>
              <a:t> </a:t>
            </a:r>
          </a:p>
          <a:p>
            <a:pPr lvl="3"/>
            <a:r>
              <a:rPr lang="fr-FR" dirty="0" err="1"/>
              <a:t>Inline</a:t>
            </a:r>
            <a:r>
              <a:rPr lang="fr-FR" dirty="0"/>
              <a:t> ne peut contenir que des éléments </a:t>
            </a:r>
            <a:r>
              <a:rPr lang="fr-FR" dirty="0" err="1"/>
              <a:t>inline</a:t>
            </a:r>
            <a:endParaRPr lang="fr-FR" dirty="0"/>
          </a:p>
          <a:p>
            <a:pPr lvl="1"/>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131</a:t>
            </a:fld>
            <a:endParaRPr lang="fr-F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p:cNvSpPr>
            <a:spLocks noGrp="1"/>
          </p:cNvSpPr>
          <p:nvPr>
            <p:ph type="title"/>
          </p:nvPr>
        </p:nvSpPr>
        <p:spPr/>
        <p:txBody>
          <a:bodyPr/>
          <a:lstStyle/>
          <a:p>
            <a:r>
              <a:rPr lang="fr-FR" dirty="0"/>
              <a:t>Fonts de texte</a:t>
            </a:r>
          </a:p>
        </p:txBody>
      </p:sp>
      <p:sp>
        <p:nvSpPr>
          <p:cNvPr id="13" name="Espace réservé du contenu 12"/>
          <p:cNvSpPr>
            <a:spLocks noGrp="1"/>
          </p:cNvSpPr>
          <p:nvPr>
            <p:ph idx="1"/>
          </p:nvPr>
        </p:nvSpPr>
        <p:spPr/>
        <p:txBody>
          <a:bodyPr>
            <a:normAutofit fontScale="70000" lnSpcReduction="20000"/>
          </a:bodyPr>
          <a:lstStyle/>
          <a:p>
            <a:pPr marL="188913" indent="-165100"/>
            <a:r>
              <a:rPr lang="fr-FR" dirty="0"/>
              <a:t>Soulignement</a:t>
            </a:r>
          </a:p>
          <a:p>
            <a:pPr marL="188913" indent="-165100" algn="ctr">
              <a:buNone/>
            </a:pPr>
            <a:r>
              <a:rPr lang="fr-FR" sz="3200" i="1" dirty="0" err="1">
                <a:solidFill>
                  <a:srgbClr val="C00000"/>
                </a:solidFill>
              </a:rPr>
              <a:t>text</a:t>
            </a:r>
            <a:r>
              <a:rPr lang="fr-FR" sz="3200" i="1" dirty="0">
                <a:solidFill>
                  <a:srgbClr val="C00000"/>
                </a:solidFill>
              </a:rPr>
              <a:t>-</a:t>
            </a:r>
            <a:r>
              <a:rPr lang="fr-FR" sz="3200" i="1" dirty="0" err="1">
                <a:solidFill>
                  <a:srgbClr val="C00000"/>
                </a:solidFill>
              </a:rPr>
              <a:t>decoration</a:t>
            </a:r>
            <a:r>
              <a:rPr lang="fr-FR" sz="3200" i="1" dirty="0"/>
              <a:t>="</a:t>
            </a:r>
            <a:r>
              <a:rPr lang="fr-FR" sz="3200" i="1" u="sng" dirty="0" err="1">
                <a:solidFill>
                  <a:schemeClr val="accent6">
                    <a:lumMod val="50000"/>
                  </a:schemeClr>
                </a:solidFill>
              </a:rPr>
              <a:t>underline</a:t>
            </a:r>
            <a:r>
              <a:rPr lang="fr-FR" sz="3200" i="1" dirty="0"/>
              <a:t>" </a:t>
            </a:r>
          </a:p>
          <a:p>
            <a:pPr marL="188913" indent="-165100"/>
            <a:r>
              <a:rPr lang="fr-FR" dirty="0"/>
              <a:t>Hauteur de ligne</a:t>
            </a:r>
          </a:p>
          <a:p>
            <a:pPr marL="188913" indent="-165100" algn="ctr">
              <a:buNone/>
            </a:pPr>
            <a:r>
              <a:rPr lang="fr-FR" sz="3200" i="1" dirty="0">
                <a:solidFill>
                  <a:srgbClr val="C00000"/>
                </a:solidFill>
              </a:rPr>
              <a:t>line-</a:t>
            </a:r>
            <a:r>
              <a:rPr lang="fr-FR" sz="3200" i="1" dirty="0" err="1">
                <a:solidFill>
                  <a:srgbClr val="C00000"/>
                </a:solidFill>
              </a:rPr>
              <a:t>height</a:t>
            </a:r>
            <a:r>
              <a:rPr lang="fr-FR" sz="3200" i="1" dirty="0">
                <a:solidFill>
                  <a:srgbClr val="C00000"/>
                </a:solidFill>
              </a:rPr>
              <a:t> </a:t>
            </a:r>
            <a:r>
              <a:rPr lang="fr-FR" sz="3200" i="1" dirty="0"/>
              <a:t>="</a:t>
            </a:r>
            <a:r>
              <a:rPr lang="fr-FR" sz="3200" i="1" dirty="0">
                <a:solidFill>
                  <a:schemeClr val="accent6">
                    <a:lumMod val="50000"/>
                  </a:schemeClr>
                </a:solidFill>
              </a:rPr>
              <a:t>15pt</a:t>
            </a:r>
            <a:r>
              <a:rPr lang="fr-FR" sz="3200" i="1" dirty="0"/>
              <a:t>" </a:t>
            </a:r>
            <a:endParaRPr lang="fr-FR" sz="3200" dirty="0"/>
          </a:p>
          <a:p>
            <a:pPr marL="165100" lvl="3" indent="-165100">
              <a:buFont typeface="Arial" pitchFamily="34" charset="0"/>
              <a:buChar char="•"/>
            </a:pPr>
            <a:r>
              <a:rPr lang="fr-FR" sz="3200" dirty="0"/>
              <a:t>Taille police</a:t>
            </a:r>
          </a:p>
          <a:p>
            <a:pPr marL="165100" lvl="3" indent="-165100" algn="ctr">
              <a:buNone/>
            </a:pPr>
            <a:r>
              <a:rPr lang="fr-FR" sz="3400" i="1" dirty="0">
                <a:solidFill>
                  <a:srgbClr val="C00000"/>
                </a:solidFill>
              </a:rPr>
              <a:t>font-size</a:t>
            </a:r>
            <a:r>
              <a:rPr lang="fr-FR" sz="3400" i="1" dirty="0"/>
              <a:t>="</a:t>
            </a:r>
            <a:r>
              <a:rPr lang="fr-FR" sz="4300" i="1" dirty="0">
                <a:solidFill>
                  <a:schemeClr val="accent6">
                    <a:lumMod val="50000"/>
                  </a:schemeClr>
                </a:solidFill>
              </a:rPr>
              <a:t>30pt</a:t>
            </a:r>
            <a:r>
              <a:rPr lang="fr-FR" sz="3400" i="1" dirty="0"/>
              <a:t>"</a:t>
            </a:r>
          </a:p>
          <a:p>
            <a:pPr marL="165100" lvl="3" indent="-165100">
              <a:buFont typeface="Arial" pitchFamily="34" charset="0"/>
              <a:buChar char="•"/>
            </a:pPr>
            <a:r>
              <a:rPr lang="fr-FR" sz="3200" dirty="0"/>
              <a:t>Poids de font</a:t>
            </a:r>
          </a:p>
          <a:p>
            <a:pPr marL="977900" lvl="6" indent="-165100" algn="ctr">
              <a:buNone/>
            </a:pPr>
            <a:r>
              <a:rPr lang="fr-FR" sz="3200" i="1" dirty="0">
                <a:solidFill>
                  <a:srgbClr val="C00000"/>
                </a:solidFill>
              </a:rPr>
              <a:t>font-</a:t>
            </a:r>
            <a:r>
              <a:rPr lang="fr-FR" sz="3200" i="1" dirty="0" err="1">
                <a:solidFill>
                  <a:srgbClr val="C00000"/>
                </a:solidFill>
              </a:rPr>
              <a:t>weight</a:t>
            </a:r>
            <a:r>
              <a:rPr lang="fr-FR" sz="3200" i="1" dirty="0"/>
              <a:t>="</a:t>
            </a:r>
            <a:r>
              <a:rPr lang="fr-FR" sz="3200" i="1" dirty="0">
                <a:solidFill>
                  <a:schemeClr val="accent6">
                    <a:lumMod val="50000"/>
                  </a:schemeClr>
                </a:solidFill>
              </a:rPr>
              <a:t> </a:t>
            </a:r>
            <a:r>
              <a:rPr lang="fr-FR" sz="1900" i="1" dirty="0">
                <a:solidFill>
                  <a:schemeClr val="accent6">
                    <a:lumMod val="50000"/>
                  </a:schemeClr>
                </a:solidFill>
              </a:rPr>
              <a:t>100-&gt;</a:t>
            </a:r>
            <a:r>
              <a:rPr lang="fr-FR" sz="1900" b="1" i="1" dirty="0">
                <a:solidFill>
                  <a:schemeClr val="accent6">
                    <a:lumMod val="50000"/>
                  </a:schemeClr>
                </a:solidFill>
              </a:rPr>
              <a:t>900</a:t>
            </a:r>
            <a:r>
              <a:rPr lang="fr-FR" sz="1900" i="1" dirty="0">
                <a:solidFill>
                  <a:schemeClr val="accent6">
                    <a:lumMod val="50000"/>
                  </a:schemeClr>
                </a:solidFill>
              </a:rPr>
              <a:t> </a:t>
            </a:r>
            <a:r>
              <a:rPr lang="fr-FR" sz="3200" i="1" dirty="0">
                <a:solidFill>
                  <a:schemeClr val="accent6">
                    <a:lumMod val="50000"/>
                  </a:schemeClr>
                </a:solidFill>
              </a:rPr>
              <a:t>|</a:t>
            </a:r>
            <a:r>
              <a:rPr lang="fr-FR" sz="1900" i="1" dirty="0">
                <a:solidFill>
                  <a:schemeClr val="accent6">
                    <a:lumMod val="50000"/>
                  </a:schemeClr>
                </a:solidFill>
              </a:rPr>
              <a:t>normal </a:t>
            </a:r>
            <a:r>
              <a:rPr lang="fr-FR" sz="3200" i="1" dirty="0">
                <a:solidFill>
                  <a:schemeClr val="accent6">
                    <a:lumMod val="50000"/>
                  </a:schemeClr>
                </a:solidFill>
              </a:rPr>
              <a:t>| </a:t>
            </a:r>
            <a:r>
              <a:rPr lang="fr-FR" sz="2600" i="1" dirty="0">
                <a:solidFill>
                  <a:schemeClr val="accent6">
                    <a:lumMod val="50000"/>
                  </a:schemeClr>
                </a:solidFill>
              </a:rPr>
              <a:t>bold </a:t>
            </a:r>
            <a:r>
              <a:rPr lang="fr-FR" sz="3200" i="1" dirty="0">
                <a:solidFill>
                  <a:schemeClr val="accent6">
                    <a:lumMod val="50000"/>
                  </a:schemeClr>
                </a:solidFill>
              </a:rPr>
              <a:t>| </a:t>
            </a:r>
            <a:r>
              <a:rPr lang="fr-FR" sz="2600" b="1" i="1" dirty="0" err="1">
                <a:solidFill>
                  <a:schemeClr val="accent6">
                    <a:lumMod val="50000"/>
                  </a:schemeClr>
                </a:solidFill>
              </a:rPr>
              <a:t>bolder</a:t>
            </a:r>
            <a:r>
              <a:rPr lang="fr-FR" sz="3200" i="1" dirty="0"/>
              <a:t>" </a:t>
            </a:r>
          </a:p>
          <a:p>
            <a:pPr marL="165100" lvl="3" indent="-165100">
              <a:buFont typeface="Arial" pitchFamily="34" charset="0"/>
              <a:buChar char="•"/>
            </a:pPr>
            <a:r>
              <a:rPr lang="fr-FR" sz="3200" dirty="0"/>
              <a:t>Style de font</a:t>
            </a:r>
          </a:p>
          <a:p>
            <a:pPr marL="165100" lvl="3" indent="-165100" algn="ctr">
              <a:buNone/>
            </a:pPr>
            <a:r>
              <a:rPr lang="fr-FR" sz="3200" i="1" dirty="0">
                <a:solidFill>
                  <a:srgbClr val="C00000"/>
                </a:solidFill>
              </a:rPr>
              <a:t>font-style</a:t>
            </a:r>
            <a:r>
              <a:rPr lang="fr-FR" sz="3200" i="1" dirty="0"/>
              <a:t>="</a:t>
            </a:r>
            <a:r>
              <a:rPr lang="fr-FR" sz="3200" i="1" dirty="0" err="1">
                <a:solidFill>
                  <a:schemeClr val="accent6">
                    <a:lumMod val="50000"/>
                  </a:schemeClr>
                </a:solidFill>
              </a:rPr>
              <a:t>italic</a:t>
            </a:r>
            <a:r>
              <a:rPr lang="fr-FR" sz="3200" i="1" dirty="0">
                <a:solidFill>
                  <a:schemeClr val="accent6">
                    <a:lumMod val="50000"/>
                  </a:schemeClr>
                </a:solidFill>
              </a:rPr>
              <a:t>| oblique | </a:t>
            </a:r>
            <a:r>
              <a:rPr lang="fr-FR" sz="3200" dirty="0">
                <a:solidFill>
                  <a:schemeClr val="accent6">
                    <a:lumMod val="50000"/>
                  </a:schemeClr>
                </a:solidFill>
              </a:rPr>
              <a:t>normal</a:t>
            </a:r>
            <a:r>
              <a:rPr lang="fr-FR" sz="3200" i="1" dirty="0"/>
              <a:t>" </a:t>
            </a:r>
          </a:p>
          <a:p>
            <a:pPr marL="165100" lvl="3" indent="-165100">
              <a:buFont typeface="Arial" pitchFamily="34" charset="0"/>
              <a:buChar char="•"/>
            </a:pPr>
            <a:r>
              <a:rPr lang="fr-FR" sz="3200" dirty="0"/>
              <a:t>Famille de font</a:t>
            </a:r>
          </a:p>
          <a:p>
            <a:pPr marL="165100" lvl="3" indent="-165100" algn="ctr">
              <a:buNone/>
            </a:pPr>
            <a:r>
              <a:rPr lang="fr-FR" sz="3200" i="1" dirty="0">
                <a:solidFill>
                  <a:srgbClr val="C00000"/>
                </a:solidFill>
              </a:rPr>
              <a:t>font-</a:t>
            </a:r>
            <a:r>
              <a:rPr lang="fr-FR" sz="3200" i="1" dirty="0" err="1">
                <a:solidFill>
                  <a:srgbClr val="C00000"/>
                </a:solidFill>
              </a:rPr>
              <a:t>family</a:t>
            </a:r>
            <a:r>
              <a:rPr lang="fr-FR" sz="3200" i="1" dirty="0"/>
              <a:t>="</a:t>
            </a:r>
            <a:r>
              <a:rPr lang="fr-FR" sz="3200" i="1" dirty="0">
                <a:solidFill>
                  <a:schemeClr val="accent6">
                    <a:lumMod val="50000"/>
                  </a:schemeClr>
                </a:solidFill>
                <a:latin typeface="Calibri" pitchFamily="34" charset="0"/>
              </a:rPr>
              <a:t>Calibri</a:t>
            </a:r>
            <a:r>
              <a:rPr lang="fr-FR" sz="3200" i="1" dirty="0">
                <a:solidFill>
                  <a:schemeClr val="accent6">
                    <a:lumMod val="50000"/>
                  </a:schemeClr>
                </a:solidFill>
              </a:rPr>
              <a:t> | </a:t>
            </a:r>
            <a:r>
              <a:rPr lang="fr-FR" sz="3200" i="1" dirty="0" err="1">
                <a:solidFill>
                  <a:schemeClr val="accent6">
                    <a:lumMod val="50000"/>
                  </a:schemeClr>
                </a:solidFill>
              </a:rPr>
              <a:t>fontName</a:t>
            </a:r>
            <a:r>
              <a:rPr lang="fr-FR" sz="3200" i="1" dirty="0"/>
              <a:t>"</a:t>
            </a:r>
          </a:p>
          <a:p>
            <a:pPr marL="165100" lvl="3" indent="-165100">
              <a:buFont typeface="Arial" pitchFamily="34" charset="0"/>
              <a:buChar char="•"/>
            </a:pPr>
            <a:r>
              <a:rPr lang="fr-FR" sz="3200" dirty="0"/>
              <a:t>Font</a:t>
            </a:r>
            <a:r>
              <a:rPr lang="fr-FR" sz="3200" i="1" dirty="0"/>
              <a:t> </a:t>
            </a:r>
            <a:r>
              <a:rPr lang="fr-FR" sz="1700" i="1" dirty="0"/>
              <a:t>(super)</a:t>
            </a:r>
            <a:endParaRPr lang="fr-FR" sz="3200" i="1" dirty="0"/>
          </a:p>
          <a:p>
            <a:pPr marL="165100" lvl="3" indent="-165100" algn="ctr">
              <a:buNone/>
            </a:pPr>
            <a:r>
              <a:rPr lang="fr-FR" sz="3200" i="1" dirty="0">
                <a:solidFill>
                  <a:srgbClr val="C00000"/>
                </a:solidFill>
              </a:rPr>
              <a:t>font</a:t>
            </a:r>
            <a:r>
              <a:rPr lang="fr-FR" sz="3200" i="1" dirty="0"/>
              <a:t> ="</a:t>
            </a:r>
            <a:r>
              <a:rPr lang="fr-FR" sz="3200" i="1" dirty="0" err="1">
                <a:solidFill>
                  <a:schemeClr val="accent6">
                    <a:lumMod val="50000"/>
                  </a:schemeClr>
                </a:solidFill>
              </a:rPr>
              <a:t>italic</a:t>
            </a:r>
            <a:r>
              <a:rPr lang="fr-FR" sz="3200" i="1" dirty="0">
                <a:solidFill>
                  <a:schemeClr val="accent6">
                    <a:lumMod val="50000"/>
                  </a:schemeClr>
                </a:solidFill>
              </a:rPr>
              <a:t> </a:t>
            </a:r>
            <a:r>
              <a:rPr lang="fr-FR" sz="3200" b="1" i="1" dirty="0">
                <a:solidFill>
                  <a:schemeClr val="accent6">
                    <a:lumMod val="50000"/>
                  </a:schemeClr>
                </a:solidFill>
              </a:rPr>
              <a:t>bold</a:t>
            </a:r>
            <a:r>
              <a:rPr lang="fr-FR" sz="3200" i="1" dirty="0">
                <a:solidFill>
                  <a:schemeClr val="accent6">
                    <a:lumMod val="50000"/>
                  </a:schemeClr>
                </a:solidFill>
              </a:rPr>
              <a:t> 12pt </a:t>
            </a:r>
            <a:r>
              <a:rPr lang="fr-FR" sz="3200" i="1" dirty="0">
                <a:solidFill>
                  <a:schemeClr val="accent6">
                    <a:lumMod val="50000"/>
                  </a:schemeClr>
                </a:solidFill>
                <a:latin typeface="Calibri" pitchFamily="34" charset="0"/>
              </a:rPr>
              <a:t>Calibri</a:t>
            </a:r>
            <a:r>
              <a:rPr lang="fr-FR" sz="3200" i="1" dirty="0"/>
              <a:t>"</a:t>
            </a:r>
          </a:p>
          <a:p>
            <a:pPr marL="0" lvl="0" indent="-165100" algn="ctr" eaLnBrk="0" fontAlgn="base" hangingPunct="0">
              <a:spcAft>
                <a:spcPct val="0"/>
              </a:spcAft>
              <a:buNone/>
              <a:defRPr/>
            </a:pPr>
            <a:endParaRPr lang="fr-FR" dirty="0"/>
          </a:p>
          <a:p>
            <a:pPr marL="0" lvl="0" indent="-165100" algn="ctr" eaLnBrk="0" fontAlgn="base" hangingPunct="0">
              <a:spcAft>
                <a:spcPct val="0"/>
              </a:spcAft>
              <a:buNone/>
              <a:defRPr/>
            </a:pPr>
            <a:endParaRPr lang="fr-FR"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Les sauts</a:t>
            </a:r>
            <a:endParaRPr lang="fr-FR" dirty="0"/>
          </a:p>
        </p:txBody>
      </p:sp>
      <p:sp>
        <p:nvSpPr>
          <p:cNvPr id="10" name="Espace réservé du contenu 9"/>
          <p:cNvSpPr>
            <a:spLocks noGrp="1"/>
          </p:cNvSpPr>
          <p:nvPr>
            <p:ph idx="1"/>
          </p:nvPr>
        </p:nvSpPr>
        <p:spPr/>
        <p:txBody>
          <a:bodyPr>
            <a:normAutofit fontScale="92500" lnSpcReduction="10000"/>
          </a:bodyPr>
          <a:lstStyle/>
          <a:p>
            <a:endParaRPr lang="fr-FR" dirty="0"/>
          </a:p>
          <a:p>
            <a:r>
              <a:rPr lang="fr-FR" dirty="0"/>
              <a:t>Saut de ligne</a:t>
            </a:r>
          </a:p>
          <a:p>
            <a:pPr lvl="2">
              <a:buNone/>
            </a:pPr>
            <a:r>
              <a:rPr lang="fr-FR" dirty="0"/>
              <a:t>&lt;</a:t>
            </a:r>
            <a:r>
              <a:rPr lang="fr-FR" b="1" dirty="0" err="1"/>
              <a:t>fo:block</a:t>
            </a:r>
            <a:r>
              <a:rPr lang="fr-FR" dirty="0"/>
              <a:t>/&gt;</a:t>
            </a:r>
          </a:p>
          <a:p>
            <a:pPr lvl="3"/>
            <a:r>
              <a:rPr lang="fr-FR" dirty="0"/>
              <a:t>Un block vide provoque un </a:t>
            </a:r>
          </a:p>
          <a:p>
            <a:pPr lvl="3">
              <a:buNone/>
            </a:pPr>
            <a:r>
              <a:rPr lang="fr-FR" dirty="0"/>
              <a:t>saut de ligne</a:t>
            </a:r>
          </a:p>
          <a:p>
            <a:endParaRPr lang="fr-FR" dirty="0"/>
          </a:p>
          <a:p>
            <a:r>
              <a:rPr lang="fr-FR" dirty="0"/>
              <a:t>Saut de page</a:t>
            </a:r>
          </a:p>
          <a:p>
            <a:pPr lvl="2">
              <a:buNone/>
            </a:pPr>
            <a:r>
              <a:rPr lang="fr-FR" b="1" dirty="0"/>
              <a:t>page-break-</a:t>
            </a:r>
            <a:r>
              <a:rPr lang="fr-FR" b="1" dirty="0" err="1"/>
              <a:t>after</a:t>
            </a:r>
            <a:r>
              <a:rPr lang="fr-FR" dirty="0"/>
              <a:t>=""</a:t>
            </a:r>
          </a:p>
          <a:p>
            <a:pPr lvl="2">
              <a:buNone/>
            </a:pPr>
            <a:r>
              <a:rPr lang="fr-FR" b="1" dirty="0"/>
              <a:t>page-break-</a:t>
            </a:r>
            <a:r>
              <a:rPr lang="fr-FR" b="1" dirty="0" err="1"/>
              <a:t>before</a:t>
            </a:r>
            <a:r>
              <a:rPr lang="fr-FR" dirty="0"/>
              <a:t>=""</a:t>
            </a:r>
          </a:p>
          <a:p>
            <a:pPr lvl="3"/>
            <a:r>
              <a:rPr lang="fr-FR" b="1" i="1" dirty="0" err="1"/>
              <a:t>always</a:t>
            </a:r>
            <a:r>
              <a:rPr lang="fr-FR" i="1" dirty="0"/>
              <a:t> </a:t>
            </a:r>
            <a:r>
              <a:rPr lang="fr-FR" dirty="0"/>
              <a:t>: saute une page</a:t>
            </a:r>
          </a:p>
          <a:p>
            <a:pPr lvl="3"/>
            <a:r>
              <a:rPr lang="fr-FR" b="1" i="1" dirty="0" err="1"/>
              <a:t>avoid</a:t>
            </a:r>
            <a:r>
              <a:rPr lang="fr-FR" i="1" dirty="0"/>
              <a:t> </a:t>
            </a:r>
            <a:r>
              <a:rPr lang="fr-FR" dirty="0"/>
              <a:t>: </a:t>
            </a:r>
            <a:r>
              <a:rPr lang="fr-FR" dirty="0" err="1"/>
              <a:t>evite</a:t>
            </a:r>
            <a:r>
              <a:rPr lang="fr-FR" dirty="0"/>
              <a:t> les sauts de pages</a:t>
            </a:r>
          </a:p>
          <a:p>
            <a:pPr lvl="3"/>
            <a:r>
              <a:rPr lang="fr-FR" b="1" i="1" dirty="0" err="1"/>
              <a:t>left</a:t>
            </a:r>
            <a:r>
              <a:rPr lang="fr-FR" i="1" dirty="0"/>
              <a:t> </a:t>
            </a:r>
            <a:r>
              <a:rPr lang="fr-FR" dirty="0"/>
              <a:t>ou</a:t>
            </a:r>
            <a:r>
              <a:rPr lang="fr-FR" i="1" dirty="0"/>
              <a:t> </a:t>
            </a:r>
            <a:r>
              <a:rPr lang="fr-FR" b="1" i="1" dirty="0"/>
              <a:t>right</a:t>
            </a:r>
            <a:r>
              <a:rPr lang="fr-FR" i="1" dirty="0"/>
              <a:t>: défini la position gauche ou droite de la page</a:t>
            </a:r>
          </a:p>
          <a:p>
            <a:pPr lvl="3"/>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133</a:t>
            </a:fld>
            <a:endParaRPr lang="fr-FR"/>
          </a:p>
        </p:txBody>
      </p:sp>
      <p:grpSp>
        <p:nvGrpSpPr>
          <p:cNvPr id="15" name="Groupe 14"/>
          <p:cNvGrpSpPr/>
          <p:nvPr/>
        </p:nvGrpSpPr>
        <p:grpSpPr>
          <a:xfrm>
            <a:off x="6858016" y="2357430"/>
            <a:ext cx="1928826" cy="1643077"/>
            <a:chOff x="5847054" y="2563763"/>
            <a:chExt cx="2511160" cy="1010393"/>
          </a:xfrm>
          <a:scene3d>
            <a:camera prst="orthographicFront">
              <a:rot lat="0" lon="0" rev="21360000"/>
            </a:camera>
            <a:lightRig rig="threePt" dir="t"/>
          </a:scene3d>
        </p:grpSpPr>
        <p:grpSp>
          <p:nvGrpSpPr>
            <p:cNvPr id="6" name="Groupe 5"/>
            <p:cNvGrpSpPr/>
            <p:nvPr/>
          </p:nvGrpSpPr>
          <p:grpSpPr>
            <a:xfrm>
              <a:off x="5847054" y="2563763"/>
              <a:ext cx="2511160" cy="1008113"/>
              <a:chOff x="7236296" y="2060847"/>
              <a:chExt cx="1368152" cy="1008113"/>
            </a:xfrm>
          </p:grpSpPr>
          <p:sp>
            <p:nvSpPr>
              <p:cNvPr id="7" name="Rectangle à coins arrondis 6"/>
              <p:cNvSpPr/>
              <p:nvPr/>
            </p:nvSpPr>
            <p:spPr>
              <a:xfrm>
                <a:off x="7236296" y="2060847"/>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err="1"/>
                  <a:t>inline</a:t>
                </a:r>
                <a:endParaRPr lang="fr-FR" sz="1000" dirty="0"/>
              </a:p>
            </p:txBody>
          </p:sp>
          <p:sp>
            <p:nvSpPr>
              <p:cNvPr id="8" name="Rectangle à coins arrondis 7"/>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err="1"/>
                  <a:t>inline</a:t>
                </a:r>
                <a:endParaRPr lang="fr-FR" sz="800" dirty="0"/>
              </a:p>
            </p:txBody>
          </p:sp>
          <p:sp>
            <p:nvSpPr>
              <p:cNvPr id="9" name="Rectangle à coins arrondis 8"/>
              <p:cNvSpPr/>
              <p:nvPr/>
            </p:nvSpPr>
            <p:spPr>
              <a:xfrm>
                <a:off x="7236296" y="2426018"/>
                <a:ext cx="1368152" cy="28290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dirty="0"/>
                  <a:t>&lt;</a:t>
                </a:r>
                <a:r>
                  <a:rPr lang="fr-FR" sz="1600" dirty="0" err="1"/>
                  <a:t>fo:block</a:t>
                </a:r>
                <a:r>
                  <a:rPr lang="fr-FR" sz="1600" dirty="0"/>
                  <a:t>/&gt;</a:t>
                </a:r>
              </a:p>
            </p:txBody>
          </p:sp>
          <p:sp>
            <p:nvSpPr>
              <p:cNvPr id="12" name="Rectangle à coins arrondis 11"/>
              <p:cNvSpPr/>
              <p:nvPr/>
            </p:nvSpPr>
            <p:spPr>
              <a:xfrm>
                <a:off x="7236297" y="2783208"/>
                <a:ext cx="356194" cy="2857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900" dirty="0" err="1"/>
                  <a:t>inline</a:t>
                </a:r>
                <a:endParaRPr lang="fr-FR" sz="100" dirty="0"/>
              </a:p>
            </p:txBody>
          </p:sp>
          <p:sp>
            <p:nvSpPr>
              <p:cNvPr id="13" name="Rectangle à coins arrondis 12"/>
              <p:cNvSpPr/>
              <p:nvPr/>
            </p:nvSpPr>
            <p:spPr>
              <a:xfrm>
                <a:off x="7645004" y="2780928"/>
                <a:ext cx="492386"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00" dirty="0" err="1"/>
                  <a:t>inline</a:t>
                </a:r>
                <a:endParaRPr lang="fr-FR" sz="1000" dirty="0"/>
              </a:p>
            </p:txBody>
          </p:sp>
        </p:grpSp>
        <p:sp>
          <p:nvSpPr>
            <p:cNvPr id="14" name="Rectangle à coins arrondis 13"/>
            <p:cNvSpPr/>
            <p:nvPr/>
          </p:nvSpPr>
          <p:spPr>
            <a:xfrm>
              <a:off x="7643834" y="3286124"/>
              <a:ext cx="714380"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000" dirty="0" err="1"/>
                <a:t>inline</a:t>
              </a:r>
              <a:endParaRPr lang="fr-FR" sz="600" dirty="0"/>
            </a:p>
          </p:txBody>
        </p:sp>
      </p:gr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Tableaux</a:t>
            </a:r>
          </a:p>
        </p:txBody>
      </p:sp>
      <p:sp>
        <p:nvSpPr>
          <p:cNvPr id="3" name="Espace réservé du contenu 2"/>
          <p:cNvSpPr>
            <a:spLocks noGrp="1"/>
          </p:cNvSpPr>
          <p:nvPr>
            <p:ph idx="1"/>
          </p:nvPr>
        </p:nvSpPr>
        <p:spPr/>
        <p:txBody>
          <a:bodyPr>
            <a:noAutofit/>
          </a:bodyPr>
          <a:lstStyle/>
          <a:p>
            <a:r>
              <a:rPr lang="fr-FR" sz="1600" dirty="0"/>
              <a:t>Les tableaux :</a:t>
            </a:r>
          </a:p>
          <a:p>
            <a:pPr lvl="1"/>
            <a:r>
              <a:rPr lang="fr-FR" sz="1400" dirty="0"/>
              <a:t>Le comportement des balises de tableaux est proche du comportement des balises du html</a:t>
            </a:r>
          </a:p>
          <a:p>
            <a:pPr lvl="1"/>
            <a:r>
              <a:rPr lang="fr-FR" sz="1400" dirty="0"/>
              <a:t>structure</a:t>
            </a:r>
          </a:p>
          <a:p>
            <a:pPr lvl="2"/>
            <a:r>
              <a:rPr lang="fr-FR" sz="1200" b="1" i="1" dirty="0">
                <a:solidFill>
                  <a:srgbClr val="C00000"/>
                </a:solidFill>
              </a:rPr>
              <a:t>table-</a:t>
            </a:r>
            <a:r>
              <a:rPr lang="fr-FR" sz="1200" b="1" i="1" dirty="0" err="1">
                <a:solidFill>
                  <a:srgbClr val="C00000"/>
                </a:solidFill>
              </a:rPr>
              <a:t>column</a:t>
            </a:r>
            <a:r>
              <a:rPr lang="fr-FR" sz="1200" dirty="0"/>
              <a:t>  sert à définir les colonnes et leurs tailles</a:t>
            </a:r>
          </a:p>
          <a:p>
            <a:pPr marL="1706563" lvl="5"/>
            <a:r>
              <a:rPr lang="fr-FR" sz="1100" dirty="0" err="1"/>
              <a:t>column</a:t>
            </a:r>
            <a:r>
              <a:rPr lang="fr-FR" sz="1100" dirty="0"/>
              <a:t>-</a:t>
            </a:r>
            <a:r>
              <a:rPr lang="fr-FR" sz="1100" dirty="0" err="1"/>
              <a:t>width</a:t>
            </a:r>
            <a:r>
              <a:rPr lang="fr-FR" sz="1100" dirty="0"/>
              <a:t>="25mm"</a:t>
            </a:r>
          </a:p>
          <a:p>
            <a:pPr lvl="2"/>
            <a:r>
              <a:rPr lang="fr-FR" sz="1200" b="1" i="1" dirty="0">
                <a:solidFill>
                  <a:srgbClr val="C00000"/>
                </a:solidFill>
              </a:rPr>
              <a:t>Table-header</a:t>
            </a:r>
            <a:r>
              <a:rPr lang="fr-FR" sz="1200" dirty="0"/>
              <a:t> sert à définir l’en tête du tableau </a:t>
            </a:r>
          </a:p>
          <a:p>
            <a:pPr lvl="3"/>
            <a:r>
              <a:rPr lang="fr-FR" sz="1100" dirty="0"/>
              <a:t>répéter sur chaque nouvelle pages physique pour le tableau</a:t>
            </a:r>
          </a:p>
          <a:p>
            <a:pPr marL="1341438" lvl="8"/>
            <a:r>
              <a:rPr lang="fr-FR" sz="1100" dirty="0"/>
              <a:t>On y insère une ou des lignes</a:t>
            </a:r>
            <a:endParaRPr lang="fr-FR" sz="1200" b="1" i="1" dirty="0">
              <a:solidFill>
                <a:srgbClr val="C00000"/>
              </a:solidFill>
            </a:endParaRPr>
          </a:p>
          <a:p>
            <a:pPr lvl="2"/>
            <a:r>
              <a:rPr lang="fr-FR" sz="1200" b="1" i="1" dirty="0">
                <a:solidFill>
                  <a:srgbClr val="C00000"/>
                </a:solidFill>
              </a:rPr>
              <a:t>Table-body</a:t>
            </a:r>
            <a:r>
              <a:rPr lang="fr-FR" sz="1200" dirty="0"/>
              <a:t> sert à définir le corps du tableau</a:t>
            </a:r>
          </a:p>
          <a:p>
            <a:pPr lvl="3"/>
            <a:r>
              <a:rPr lang="fr-FR" sz="1100" b="1" dirty="0"/>
              <a:t>Obligatoire</a:t>
            </a:r>
          </a:p>
          <a:p>
            <a:pPr marL="1341438" lvl="8"/>
            <a:r>
              <a:rPr lang="fr-FR" sz="1100" dirty="0"/>
              <a:t>On y insère une ou des lignes</a:t>
            </a:r>
          </a:p>
          <a:p>
            <a:pPr lvl="2"/>
            <a:r>
              <a:rPr lang="fr-FR" sz="1200" b="1" i="1" dirty="0">
                <a:solidFill>
                  <a:srgbClr val="C00000"/>
                </a:solidFill>
              </a:rPr>
              <a:t>Table-</a:t>
            </a:r>
            <a:r>
              <a:rPr lang="fr-FR" sz="1200" b="1" i="1" dirty="0" err="1">
                <a:solidFill>
                  <a:srgbClr val="C00000"/>
                </a:solidFill>
              </a:rPr>
              <a:t>footer</a:t>
            </a:r>
            <a:r>
              <a:rPr lang="fr-FR" sz="1200" dirty="0"/>
              <a:t> sert a définir le pied du tableau</a:t>
            </a:r>
          </a:p>
          <a:p>
            <a:pPr lvl="3"/>
            <a:r>
              <a:rPr lang="fr-FR" sz="1100" dirty="0"/>
              <a:t>répéter sur chaque nouvelle pages physique pour le tableau</a:t>
            </a:r>
          </a:p>
          <a:p>
            <a:pPr marL="1341438" lvl="8"/>
            <a:r>
              <a:rPr lang="fr-FR" sz="1100" dirty="0"/>
              <a:t>On y insère une ou des lignes</a:t>
            </a:r>
            <a:endParaRPr lang="fr-FR" sz="1400" dirty="0"/>
          </a:p>
          <a:p>
            <a:pPr lvl="1"/>
            <a:endParaRPr lang="fr-FR" sz="1400" dirty="0"/>
          </a:p>
          <a:p>
            <a:pPr lvl="1"/>
            <a:r>
              <a:rPr lang="fr-FR" sz="1400" dirty="0"/>
              <a:t>Création de lignes</a:t>
            </a:r>
          </a:p>
          <a:p>
            <a:pPr lvl="4"/>
            <a:r>
              <a:rPr lang="fr-FR" sz="1100" b="1" i="1" dirty="0">
                <a:solidFill>
                  <a:srgbClr val="C00000"/>
                </a:solidFill>
              </a:rPr>
              <a:t>Table-row</a:t>
            </a:r>
            <a:r>
              <a:rPr lang="fr-FR" sz="1100" dirty="0"/>
              <a:t> : définit une ligne</a:t>
            </a:r>
          </a:p>
          <a:p>
            <a:pPr marL="2149475" lvl="8"/>
            <a:r>
              <a:rPr lang="fr-FR" sz="1100" dirty="0">
                <a:solidFill>
                  <a:prstClr val="black"/>
                </a:solidFill>
              </a:rPr>
              <a:t>On y insère un ou des </a:t>
            </a:r>
            <a:r>
              <a:rPr lang="fr-FR" sz="1100" b="1" dirty="0">
                <a:solidFill>
                  <a:prstClr val="black"/>
                </a:solidFill>
              </a:rPr>
              <a:t>cellules</a:t>
            </a:r>
            <a:endParaRPr lang="fr-FR" sz="1100" b="1" dirty="0"/>
          </a:p>
          <a:p>
            <a:pPr lvl="4"/>
            <a:endParaRPr lang="fr-FR" sz="1100" b="1" i="1" dirty="0">
              <a:solidFill>
                <a:srgbClr val="C00000"/>
              </a:solidFill>
            </a:endParaRPr>
          </a:p>
          <a:p>
            <a:pPr lvl="4"/>
            <a:r>
              <a:rPr lang="fr-FR" sz="1100" b="1" i="1" dirty="0">
                <a:solidFill>
                  <a:srgbClr val="C00000"/>
                </a:solidFill>
              </a:rPr>
              <a:t>Table-</a:t>
            </a:r>
            <a:r>
              <a:rPr lang="fr-FR" sz="1100" b="1" i="1" dirty="0" err="1">
                <a:solidFill>
                  <a:srgbClr val="C00000"/>
                </a:solidFill>
              </a:rPr>
              <a:t>cell</a:t>
            </a:r>
            <a:r>
              <a:rPr lang="fr-FR" sz="1100" dirty="0"/>
              <a:t> : définit une cellule</a:t>
            </a:r>
          </a:p>
          <a:p>
            <a:pPr marL="2149475" lvl="8"/>
            <a:r>
              <a:rPr lang="fr-FR" sz="1100" dirty="0"/>
              <a:t>On y insère un </a:t>
            </a:r>
            <a:r>
              <a:rPr lang="fr-FR" sz="1100" b="1" dirty="0"/>
              <a:t>block</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134</a:t>
            </a:fld>
            <a:endParaRPr lang="fr-FR"/>
          </a:p>
        </p:txBody>
      </p:sp>
      <p:grpSp>
        <p:nvGrpSpPr>
          <p:cNvPr id="22" name="Groupe 21"/>
          <p:cNvGrpSpPr/>
          <p:nvPr/>
        </p:nvGrpSpPr>
        <p:grpSpPr>
          <a:xfrm rot="158379">
            <a:off x="5632825" y="1798781"/>
            <a:ext cx="2928958" cy="3636404"/>
            <a:chOff x="4247964" y="1376772"/>
            <a:chExt cx="3996444" cy="3636404"/>
          </a:xfrm>
        </p:grpSpPr>
        <p:sp>
          <p:nvSpPr>
            <p:cNvPr id="23" name="Rectangle 22"/>
            <p:cNvSpPr/>
            <p:nvPr/>
          </p:nvSpPr>
          <p:spPr>
            <a:xfrm>
              <a:off x="4247964" y="1376772"/>
              <a:ext cx="3996444" cy="3636404"/>
            </a:xfrm>
            <a:prstGeom prst="rect">
              <a:avLst/>
            </a:prstGeom>
            <a:solidFill>
              <a:srgbClr val="5D7E9D"/>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b="1" dirty="0" err="1">
                  <a:solidFill>
                    <a:srgbClr val="FFFDDD"/>
                  </a:solidFill>
                </a:rPr>
                <a:t>fo:table</a:t>
              </a:r>
              <a:endParaRPr lang="fr-FR" b="1" dirty="0">
                <a:solidFill>
                  <a:srgbClr val="FFFDDD"/>
                </a:solidFill>
              </a:endParaRPr>
            </a:p>
          </p:txBody>
        </p:sp>
        <p:sp>
          <p:nvSpPr>
            <p:cNvPr id="24" name="Rectangle 23"/>
            <p:cNvSpPr/>
            <p:nvPr/>
          </p:nvSpPr>
          <p:spPr>
            <a:xfrm>
              <a:off x="4752020" y="2132856"/>
              <a:ext cx="3276364" cy="2664296"/>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err="1"/>
                <a:t>fo:table-header</a:t>
              </a:r>
              <a:r>
                <a:rPr lang="fr-FR" dirty="0"/>
                <a:t>? ou  </a:t>
              </a:r>
            </a:p>
            <a:p>
              <a:pPr algn="ctr"/>
              <a:r>
                <a:rPr lang="fr-FR" b="1" u="sng" dirty="0" err="1"/>
                <a:t>fo:table-body</a:t>
              </a:r>
              <a:r>
                <a:rPr lang="fr-FR" b="1" dirty="0"/>
                <a:t> </a:t>
              </a:r>
              <a:r>
                <a:rPr lang="fr-FR" dirty="0"/>
                <a:t>ou</a:t>
              </a:r>
            </a:p>
            <a:p>
              <a:pPr algn="ctr"/>
              <a:r>
                <a:rPr lang="fr-FR" b="1" dirty="0" err="1"/>
                <a:t>fo:table-footer</a:t>
              </a:r>
              <a:r>
                <a:rPr lang="fr-FR" dirty="0"/>
                <a:t>? </a:t>
              </a:r>
            </a:p>
          </p:txBody>
        </p:sp>
        <p:grpSp>
          <p:nvGrpSpPr>
            <p:cNvPr id="25" name="Groupe 16"/>
            <p:cNvGrpSpPr/>
            <p:nvPr/>
          </p:nvGrpSpPr>
          <p:grpSpPr>
            <a:xfrm>
              <a:off x="4904420" y="3068960"/>
              <a:ext cx="2916560" cy="1656184"/>
              <a:chOff x="5084440" y="2816932"/>
              <a:chExt cx="2916560" cy="1656184"/>
            </a:xfrm>
          </p:grpSpPr>
          <p:sp>
            <p:nvSpPr>
              <p:cNvPr id="27" name="Rectangle 26"/>
              <p:cNvSpPr/>
              <p:nvPr/>
            </p:nvSpPr>
            <p:spPr>
              <a:xfrm>
                <a:off x="5084440" y="2816932"/>
                <a:ext cx="2916560" cy="1656184"/>
              </a:xfrm>
              <a:prstGeom prst="rect">
                <a:avLst/>
              </a:prstGeom>
              <a:solidFill>
                <a:srgbClr val="F2FDF7"/>
              </a:solidFill>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u="sng" dirty="0" err="1"/>
                  <a:t>fo:table-row</a:t>
                </a:r>
                <a:r>
                  <a:rPr lang="fr-FR" dirty="0"/>
                  <a:t>+</a:t>
                </a:r>
              </a:p>
            </p:txBody>
          </p:sp>
          <p:sp>
            <p:nvSpPr>
              <p:cNvPr id="28" name="Rectangle 27"/>
              <p:cNvSpPr/>
              <p:nvPr/>
            </p:nvSpPr>
            <p:spPr>
              <a:xfrm>
                <a:off x="5465004" y="3176973"/>
                <a:ext cx="2383361" cy="1044116"/>
              </a:xfrm>
              <a:prstGeom prst="rect">
                <a:avLst/>
              </a:prstGeom>
            </p:spPr>
            <p:style>
              <a:lnRef idx="1">
                <a:schemeClr val="accent3"/>
              </a:lnRef>
              <a:fillRef idx="2">
                <a:schemeClr val="accent3"/>
              </a:fillRef>
              <a:effectRef idx="1">
                <a:schemeClr val="accent3"/>
              </a:effectRef>
              <a:fontRef idx="minor">
                <a:schemeClr val="dk1"/>
              </a:fontRef>
            </p:style>
            <p:txBody>
              <a:bodyPr vert="vert270" rtlCol="0" anchor="t" anchorCtr="0"/>
              <a:lstStyle/>
              <a:p>
                <a:pPr algn="ctr"/>
                <a:r>
                  <a:rPr lang="fr-FR" sz="1600" b="1" u="sng" dirty="0" err="1"/>
                  <a:t>fo:table-cell</a:t>
                </a:r>
                <a:r>
                  <a:rPr lang="fr-FR" sz="1600" dirty="0"/>
                  <a:t>+</a:t>
                </a:r>
              </a:p>
            </p:txBody>
          </p:sp>
          <p:sp>
            <p:nvSpPr>
              <p:cNvPr id="29" name="Rectangle 28"/>
              <p:cNvSpPr/>
              <p:nvPr/>
            </p:nvSpPr>
            <p:spPr>
              <a:xfrm>
                <a:off x="6264188" y="3501008"/>
                <a:ext cx="1404156" cy="612068"/>
              </a:xfrm>
              <a:prstGeom prst="rect">
                <a:avLst/>
              </a:prstGeom>
              <a:solidFill>
                <a:srgbClr val="FFFDDD"/>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lang="fr-FR" b="1" u="sng" dirty="0" err="1"/>
                  <a:t>fo:block</a:t>
                </a:r>
                <a:endParaRPr lang="fr-FR" b="1" u="sng" dirty="0"/>
              </a:p>
            </p:txBody>
          </p:sp>
        </p:grpSp>
        <p:sp>
          <p:nvSpPr>
            <p:cNvPr id="26" name="Rectangle 25"/>
            <p:cNvSpPr/>
            <p:nvPr/>
          </p:nvSpPr>
          <p:spPr>
            <a:xfrm>
              <a:off x="4752020" y="1484784"/>
              <a:ext cx="3276364" cy="548610"/>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err="1"/>
                <a:t>fo:table-column</a:t>
              </a:r>
              <a:r>
                <a:rPr lang="fr-FR" dirty="0"/>
                <a:t> *  </a:t>
              </a:r>
            </a:p>
            <a:p>
              <a:pPr algn="ctr"/>
              <a:r>
                <a:rPr lang="fr-FR" sz="1200" dirty="0"/>
                <a:t>@</a:t>
              </a:r>
              <a:r>
                <a:rPr lang="fr-FR" sz="1200" dirty="0" err="1"/>
                <a:t>column</a:t>
              </a:r>
              <a:r>
                <a:rPr lang="fr-FR" sz="1200" dirty="0"/>
                <a:t>-</a:t>
              </a:r>
              <a:r>
                <a:rPr lang="fr-FR" sz="1200" dirty="0" err="1"/>
                <a:t>width</a:t>
              </a:r>
              <a:endParaRPr lang="fr-FR" sz="1200" dirty="0"/>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Tableaux</a:t>
            </a:r>
            <a:endParaRPr lang="fr-FR" dirty="0"/>
          </a:p>
        </p:txBody>
      </p:sp>
      <p:sp>
        <p:nvSpPr>
          <p:cNvPr id="3" name="Espace réservé du contenu 2"/>
          <p:cNvSpPr>
            <a:spLocks noGrp="1"/>
          </p:cNvSpPr>
          <p:nvPr>
            <p:ph idx="1"/>
          </p:nvPr>
        </p:nvSpPr>
        <p:spPr/>
        <p:txBody>
          <a:bodyPr>
            <a:normAutofit fontScale="55000" lnSpcReduction="20000"/>
          </a:bodyPr>
          <a:lstStyle/>
          <a:p>
            <a:r>
              <a:rPr lang="fr-FR" dirty="0"/>
              <a:t>Les tableaux :</a:t>
            </a:r>
          </a:p>
          <a:p>
            <a:pPr lvl="1"/>
            <a:r>
              <a:rPr lang="fr-FR" dirty="0"/>
              <a:t>Le comportement des balises de tableaux est proche du comportement des balises du html</a:t>
            </a:r>
          </a:p>
          <a:p>
            <a:pPr lvl="1"/>
            <a:endParaRPr lang="fr-FR" dirty="0"/>
          </a:p>
          <a:p>
            <a:pPr lvl="1"/>
            <a:r>
              <a:rPr lang="fr-FR" dirty="0"/>
              <a:t>Fusion des cellules</a:t>
            </a:r>
          </a:p>
          <a:p>
            <a:pPr lvl="2"/>
            <a:r>
              <a:rPr lang="fr-FR" b="1" i="1" dirty="0" err="1">
                <a:solidFill>
                  <a:srgbClr val="C00000"/>
                </a:solidFill>
              </a:rPr>
              <a:t>number</a:t>
            </a:r>
            <a:r>
              <a:rPr lang="fr-FR" b="1" i="1" dirty="0">
                <a:solidFill>
                  <a:srgbClr val="C00000"/>
                </a:solidFill>
              </a:rPr>
              <a:t>-</a:t>
            </a:r>
            <a:r>
              <a:rPr lang="fr-FR" b="1" i="1" dirty="0" err="1">
                <a:solidFill>
                  <a:srgbClr val="C00000"/>
                </a:solidFill>
              </a:rPr>
              <a:t>columns</a:t>
            </a:r>
            <a:r>
              <a:rPr lang="fr-FR" b="1" i="1" dirty="0">
                <a:solidFill>
                  <a:srgbClr val="C00000"/>
                </a:solidFill>
              </a:rPr>
              <a:t>-</a:t>
            </a:r>
            <a:r>
              <a:rPr lang="fr-FR" b="1" i="1" dirty="0" err="1">
                <a:solidFill>
                  <a:srgbClr val="C00000"/>
                </a:solidFill>
              </a:rPr>
              <a:t>spanned</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horizontalement</a:t>
            </a:r>
          </a:p>
          <a:p>
            <a:pPr marL="1341438" lvl="8"/>
            <a:endParaRPr lang="fr-FR" dirty="0"/>
          </a:p>
          <a:p>
            <a:pPr marL="1341438" lvl="8"/>
            <a:r>
              <a:rPr lang="fr-FR" dirty="0"/>
              <a:t>On y insère un chiffre</a:t>
            </a:r>
          </a:p>
          <a:p>
            <a:pPr lvl="8"/>
            <a:endParaRPr lang="fr-FR" dirty="0"/>
          </a:p>
          <a:p>
            <a:pPr lvl="5"/>
            <a:endParaRPr lang="fr-FR" dirty="0"/>
          </a:p>
          <a:p>
            <a:pPr lvl="2"/>
            <a:r>
              <a:rPr lang="fr-FR" b="1" i="1" dirty="0" err="1">
                <a:solidFill>
                  <a:srgbClr val="C00000"/>
                </a:solidFill>
              </a:rPr>
              <a:t>number</a:t>
            </a:r>
            <a:r>
              <a:rPr lang="fr-FR" b="1" i="1" dirty="0">
                <a:solidFill>
                  <a:srgbClr val="C00000"/>
                </a:solidFill>
              </a:rPr>
              <a:t>-</a:t>
            </a:r>
            <a:r>
              <a:rPr lang="fr-FR" b="1" i="1" dirty="0" err="1">
                <a:solidFill>
                  <a:srgbClr val="C00000"/>
                </a:solidFill>
              </a:rPr>
              <a:t>rows</a:t>
            </a:r>
            <a:r>
              <a:rPr lang="fr-FR" b="1" i="1" dirty="0">
                <a:solidFill>
                  <a:srgbClr val="C00000"/>
                </a:solidFill>
              </a:rPr>
              <a:t>-</a:t>
            </a:r>
            <a:r>
              <a:rPr lang="fr-FR" b="1" i="1" dirty="0" err="1">
                <a:solidFill>
                  <a:srgbClr val="C00000"/>
                </a:solidFill>
              </a:rPr>
              <a:t>spanned</a:t>
            </a:r>
            <a:r>
              <a:rPr lang="fr-FR" b="1" i="1" dirty="0">
                <a:solidFill>
                  <a:srgbClr val="C00000"/>
                </a:solidFill>
              </a:rPr>
              <a:t> =""</a:t>
            </a:r>
            <a:r>
              <a:rPr lang="fr-FR" dirty="0"/>
              <a:t> sert à définir le nombre de colonnes pour étendre de la cellule verticalement</a:t>
            </a:r>
          </a:p>
          <a:p>
            <a:pPr marL="1341438" lvl="8"/>
            <a:endParaRPr lang="fr-FR" dirty="0"/>
          </a:p>
          <a:p>
            <a:pPr marL="1341438" lvl="8"/>
            <a:r>
              <a:rPr lang="fr-FR" dirty="0"/>
              <a:t>On y insère un chiffre</a:t>
            </a:r>
          </a:p>
          <a:p>
            <a:pPr lvl="2"/>
            <a:endParaRPr lang="fr-FR" b="1" i="1" dirty="0">
              <a:solidFill>
                <a:srgbClr val="C00000"/>
              </a:solidFill>
            </a:endParaRPr>
          </a:p>
          <a:p>
            <a:pPr lvl="1"/>
            <a:endParaRPr lang="fr-FR" dirty="0"/>
          </a:p>
          <a:p>
            <a:pPr lvl="1"/>
            <a:endParaRPr lang="fr-FR" dirty="0"/>
          </a:p>
          <a:p>
            <a:pPr lvl="1"/>
            <a:r>
              <a:rPr lang="fr-FR" dirty="0"/>
              <a:t>Border placées sur :</a:t>
            </a:r>
          </a:p>
          <a:p>
            <a:pPr marL="1431925" lvl="4"/>
            <a:r>
              <a:rPr lang="fr-FR" b="1" i="1" dirty="0" err="1">
                <a:solidFill>
                  <a:srgbClr val="C00000"/>
                </a:solidFill>
              </a:rPr>
              <a:t>fo:table</a:t>
            </a:r>
            <a:r>
              <a:rPr lang="fr-FR" dirty="0"/>
              <a:t> définit les bordures autour du tableau</a:t>
            </a:r>
          </a:p>
          <a:p>
            <a:pPr marL="1431925" lvl="4"/>
            <a:endParaRPr lang="fr-FR" b="1" i="1" dirty="0">
              <a:solidFill>
                <a:srgbClr val="C00000"/>
              </a:solidFill>
            </a:endParaRPr>
          </a:p>
          <a:p>
            <a:pPr marL="1431925" lvl="4"/>
            <a:r>
              <a:rPr lang="fr-FR" b="1" i="1" dirty="0" err="1">
                <a:solidFill>
                  <a:srgbClr val="C00000"/>
                </a:solidFill>
              </a:rPr>
              <a:t>fo:table-row</a:t>
            </a:r>
            <a:r>
              <a:rPr lang="fr-FR" dirty="0"/>
              <a:t>: définit les bordures autour de la ligne</a:t>
            </a:r>
          </a:p>
          <a:p>
            <a:pPr marL="1431925" lvl="4"/>
            <a:endParaRPr lang="fr-FR" b="1" i="1" dirty="0">
              <a:solidFill>
                <a:srgbClr val="C00000"/>
              </a:solidFill>
            </a:endParaRPr>
          </a:p>
          <a:p>
            <a:pPr marL="1431925" lvl="4"/>
            <a:r>
              <a:rPr lang="fr-FR" b="1" i="1" dirty="0" err="1">
                <a:solidFill>
                  <a:srgbClr val="C00000"/>
                </a:solidFill>
              </a:rPr>
              <a:t>fo:table-cell</a:t>
            </a:r>
            <a:r>
              <a:rPr lang="fr-FR" dirty="0"/>
              <a:t> : définit les bordures autour de la cellule</a:t>
            </a:r>
          </a:p>
          <a:p>
            <a:pPr marL="1431925" lvl="4"/>
            <a:endParaRPr lang="fr-FR" dirty="0"/>
          </a:p>
        </p:txBody>
      </p:sp>
      <p:sp>
        <p:nvSpPr>
          <p:cNvPr id="4" name="Rectangle 13"/>
          <p:cNvSpPr>
            <a:spLocks noGrp="1" noChangeArrowheads="1"/>
          </p:cNvSpPr>
          <p:nvPr>
            <p:ph type="sldNum" sz="quarter" idx="12"/>
          </p:nvPr>
        </p:nvSpPr>
        <p:spPr/>
        <p:txBody>
          <a:bodyPr/>
          <a:lstStyle/>
          <a:p>
            <a:fld id="{D0E731D8-F5EB-4F9B-86C1-C3C0F6B5B5FB}" type="slidenum">
              <a:rPr lang="fr-FR" smtClean="0"/>
              <a:pPr/>
              <a:t>135</a:t>
            </a:fld>
            <a:endParaRPr lang="fr-FR"/>
          </a:p>
        </p:txBody>
      </p:sp>
      <p:graphicFrame>
        <p:nvGraphicFramePr>
          <p:cNvPr id="13" name="Tableau 12"/>
          <p:cNvGraphicFramePr>
            <a:graphicFrameLocks noGrp="1"/>
          </p:cNvGraphicFramePr>
          <p:nvPr/>
        </p:nvGraphicFramePr>
        <p:xfrm>
          <a:off x="5857884" y="1785926"/>
          <a:ext cx="2643206" cy="1214445"/>
        </p:xfrm>
        <a:graphic>
          <a:graphicData uri="http://schemas.openxmlformats.org/drawingml/2006/table">
            <a:tbl>
              <a:tblPr firstRow="1" bandRow="1">
                <a:tableStyleId>{8799B23B-EC83-4686-B30A-512413B5E67A}</a:tableStyleId>
              </a:tblPr>
              <a:tblGrid>
                <a:gridCol w="2154155">
                  <a:extLst>
                    <a:ext uri="{9D8B030D-6E8A-4147-A177-3AD203B41FA5}">
                      <a16:colId xmlns:a16="http://schemas.microsoft.com/office/drawing/2014/main" val="20000"/>
                    </a:ext>
                  </a:extLst>
                </a:gridCol>
                <a:gridCol w="489051">
                  <a:extLst>
                    <a:ext uri="{9D8B030D-6E8A-4147-A177-3AD203B41FA5}">
                      <a16:colId xmlns:a16="http://schemas.microsoft.com/office/drawing/2014/main" val="20001"/>
                    </a:ext>
                  </a:extLst>
                </a:gridCol>
              </a:tblGrid>
              <a:tr h="404815">
                <a:tc gridSpan="2">
                  <a:txBody>
                    <a:bodyPr/>
                    <a:lstStyle/>
                    <a:p>
                      <a:pPr algn="ctr"/>
                      <a:r>
                        <a:rPr lang="fr-FR" dirty="0">
                          <a:latin typeface="Permanent Marker" pitchFamily="2" charset="0"/>
                          <a:ea typeface="Permanent Marker" pitchFamily="2" charset="0"/>
                        </a:rPr>
                        <a:t>colonnes</a:t>
                      </a:r>
                      <a:r>
                        <a:rPr lang="fr-FR" baseline="0" dirty="0">
                          <a:latin typeface="Permanent Marker" pitchFamily="2" charset="0"/>
                          <a:ea typeface="Permanent Marker" pitchFamily="2" charset="0"/>
                        </a:rPr>
                        <a:t> fusionnées</a:t>
                      </a:r>
                      <a:endParaRPr lang="fr-FR" dirty="0">
                        <a:latin typeface="Permanent Marker" pitchFamily="2" charset="0"/>
                        <a:ea typeface="Permanent Marker" pitchFamily="2" charset="0"/>
                      </a:endParaRPr>
                    </a:p>
                  </a:txBody>
                  <a:tcPr/>
                </a:tc>
                <a:tc hMerge="1">
                  <a:txBody>
                    <a:bodyPr/>
                    <a:lstStyle/>
                    <a:p>
                      <a:endParaRPr lang="fr-FR" dirty="0"/>
                    </a:p>
                  </a:txBody>
                  <a:tcPr/>
                </a:tc>
                <a:extLst>
                  <a:ext uri="{0D108BD9-81ED-4DB2-BD59-A6C34878D82A}">
                    <a16:rowId xmlns:a16="http://schemas.microsoft.com/office/drawing/2014/main" val="10000"/>
                  </a:ext>
                </a:extLst>
              </a:tr>
              <a:tr h="404815">
                <a:tc rowSpan="2">
                  <a:txBody>
                    <a:bodyPr/>
                    <a:lstStyle/>
                    <a:p>
                      <a:pPr algn="ctr"/>
                      <a:r>
                        <a:rPr lang="fr-FR" dirty="0">
                          <a:latin typeface="Permanent Marker" pitchFamily="2" charset="0"/>
                          <a:ea typeface="Permanent Marker" pitchFamily="2" charset="0"/>
                        </a:rPr>
                        <a:t>Lignes fusionnées</a:t>
                      </a:r>
                    </a:p>
                  </a:txBody>
                  <a:tcPr anchor="ct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04815">
                <a:tc vMerge="1">
                  <a:txBody>
                    <a:bodyPr/>
                    <a:lstStyle/>
                    <a:p>
                      <a:endParaRPr lang="fr-FR" dirty="0"/>
                    </a:p>
                  </a:txBody>
                  <a:tcP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graphicFrame>
        <p:nvGraphicFramePr>
          <p:cNvPr id="20" name="Tableau 19"/>
          <p:cNvGraphicFramePr>
            <a:graphicFrameLocks noGrp="1"/>
          </p:cNvGraphicFramePr>
          <p:nvPr/>
        </p:nvGraphicFramePr>
        <p:xfrm>
          <a:off x="5786446" y="3833816"/>
          <a:ext cx="2643206" cy="809630"/>
        </p:xfrm>
        <a:graphic>
          <a:graphicData uri="http://schemas.openxmlformats.org/drawingml/2006/table">
            <a:tbl>
              <a:tblPr firstRow="1" bandRow="1">
                <a:tableStyleId>{BC89EF96-8CEA-46FF-86C4-4CE0E7609802}</a:tableStyleId>
              </a:tblPr>
              <a:tblGrid>
                <a:gridCol w="1428760">
                  <a:extLst>
                    <a:ext uri="{9D8B030D-6E8A-4147-A177-3AD203B41FA5}">
                      <a16:colId xmlns:a16="http://schemas.microsoft.com/office/drawing/2014/main" val="20000"/>
                    </a:ext>
                  </a:extLst>
                </a:gridCol>
                <a:gridCol w="1214446">
                  <a:extLst>
                    <a:ext uri="{9D8B030D-6E8A-4147-A177-3AD203B41FA5}">
                      <a16:colId xmlns:a16="http://schemas.microsoft.com/office/drawing/2014/main" val="20001"/>
                    </a:ext>
                  </a:extLst>
                </a:gridCol>
              </a:tblGrid>
              <a:tr h="404815">
                <a:tc>
                  <a:txBody>
                    <a:bodyPr/>
                    <a:lstStyle/>
                    <a:p>
                      <a:pPr algn="ctr"/>
                      <a:r>
                        <a:rPr lang="fr-FR" sz="1400" dirty="0">
                          <a:latin typeface="Permanent Marker" pitchFamily="2" charset="0"/>
                          <a:ea typeface="Permanent Marker" pitchFamily="2" charset="0"/>
                        </a:rPr>
                        <a:t>border sur </a:t>
                      </a:r>
                    </a:p>
                  </a:txBody>
                  <a:tcPr anchor="ctr">
                    <a:lnR w="12700" cap="flat" cmpd="sng" algn="ctr">
                      <a:noFill/>
                      <a:prstDash val="solid"/>
                      <a:round/>
                      <a:headEnd type="none" w="med" len="med"/>
                      <a:tailEnd type="none" w="med" len="med"/>
                    </a:lnR>
                  </a:tcPr>
                </a:tc>
                <a:tc>
                  <a:txBody>
                    <a:bodyPr/>
                    <a:lstStyle/>
                    <a:p>
                      <a:r>
                        <a:rPr lang="fr-FR" sz="1400" dirty="0">
                          <a:latin typeface="Permanent Marker" pitchFamily="2" charset="0"/>
                          <a:ea typeface="Permanent Marker" pitchFamily="2" charset="0"/>
                        </a:rPr>
                        <a:t>table-</a:t>
                      </a:r>
                      <a:r>
                        <a:rPr lang="fr-FR" sz="1400" dirty="0" err="1">
                          <a:latin typeface="Permanent Marker" pitchFamily="2" charset="0"/>
                          <a:ea typeface="Permanent Marker" pitchFamily="2" charset="0"/>
                        </a:rPr>
                        <a:t>row</a:t>
                      </a:r>
                      <a:endParaRPr lang="fr-FR" sz="1400" dirty="0">
                        <a:latin typeface="Permanent Marker" pitchFamily="2" charset="0"/>
                        <a:ea typeface="Permanent Marker" pitchFamily="2" charset="0"/>
                      </a:endParaRP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0000"/>
                  </a:ext>
                </a:extLst>
              </a:tr>
              <a:tr h="404815">
                <a:tc>
                  <a:txBody>
                    <a:bodyPr/>
                    <a:lstStyle/>
                    <a:p>
                      <a:pPr algn="ctr"/>
                      <a:r>
                        <a:rPr lang="fr-FR" sz="1400" dirty="0">
                          <a:latin typeface="Permanent Marker" pitchFamily="2" charset="0"/>
                          <a:ea typeface="Permanent Marker" pitchFamily="2" charset="0"/>
                        </a:rPr>
                        <a:t>border sur </a:t>
                      </a:r>
                    </a:p>
                  </a:txBody>
                  <a:tcPr anchor="ctr">
                    <a:lnR w="12700" cap="flat" cmpd="sng" algn="ctr">
                      <a:solidFill>
                        <a:schemeClr val="tx1"/>
                      </a:solidFill>
                      <a:prstDash val="solid"/>
                      <a:round/>
                      <a:headEnd type="none" w="med" len="med"/>
                      <a:tailEnd type="none" w="med" len="med"/>
                    </a:lnR>
                  </a:tcPr>
                </a:tc>
                <a:tc>
                  <a:txBody>
                    <a:bodyPr/>
                    <a:lstStyle/>
                    <a:p>
                      <a:r>
                        <a:rPr lang="fr-FR" sz="1400" dirty="0">
                          <a:latin typeface="Permanent Marker" pitchFamily="2" charset="0"/>
                          <a:ea typeface="Permanent Marker" pitchFamily="2" charset="0"/>
                        </a:rPr>
                        <a:t>table-</a:t>
                      </a:r>
                      <a:r>
                        <a:rPr lang="fr-FR" sz="1400" dirty="0" err="1">
                          <a:latin typeface="Permanent Marker" pitchFamily="2" charset="0"/>
                          <a:ea typeface="Permanent Marker" pitchFamily="2" charset="0"/>
                        </a:rPr>
                        <a:t>cell</a:t>
                      </a:r>
                      <a:endParaRPr lang="fr-FR" sz="1400" dirty="0">
                        <a:latin typeface="Permanent Marker" pitchFamily="2" charset="0"/>
                        <a:ea typeface="Permanent Marker" pitchFamily="2" charset="0"/>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cxnSp>
        <p:nvCxnSpPr>
          <p:cNvPr id="22" name="Connecteur droit avec flèche 21"/>
          <p:cNvCxnSpPr/>
          <p:nvPr/>
        </p:nvCxnSpPr>
        <p:spPr>
          <a:xfrm flipV="1">
            <a:off x="5214942" y="2071678"/>
            <a:ext cx="857256" cy="28575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p:nvPr/>
        </p:nvCxnSpPr>
        <p:spPr>
          <a:xfrm flipV="1">
            <a:off x="5286380" y="2857496"/>
            <a:ext cx="121444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Connecteur droit avec flèche 36"/>
          <p:cNvCxnSpPr/>
          <p:nvPr/>
        </p:nvCxnSpPr>
        <p:spPr>
          <a:xfrm flipV="1">
            <a:off x="5000628" y="4572008"/>
            <a:ext cx="2071702" cy="121444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9" name="Connecteur droit avec flèche 38"/>
          <p:cNvCxnSpPr/>
          <p:nvPr/>
        </p:nvCxnSpPr>
        <p:spPr>
          <a:xfrm rot="5400000" flipH="1" flipV="1">
            <a:off x="4714876" y="4286256"/>
            <a:ext cx="1357322" cy="92869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6" name="Espace réservé du contenu 4"/>
          <p:cNvSpPr>
            <a:spLocks noGrp="1"/>
          </p:cNvSpPr>
          <p:nvPr>
            <p:ph sz="quarter" idx="14"/>
          </p:nvPr>
        </p:nvSpPr>
        <p:spPr>
          <a:xfrm rot="160723">
            <a:off x="5652351" y="2766866"/>
            <a:ext cx="2992530" cy="1161791"/>
          </a:xfrm>
        </p:spPr>
        <p:txBody>
          <a:bodyPr>
            <a:normAutofit lnSpcReduction="10000"/>
          </a:bodyPr>
          <a:lstStyle/>
          <a:p>
            <a:endParaRPr lang="fr-FR" dirty="0"/>
          </a:p>
          <a:p>
            <a:pPr algn="ctr">
              <a:buNone/>
            </a:pPr>
            <a:r>
              <a:rPr lang="fr-FR" dirty="0"/>
              <a:t>fusion</a:t>
            </a:r>
          </a:p>
          <a:p>
            <a:pPr algn="ctr">
              <a:buNone/>
            </a:pPr>
            <a:endParaRPr lang="fr-FR" dirty="0"/>
          </a:p>
          <a:p>
            <a:pPr algn="ctr">
              <a:buNone/>
            </a:pPr>
            <a:r>
              <a:rPr lang="fr-FR" dirty="0"/>
              <a:t>border</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Listes, type puces</a:t>
            </a:r>
          </a:p>
        </p:txBody>
      </p:sp>
      <p:sp>
        <p:nvSpPr>
          <p:cNvPr id="3" name="Espace réservé du contenu 2"/>
          <p:cNvSpPr>
            <a:spLocks noGrp="1"/>
          </p:cNvSpPr>
          <p:nvPr>
            <p:ph idx="1"/>
          </p:nvPr>
        </p:nvSpPr>
        <p:spPr/>
        <p:txBody>
          <a:bodyPr>
            <a:normAutofit fontScale="55000" lnSpcReduction="20000"/>
          </a:bodyPr>
          <a:lstStyle/>
          <a:p>
            <a:r>
              <a:rPr lang="fr-FR" dirty="0"/>
              <a:t>Les tableaux :</a:t>
            </a:r>
          </a:p>
          <a:p>
            <a:pPr lvl="1"/>
            <a:r>
              <a:rPr lang="fr-FR" dirty="0"/>
              <a:t>Le comportement des balises de tableaux est proche du comportement des balises du html</a:t>
            </a:r>
          </a:p>
          <a:p>
            <a:pPr lvl="1"/>
            <a:endParaRPr lang="fr-FR" dirty="0"/>
          </a:p>
          <a:p>
            <a:pPr lvl="1"/>
            <a:r>
              <a:rPr lang="fr-FR" dirty="0"/>
              <a:t>structure</a:t>
            </a:r>
          </a:p>
          <a:p>
            <a:pPr lvl="2"/>
            <a:endParaRPr lang="fr-FR" b="1" i="1" dirty="0">
              <a:solidFill>
                <a:srgbClr val="C00000"/>
              </a:solidFill>
            </a:endParaRPr>
          </a:p>
          <a:p>
            <a:pPr lvl="2"/>
            <a:r>
              <a:rPr lang="fr-FR" b="1" i="1" dirty="0" err="1">
                <a:solidFill>
                  <a:srgbClr val="C00000"/>
                </a:solidFill>
              </a:rPr>
              <a:t>list</a:t>
            </a:r>
            <a:r>
              <a:rPr lang="fr-FR" b="1" i="1" dirty="0">
                <a:solidFill>
                  <a:srgbClr val="C00000"/>
                </a:solidFill>
              </a:rPr>
              <a:t>-block </a:t>
            </a:r>
            <a:r>
              <a:rPr lang="fr-FR" dirty="0"/>
              <a:t>sert à définir la structure principale de la liste</a:t>
            </a:r>
          </a:p>
          <a:p>
            <a:pPr marL="1341438" lvl="8"/>
            <a:r>
              <a:rPr lang="fr-FR" i="1" dirty="0"/>
              <a:t>on y insère un ou des </a:t>
            </a:r>
            <a:r>
              <a:rPr lang="fr-FR" b="1" i="1" dirty="0" err="1"/>
              <a:t>fo:list-item</a:t>
            </a:r>
            <a:endParaRPr lang="fr-FR" b="1" dirty="0"/>
          </a:p>
          <a:p>
            <a:pPr lvl="5"/>
            <a:endParaRPr lang="fr-FR" dirty="0"/>
          </a:p>
          <a:p>
            <a:pPr lvl="2"/>
            <a:r>
              <a:rPr lang="fr-FR" b="1" i="1" dirty="0" err="1">
                <a:solidFill>
                  <a:srgbClr val="C00000"/>
                </a:solidFill>
              </a:rPr>
              <a:t>fo:list-item</a:t>
            </a:r>
            <a:r>
              <a:rPr lang="fr-FR" dirty="0"/>
              <a:t> sert à définir la structure d'un seul élément </a:t>
            </a:r>
          </a:p>
          <a:p>
            <a:pPr lvl="3"/>
            <a:r>
              <a:rPr lang="fr-FR" dirty="0"/>
              <a:t>répéter sur chaque nouvelle pages physique pour le tableau</a:t>
            </a:r>
          </a:p>
          <a:p>
            <a:pPr marL="1341438" lvl="8"/>
            <a:r>
              <a:rPr lang="fr-FR" dirty="0"/>
              <a:t>On y insère une un label (ou non) et un body</a:t>
            </a:r>
          </a:p>
          <a:p>
            <a:pPr lvl="2"/>
            <a:endParaRPr lang="fr-FR" b="1" i="1" dirty="0">
              <a:solidFill>
                <a:srgbClr val="C00000"/>
              </a:solidFill>
            </a:endParaRPr>
          </a:p>
          <a:p>
            <a:pPr lvl="1"/>
            <a:endParaRPr lang="fr-FR" dirty="0"/>
          </a:p>
          <a:p>
            <a:pPr lvl="1"/>
            <a:endParaRPr lang="fr-FR" dirty="0"/>
          </a:p>
          <a:p>
            <a:pPr lvl="1"/>
            <a:r>
              <a:rPr lang="fr-FR" dirty="0"/>
              <a:t>Création d'un item</a:t>
            </a:r>
          </a:p>
          <a:p>
            <a:pPr lvl="4"/>
            <a:endParaRPr lang="fr-FR" b="1" i="1" dirty="0">
              <a:solidFill>
                <a:srgbClr val="C00000"/>
              </a:solidFill>
            </a:endParaRPr>
          </a:p>
          <a:p>
            <a:pPr marL="1431925" lvl="4"/>
            <a:r>
              <a:rPr lang="fr-FR" b="1" i="1" dirty="0" err="1">
                <a:solidFill>
                  <a:srgbClr val="C00000"/>
                </a:solidFill>
              </a:rPr>
              <a:t>fo:list-item-label</a:t>
            </a:r>
            <a:r>
              <a:rPr lang="fr-FR" b="1" i="1" dirty="0">
                <a:solidFill>
                  <a:srgbClr val="C00000"/>
                </a:solidFill>
              </a:rPr>
              <a:t> </a:t>
            </a:r>
            <a:r>
              <a:rPr lang="fr-FR" dirty="0"/>
              <a:t>: définit la  puce en elle </a:t>
            </a:r>
            <a:r>
              <a:rPr lang="fr-FR" dirty="0" err="1"/>
              <a:t>meme</a:t>
            </a:r>
            <a:endParaRPr lang="fr-FR" dirty="0"/>
          </a:p>
          <a:p>
            <a:pPr marL="1706563" lvl="8"/>
            <a:r>
              <a:rPr lang="fr-FR" dirty="0"/>
              <a:t>On y insère un </a:t>
            </a:r>
            <a:r>
              <a:rPr lang="fr-FR" b="1" dirty="0"/>
              <a:t>block</a:t>
            </a:r>
          </a:p>
          <a:p>
            <a:pPr marL="1431925" lvl="4"/>
            <a:endParaRPr lang="fr-FR" b="1" i="1" dirty="0">
              <a:solidFill>
                <a:srgbClr val="C00000"/>
              </a:solidFill>
            </a:endParaRPr>
          </a:p>
          <a:p>
            <a:pPr marL="1431925" lvl="4"/>
            <a:r>
              <a:rPr lang="fr-FR" b="1" i="1" dirty="0" err="1">
                <a:solidFill>
                  <a:srgbClr val="C00000"/>
                </a:solidFill>
              </a:rPr>
              <a:t>fo:list-item-body</a:t>
            </a:r>
            <a:r>
              <a:rPr lang="fr-FR" dirty="0"/>
              <a:t>: définit une cellule</a:t>
            </a:r>
          </a:p>
          <a:p>
            <a:pPr marL="1706563" lvl="8" indent="-503238"/>
            <a:r>
              <a:rPr lang="fr-FR" dirty="0"/>
              <a:t>On y insère un </a:t>
            </a:r>
            <a:r>
              <a:rPr lang="fr-FR" b="1" dirty="0"/>
              <a:t>block</a:t>
            </a:r>
          </a:p>
          <a:p>
            <a:pPr marL="1431925" lvl="7"/>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136</a:t>
            </a:fld>
            <a:endParaRPr lang="fr-FR"/>
          </a:p>
        </p:txBody>
      </p:sp>
      <p:grpSp>
        <p:nvGrpSpPr>
          <p:cNvPr id="31" name="Groupe 30"/>
          <p:cNvGrpSpPr/>
          <p:nvPr/>
        </p:nvGrpSpPr>
        <p:grpSpPr>
          <a:xfrm rot="151865">
            <a:off x="5412888" y="2216234"/>
            <a:ext cx="3368119" cy="2568408"/>
            <a:chOff x="4929190" y="2024844"/>
            <a:chExt cx="3495238" cy="2404288"/>
          </a:xfrm>
        </p:grpSpPr>
        <p:grpSp>
          <p:nvGrpSpPr>
            <p:cNvPr id="13" name="Groupe 12"/>
            <p:cNvGrpSpPr/>
            <p:nvPr/>
          </p:nvGrpSpPr>
          <p:grpSpPr>
            <a:xfrm>
              <a:off x="4929190" y="2024844"/>
              <a:ext cx="3495238" cy="2404288"/>
              <a:chOff x="4101098" y="2456892"/>
              <a:chExt cx="3495238" cy="2404288"/>
            </a:xfrm>
          </p:grpSpPr>
          <p:sp>
            <p:nvSpPr>
              <p:cNvPr id="14" name="Rectangle 13"/>
              <p:cNvSpPr/>
              <p:nvPr/>
            </p:nvSpPr>
            <p:spPr>
              <a:xfrm>
                <a:off x="4101098" y="2456892"/>
                <a:ext cx="3495238" cy="24042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fr-FR" b="1" dirty="0" err="1"/>
                  <a:t>fo:list-block</a:t>
                </a:r>
                <a:endParaRPr lang="fr-FR" b="1" dirty="0"/>
              </a:p>
            </p:txBody>
          </p:sp>
          <p:grpSp>
            <p:nvGrpSpPr>
              <p:cNvPr id="15" name="Groupe 22"/>
              <p:cNvGrpSpPr/>
              <p:nvPr/>
            </p:nvGrpSpPr>
            <p:grpSpPr>
              <a:xfrm>
                <a:off x="4172536" y="2780928"/>
                <a:ext cx="3351792" cy="1937376"/>
                <a:chOff x="4316552" y="2924944"/>
                <a:chExt cx="3351792" cy="1937376"/>
              </a:xfrm>
            </p:grpSpPr>
            <p:sp>
              <p:nvSpPr>
                <p:cNvPr id="16" name="Rectangle 15"/>
                <p:cNvSpPr/>
                <p:nvPr/>
              </p:nvSpPr>
              <p:spPr>
                <a:xfrm>
                  <a:off x="4316552" y="2924944"/>
                  <a:ext cx="3351792" cy="1937376"/>
                </a:xfrm>
                <a:prstGeom prst="rect">
                  <a:avLst/>
                </a:prstGeom>
              </p:spPr>
              <p:style>
                <a:lnRef idx="3">
                  <a:schemeClr val="lt1"/>
                </a:lnRef>
                <a:fillRef idx="1">
                  <a:schemeClr val="accent1"/>
                </a:fillRef>
                <a:effectRef idx="1">
                  <a:schemeClr val="accent1"/>
                </a:effectRef>
                <a:fontRef idx="minor">
                  <a:schemeClr val="lt1"/>
                </a:fontRef>
              </p:style>
              <p:txBody>
                <a:bodyPr rtlCol="0" anchor="t" anchorCtr="0"/>
                <a:lstStyle/>
                <a:p>
                  <a:pPr algn="ctr"/>
                  <a:r>
                    <a:rPr lang="fr-FR" b="1" u="sng" dirty="0" err="1"/>
                    <a:t>fo:list-item</a:t>
                  </a:r>
                  <a:r>
                    <a:rPr lang="fr-FR" b="1" u="sng" dirty="0"/>
                    <a:t> </a:t>
                  </a:r>
                  <a:r>
                    <a:rPr lang="fr-FR" u="sng" dirty="0"/>
                    <a:t>+</a:t>
                  </a:r>
                  <a:endParaRPr lang="fr-FR" dirty="0"/>
                </a:p>
              </p:txBody>
            </p:sp>
            <p:grpSp>
              <p:nvGrpSpPr>
                <p:cNvPr id="18" name="Groupe 21"/>
                <p:cNvGrpSpPr/>
                <p:nvPr/>
              </p:nvGrpSpPr>
              <p:grpSpPr>
                <a:xfrm>
                  <a:off x="4602596" y="3470030"/>
                  <a:ext cx="2928769" cy="1258653"/>
                  <a:chOff x="4926632" y="3650050"/>
                  <a:chExt cx="2928769" cy="1258653"/>
                </a:xfrm>
              </p:grpSpPr>
              <p:sp>
                <p:nvSpPr>
                  <p:cNvPr id="19" name="Rectangle 18"/>
                  <p:cNvSpPr/>
                  <p:nvPr/>
                </p:nvSpPr>
                <p:spPr>
                  <a:xfrm>
                    <a:off x="4926632" y="3650050"/>
                    <a:ext cx="2928769" cy="1258653"/>
                  </a:xfrm>
                  <a:prstGeom prst="rect">
                    <a:avLst/>
                  </a:prstGeom>
                </p:spPr>
                <p:style>
                  <a:lnRef idx="3">
                    <a:schemeClr val="lt1"/>
                  </a:lnRef>
                  <a:fillRef idx="1">
                    <a:schemeClr val="accent2"/>
                  </a:fillRef>
                  <a:effectRef idx="1">
                    <a:schemeClr val="accent2"/>
                  </a:effectRef>
                  <a:fontRef idx="minor">
                    <a:schemeClr val="lt1"/>
                  </a:fontRef>
                </p:style>
                <p:txBody>
                  <a:bodyPr vert="horz" rtlCol="0" anchor="t" anchorCtr="0"/>
                  <a:lstStyle/>
                  <a:p>
                    <a:pPr algn="ctr"/>
                    <a:r>
                      <a:rPr lang="fr-FR" sz="1600" b="1" dirty="0"/>
                      <a:t>                         </a:t>
                    </a:r>
                    <a:r>
                      <a:rPr lang="fr-FR" sz="1600" b="1" u="sng" dirty="0" err="1"/>
                      <a:t>fo:list-item-body</a:t>
                    </a:r>
                    <a:endParaRPr lang="fr-FR" sz="1600" b="1" dirty="0"/>
                  </a:p>
                </p:txBody>
              </p:sp>
              <p:sp>
                <p:nvSpPr>
                  <p:cNvPr id="20" name="Rectangle 19"/>
                  <p:cNvSpPr/>
                  <p:nvPr/>
                </p:nvSpPr>
                <p:spPr>
                  <a:xfrm>
                    <a:off x="6388227" y="4147709"/>
                    <a:ext cx="1245652" cy="612068"/>
                  </a:xfrm>
                  <a:prstGeom prst="rect">
                    <a:avLst/>
                  </a:prstGeom>
                </p:spPr>
                <p:style>
                  <a:lnRef idx="3">
                    <a:schemeClr val="lt1"/>
                  </a:lnRef>
                  <a:fillRef idx="1">
                    <a:schemeClr val="accent3"/>
                  </a:fillRef>
                  <a:effectRef idx="1">
                    <a:schemeClr val="accent3"/>
                  </a:effectRef>
                  <a:fontRef idx="minor">
                    <a:schemeClr val="lt1"/>
                  </a:fontRef>
                </p:style>
                <p:txBody>
                  <a:bodyPr rtlCol="0" anchor="ctr" anchorCtr="0"/>
                  <a:lstStyle/>
                  <a:p>
                    <a:pPr algn="ctr"/>
                    <a:r>
                      <a:rPr lang="fr-FR" b="1" u="sng" dirty="0" err="1"/>
                      <a:t>fo:block</a:t>
                    </a:r>
                    <a:endParaRPr lang="fr-FR" b="1" u="sng" dirty="0"/>
                  </a:p>
                </p:txBody>
              </p:sp>
            </p:grpSp>
          </p:grpSp>
        </p:grpSp>
        <p:sp>
          <p:nvSpPr>
            <p:cNvPr id="25" name="Rectangle 24"/>
            <p:cNvSpPr/>
            <p:nvPr/>
          </p:nvSpPr>
          <p:spPr>
            <a:xfrm>
              <a:off x="5132533" y="2743190"/>
              <a:ext cx="1406436" cy="1292555"/>
            </a:xfrm>
            <a:prstGeom prst="rect">
              <a:avLst/>
            </a:prstGeom>
          </p:spPr>
          <p:style>
            <a:lnRef idx="3">
              <a:schemeClr val="lt1"/>
            </a:lnRef>
            <a:fillRef idx="1">
              <a:schemeClr val="accent4"/>
            </a:fillRef>
            <a:effectRef idx="1">
              <a:schemeClr val="accent4"/>
            </a:effectRef>
            <a:fontRef idx="minor">
              <a:schemeClr val="lt1"/>
            </a:fontRef>
          </p:style>
          <p:txBody>
            <a:bodyPr vert="horz" rtlCol="0" anchor="t" anchorCtr="0"/>
            <a:lstStyle/>
            <a:p>
              <a:pPr algn="ctr"/>
              <a:r>
                <a:rPr lang="fr-FR" sz="1600" b="1" u="sng" dirty="0" err="1"/>
                <a:t>fo:list-item-label</a:t>
              </a:r>
              <a:r>
                <a:rPr lang="fr-FR" sz="1600" u="sng" dirty="0"/>
                <a:t>?</a:t>
              </a:r>
              <a:endParaRPr lang="fr-FR" sz="1600" dirty="0"/>
            </a:p>
          </p:txBody>
        </p:sp>
        <p:sp>
          <p:nvSpPr>
            <p:cNvPr id="30" name="Rectangle 29"/>
            <p:cNvSpPr/>
            <p:nvPr/>
          </p:nvSpPr>
          <p:spPr>
            <a:xfrm>
              <a:off x="5311473" y="3348370"/>
              <a:ext cx="1093046" cy="612068"/>
            </a:xfrm>
            <a:prstGeom prst="rect">
              <a:avLst/>
            </a:prstGeom>
          </p:spPr>
          <p:style>
            <a:lnRef idx="3">
              <a:schemeClr val="lt1"/>
            </a:lnRef>
            <a:fillRef idx="1">
              <a:schemeClr val="accent3"/>
            </a:fillRef>
            <a:effectRef idx="1">
              <a:schemeClr val="accent3"/>
            </a:effectRef>
            <a:fontRef idx="minor">
              <a:schemeClr val="lt1"/>
            </a:fontRef>
          </p:style>
          <p:txBody>
            <a:bodyPr rtlCol="0" anchor="ctr" anchorCtr="0"/>
            <a:lstStyle/>
            <a:p>
              <a:pPr algn="ctr"/>
              <a:r>
                <a:rPr lang="fr-FR" b="1" u="sng" dirty="0" err="1"/>
                <a:t>fo:block</a:t>
              </a:r>
              <a:endParaRPr lang="fr-FR" b="1" u="sng" dirty="0"/>
            </a:p>
          </p:txBody>
        </p:sp>
      </p:grpSp>
      <p:sp>
        <p:nvSpPr>
          <p:cNvPr id="34" name="Étoile à 12 branches 33"/>
          <p:cNvSpPr/>
          <p:nvPr/>
        </p:nvSpPr>
        <p:spPr>
          <a:xfrm rot="21038633">
            <a:off x="4482271" y="4927144"/>
            <a:ext cx="2511911" cy="1738237"/>
          </a:xfrm>
          <a:prstGeom prst="star12">
            <a:avLst/>
          </a:prstGeom>
          <a:ln/>
          <a:effectLst>
            <a:outerShdw blurRad="152400" dist="38100" dir="2700000" sx="107000" sy="107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lIns="0" tIns="36000" rIns="0" bIns="36000" rtlCol="0" anchor="ctr"/>
          <a:lstStyle/>
          <a:p>
            <a:pPr algn="ctr"/>
            <a:r>
              <a:rPr lang="fr-FR" sz="1400" dirty="0"/>
              <a:t>Le </a:t>
            </a:r>
            <a:r>
              <a:rPr lang="fr-FR" sz="1600" b="1" dirty="0"/>
              <a:t>label</a:t>
            </a:r>
            <a:r>
              <a:rPr lang="fr-FR" sz="1600" dirty="0"/>
              <a:t> </a:t>
            </a:r>
            <a:r>
              <a:rPr lang="fr-FR" sz="1400" dirty="0"/>
              <a:t>et le </a:t>
            </a:r>
            <a:r>
              <a:rPr lang="fr-FR" sz="1600" b="1" dirty="0"/>
              <a:t>body</a:t>
            </a:r>
            <a:r>
              <a:rPr lang="fr-FR" sz="1600" dirty="0"/>
              <a:t> </a:t>
            </a:r>
            <a:r>
              <a:rPr lang="fr-FR" sz="1400" dirty="0"/>
              <a:t>sont </a:t>
            </a:r>
          </a:p>
          <a:p>
            <a:pPr algn="ctr"/>
            <a:r>
              <a:rPr lang="fr-FR" sz="1400" dirty="0"/>
              <a:t>par défaut </a:t>
            </a:r>
            <a:r>
              <a:rPr lang="fr-FR" sz="1600" dirty="0"/>
              <a:t>superposés </a:t>
            </a:r>
            <a:endParaRPr lang="fr-FR" sz="1400" dirty="0"/>
          </a:p>
          <a:p>
            <a:pPr algn="ctr"/>
            <a:r>
              <a:rPr lang="fr-FR" sz="1400" dirty="0"/>
              <a:t>l'un sur l'autre </a:t>
            </a:r>
          </a:p>
          <a:p>
            <a:pPr algn="ctr"/>
            <a:r>
              <a:rPr lang="fr-FR" sz="1400" b="1" dirty="0"/>
              <a:t>sur la gauche mais sont </a:t>
            </a:r>
          </a:p>
          <a:p>
            <a:pPr algn="ctr"/>
            <a:r>
              <a:rPr lang="fr-FR" sz="1400" b="1" dirty="0"/>
              <a:t>frères XML</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pPr lvl="0"/>
            <a:br>
              <a:rPr lang="fr-FR" dirty="0"/>
            </a:br>
            <a:r>
              <a:rPr lang="fr-FR" dirty="0"/>
              <a:t>page-</a:t>
            </a:r>
            <a:r>
              <a:rPr lang="fr-FR" dirty="0" err="1"/>
              <a:t>number</a:t>
            </a:r>
            <a:r>
              <a:rPr lang="fr-FR" dirty="0"/>
              <a:t> &amp; citation</a:t>
            </a:r>
            <a:br>
              <a:rPr lang="fr-FR" dirty="0"/>
            </a:br>
            <a:endParaRPr lang="fr-FR" dirty="0"/>
          </a:p>
        </p:txBody>
      </p:sp>
      <p:sp>
        <p:nvSpPr>
          <p:cNvPr id="15" name="Espace réservé du contenu 14"/>
          <p:cNvSpPr>
            <a:spLocks noGrp="1"/>
          </p:cNvSpPr>
          <p:nvPr>
            <p:ph idx="1"/>
          </p:nvPr>
        </p:nvSpPr>
        <p:spPr>
          <a:xfrm>
            <a:off x="285720" y="1142984"/>
            <a:ext cx="8572560" cy="5286412"/>
          </a:xfrm>
        </p:spPr>
        <p:txBody>
          <a:bodyPr>
            <a:normAutofit fontScale="70000" lnSpcReduction="20000"/>
          </a:bodyPr>
          <a:lstStyle/>
          <a:p>
            <a:pPr marL="165100" lvl="3" indent="-165100">
              <a:buFont typeface="Arial" pitchFamily="34" charset="0"/>
              <a:buChar char="•"/>
            </a:pPr>
            <a:r>
              <a:rPr lang="fr-FR" sz="3200" dirty="0"/>
              <a:t>Numéro de la page en courante</a:t>
            </a:r>
            <a:endParaRPr lang="fr-FR" sz="3200" i="1" dirty="0">
              <a:solidFill>
                <a:srgbClr val="002060"/>
              </a:solidFill>
            </a:endParaRPr>
          </a:p>
          <a:p>
            <a:pPr marL="1079500" lvl="5" indent="-165100"/>
            <a:r>
              <a:rPr lang="fr-FR" sz="3200" i="1" dirty="0" err="1">
                <a:solidFill>
                  <a:srgbClr val="002060"/>
                </a:solidFill>
              </a:rPr>
              <a:t>fo:page-number</a:t>
            </a:r>
            <a:endParaRPr lang="fr-FR" sz="3200" i="1" dirty="0">
              <a:solidFill>
                <a:srgbClr val="002060"/>
              </a:solidFill>
            </a:endParaRPr>
          </a:p>
          <a:p>
            <a:pPr marL="165100" lvl="3" indent="-165100">
              <a:buFont typeface="Arial" pitchFamily="34" charset="0"/>
              <a:buChar char="•"/>
            </a:pPr>
            <a:r>
              <a:rPr lang="fr-FR" sz="3200" dirty="0"/>
              <a:t>Numéro de la page de séquence</a:t>
            </a:r>
            <a:endParaRPr lang="fr-FR" sz="3200" i="1" dirty="0">
              <a:solidFill>
                <a:srgbClr val="002060"/>
              </a:solidFill>
            </a:endParaRPr>
          </a:p>
          <a:p>
            <a:pPr marL="1079500" lvl="5" indent="-165100"/>
            <a:r>
              <a:rPr lang="fr-FR" sz="3200" i="1" dirty="0">
                <a:solidFill>
                  <a:srgbClr val="002060"/>
                </a:solidFill>
              </a:rPr>
              <a:t>   </a:t>
            </a:r>
            <a:r>
              <a:rPr lang="fr-FR" sz="3200" i="1" dirty="0" err="1">
                <a:solidFill>
                  <a:srgbClr val="002060"/>
                </a:solidFill>
              </a:rPr>
              <a:t>fo:page-number-citation-last</a:t>
            </a:r>
            <a:endParaRPr lang="fr-FR" sz="3200" i="1" dirty="0">
              <a:solidFill>
                <a:srgbClr val="002060"/>
              </a:solidFill>
            </a:endParaRPr>
          </a:p>
          <a:p>
            <a:pPr marL="622300" lvl="4" indent="-165100">
              <a:buFont typeface="Wingdings" pitchFamily="2" charset="2"/>
              <a:buChar char="§"/>
            </a:pPr>
            <a:r>
              <a:rPr lang="fr-FR" sz="3200" dirty="0"/>
              <a:t>Référence de dernier block</a:t>
            </a:r>
          </a:p>
          <a:p>
            <a:pPr marL="977900" lvl="6" indent="-165100"/>
            <a:endParaRPr lang="fr-FR" sz="3200" i="1" dirty="0"/>
          </a:p>
          <a:p>
            <a:pPr marL="977900" lvl="6" indent="-165100"/>
            <a:endParaRPr lang="fr-FR" sz="3200" i="1"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r>
              <a:rPr lang="fr-FR" sz="3200" dirty="0"/>
              <a:t>Accès a la citation de fin</a:t>
            </a:r>
          </a:p>
          <a:p>
            <a:pPr marL="622300" lvl="4" indent="-165100">
              <a:buFont typeface="Wingdings" pitchFamily="2" charset="2"/>
              <a:buChar char="§"/>
            </a:pPr>
            <a:endParaRPr lang="fr-FR" sz="3200" dirty="0"/>
          </a:p>
          <a:p>
            <a:pPr marL="622300" lvl="4" indent="-165100">
              <a:buNone/>
            </a:pPr>
            <a:endParaRPr lang="fr-FR" sz="3200" dirty="0"/>
          </a:p>
          <a:p>
            <a:pPr marL="622300" lvl="4" indent="-165100">
              <a:buNone/>
            </a:pPr>
            <a:r>
              <a:rPr lang="fr-FR" sz="3200" dirty="0"/>
              <a:t> </a:t>
            </a:r>
          </a:p>
          <a:p>
            <a:pPr marL="622300" lvl="4" indent="-165100">
              <a:buFont typeface="Wingdings" pitchFamily="2" charset="2"/>
              <a:buChar char="§"/>
            </a:pPr>
            <a:endParaRPr lang="fr-FR" sz="3200" dirty="0"/>
          </a:p>
        </p:txBody>
      </p:sp>
      <p:sp>
        <p:nvSpPr>
          <p:cNvPr id="12" name="Rectangle 11"/>
          <p:cNvSpPr/>
          <p:nvPr/>
        </p:nvSpPr>
        <p:spPr>
          <a:xfrm>
            <a:off x="1666100" y="2813512"/>
            <a:ext cx="5691982" cy="10441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sz="1600" dirty="0"/>
              <a:t>&lt;</a:t>
            </a:r>
            <a:r>
              <a:rPr lang="fr-FR" sz="1600" dirty="0" err="1"/>
              <a:t>fo:page-sequence</a:t>
            </a:r>
            <a:r>
              <a:rPr lang="fr-FR" sz="1600" dirty="0"/>
              <a:t> master-</a:t>
            </a:r>
            <a:r>
              <a:rPr lang="fr-FR" sz="1600" dirty="0" err="1"/>
              <a:t>reference</a:t>
            </a:r>
            <a:r>
              <a:rPr lang="fr-FR" sz="1600" dirty="0"/>
              <a:t>="A4P" id="</a:t>
            </a:r>
            <a:r>
              <a:rPr lang="fr-FR" sz="1600" dirty="0" err="1"/>
              <a:t>mainSequence</a:t>
            </a:r>
            <a:r>
              <a:rPr lang="fr-FR" sz="1600" dirty="0"/>
              <a:t>"&gt;</a:t>
            </a:r>
          </a:p>
          <a:p>
            <a:r>
              <a:rPr lang="fr-FR" sz="1600" dirty="0"/>
              <a:t>…</a:t>
            </a:r>
          </a:p>
          <a:p>
            <a:r>
              <a:rPr lang="fr-FR" sz="1600" dirty="0"/>
              <a:t>&lt;/</a:t>
            </a:r>
            <a:r>
              <a:rPr lang="fr-FR" sz="1600" dirty="0" err="1"/>
              <a:t>fo</a:t>
            </a:r>
            <a:r>
              <a:rPr lang="fr-FR" sz="1600" dirty="0"/>
              <a:t>-page-</a:t>
            </a:r>
            <a:r>
              <a:rPr lang="fr-FR" sz="1600" dirty="0" err="1"/>
              <a:t>squence</a:t>
            </a:r>
            <a:r>
              <a:rPr lang="fr-FR" sz="1600" dirty="0"/>
              <a:t>&gt;</a:t>
            </a:r>
          </a:p>
        </p:txBody>
      </p:sp>
      <p:sp>
        <p:nvSpPr>
          <p:cNvPr id="13" name="Rectangle 12"/>
          <p:cNvSpPr/>
          <p:nvPr/>
        </p:nvSpPr>
        <p:spPr>
          <a:xfrm>
            <a:off x="2737600" y="5214950"/>
            <a:ext cx="3548912" cy="10081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600" dirty="0"/>
              <a:t>&lt;</a:t>
            </a:r>
            <a:r>
              <a:rPr lang="en-US" sz="1600" dirty="0" err="1"/>
              <a:t>fo:page</a:t>
            </a:r>
            <a:r>
              <a:rPr lang="en-US" sz="1600" dirty="0"/>
              <a:t>-number-citation-last </a:t>
            </a:r>
          </a:p>
          <a:p>
            <a:r>
              <a:rPr lang="en-US" sz="1600" dirty="0"/>
              <a:t>	page-citation-strategy="all" </a:t>
            </a:r>
          </a:p>
          <a:p>
            <a:r>
              <a:rPr lang="en-US" sz="1600" dirty="0"/>
              <a:t>	ref-id="</a:t>
            </a:r>
            <a:r>
              <a:rPr lang="en-US" sz="1600" dirty="0" err="1"/>
              <a:t>mainSequence</a:t>
            </a:r>
            <a:r>
              <a:rPr lang="en-US" sz="1600" dirty="0"/>
              <a:t>"/&gt;</a:t>
            </a:r>
            <a:endParaRPr lang="fr-FR" sz="1600" dirty="0"/>
          </a:p>
        </p:txBody>
      </p:sp>
      <p:sp>
        <p:nvSpPr>
          <p:cNvPr id="16" name="Rectangle 15"/>
          <p:cNvSpPr/>
          <p:nvPr/>
        </p:nvSpPr>
        <p:spPr>
          <a:xfrm>
            <a:off x="2928926" y="4027958"/>
            <a:ext cx="3143272" cy="5440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dirty="0"/>
              <a:t>&lt;</a:t>
            </a:r>
            <a:r>
              <a:rPr lang="fr-FR" dirty="0" err="1"/>
              <a:t>fo:block</a:t>
            </a:r>
            <a:r>
              <a:rPr lang="fr-FR" dirty="0"/>
              <a:t> id="</a:t>
            </a:r>
            <a:r>
              <a:rPr lang="fr-FR" dirty="0" err="1"/>
              <a:t>mainSequence</a:t>
            </a:r>
            <a:r>
              <a:rPr lang="fr-FR" dirty="0"/>
              <a:t>"/&gt;</a:t>
            </a:r>
          </a:p>
        </p:txBody>
      </p:sp>
      <p:sp>
        <p:nvSpPr>
          <p:cNvPr id="17" name="ZoneTexte 16"/>
          <p:cNvSpPr txBox="1"/>
          <p:nvPr/>
        </p:nvSpPr>
        <p:spPr>
          <a:xfrm>
            <a:off x="2285984" y="4071942"/>
            <a:ext cx="571504" cy="400110"/>
          </a:xfrm>
          <a:prstGeom prst="rect">
            <a:avLst/>
          </a:prstGeom>
          <a:noFill/>
        </p:spPr>
        <p:txBody>
          <a:bodyPr wrap="square" rtlCol="0">
            <a:spAutoFit/>
          </a:bodyPr>
          <a:lstStyle/>
          <a:p>
            <a:r>
              <a:rPr lang="fr-FR" sz="2000" dirty="0"/>
              <a:t>o</a:t>
            </a:r>
            <a:r>
              <a:rPr lang="fr-FR" dirty="0"/>
              <a:t>u </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r>
              <a:rPr lang="fr-FR"/>
              <a:t>Le langage XSL-Fo</a:t>
            </a:r>
            <a:br>
              <a:rPr lang="fr-FR"/>
            </a:br>
            <a:r>
              <a:rPr lang="fr-FR"/>
              <a:t>IVb) Enregistrement Fonts </a:t>
            </a:r>
            <a:endParaRPr lang="fr-FR" dirty="0"/>
          </a:p>
        </p:txBody>
      </p:sp>
      <p:sp>
        <p:nvSpPr>
          <p:cNvPr id="13" name="Espace réservé du contenu 12"/>
          <p:cNvSpPr>
            <a:spLocks noGrp="1"/>
          </p:cNvSpPr>
          <p:nvPr>
            <p:ph idx="1"/>
          </p:nvPr>
        </p:nvSpPr>
        <p:spPr/>
        <p:txBody>
          <a:bodyPr>
            <a:normAutofit fontScale="92500" lnSpcReduction="10000"/>
          </a:bodyPr>
          <a:lstStyle/>
          <a:p>
            <a:r>
              <a:rPr lang="fr-FR" dirty="0"/>
              <a:t>Fichier de config FOP</a:t>
            </a:r>
          </a:p>
          <a:p>
            <a:pPr lvl="1"/>
            <a:r>
              <a:rPr lang="fr-FR" b="1" dirty="0" err="1"/>
              <a:t>fop.xconf</a:t>
            </a:r>
            <a:endParaRPr lang="fr-FR" b="1" dirty="0"/>
          </a:p>
          <a:p>
            <a:pPr lvl="2"/>
            <a:r>
              <a:rPr lang="fr-FR" dirty="0"/>
              <a:t>Fichier de config FOP</a:t>
            </a:r>
          </a:p>
          <a:p>
            <a:pPr lvl="1"/>
            <a:r>
              <a:rPr lang="fr-FR" b="1" dirty="0"/>
              <a:t>Auto-</a:t>
            </a:r>
            <a:r>
              <a:rPr lang="fr-FR" b="1" dirty="0" err="1"/>
              <a:t>detect</a:t>
            </a:r>
            <a:endParaRPr lang="fr-FR" b="1" dirty="0"/>
          </a:p>
          <a:p>
            <a:pPr lvl="2"/>
            <a:r>
              <a:rPr lang="fr-FR" dirty="0"/>
              <a:t>permet l'auto-</a:t>
            </a:r>
            <a:r>
              <a:rPr lang="fr-FR" dirty="0" err="1"/>
              <a:t>detection</a:t>
            </a:r>
            <a:r>
              <a:rPr lang="fr-FR" dirty="0"/>
              <a:t> </a:t>
            </a:r>
          </a:p>
          <a:p>
            <a:pPr lvl="2"/>
            <a:r>
              <a:rPr lang="fr-FR" dirty="0"/>
              <a:t>des fonts sur le </a:t>
            </a:r>
            <a:r>
              <a:rPr lang="fr-FR" b="1" dirty="0"/>
              <a:t>system </a:t>
            </a:r>
          </a:p>
          <a:p>
            <a:pPr lvl="2">
              <a:buNone/>
            </a:pPr>
            <a:r>
              <a:rPr lang="fr-FR" dirty="0"/>
              <a:t>exécutant </a:t>
            </a:r>
            <a:r>
              <a:rPr lang="fr-FR" dirty="0" err="1"/>
              <a:t>fop</a:t>
            </a:r>
            <a:endParaRPr lang="fr-FR" dirty="0"/>
          </a:p>
          <a:p>
            <a:pPr lvl="1"/>
            <a:r>
              <a:rPr lang="fr-FR" dirty="0"/>
              <a:t>déclaration de fonts lambda</a:t>
            </a:r>
          </a:p>
          <a:p>
            <a:pPr lvl="2"/>
            <a:r>
              <a:rPr lang="fr-FR" dirty="0"/>
              <a:t>Nécessite la </a:t>
            </a:r>
            <a:r>
              <a:rPr lang="fr-FR" b="1" dirty="0"/>
              <a:t>métrique</a:t>
            </a:r>
            <a:r>
              <a:rPr lang="fr-FR" dirty="0"/>
              <a:t> </a:t>
            </a:r>
            <a:r>
              <a:rPr lang="fr-FR" b="1" dirty="0"/>
              <a:t>XML</a:t>
            </a:r>
            <a:r>
              <a:rPr lang="fr-FR" dirty="0"/>
              <a:t> de la font </a:t>
            </a:r>
          </a:p>
          <a:p>
            <a:pPr lvl="3"/>
            <a:r>
              <a:rPr lang="fr-FR" dirty="0"/>
              <a:t>&lt;font </a:t>
            </a:r>
            <a:r>
              <a:rPr lang="fr-FR" dirty="0" err="1"/>
              <a:t>metrics</a:t>
            </a:r>
            <a:r>
              <a:rPr lang="fr-FR" dirty="0"/>
              <a:t>-url="file:///c:/xml/fonts/garamond-bold.xml" </a:t>
            </a:r>
            <a:r>
              <a:rPr lang="fr-FR" dirty="0" err="1"/>
              <a:t>kerning</a:t>
            </a:r>
            <a:r>
              <a:rPr lang="fr-FR" dirty="0"/>
              <a:t>="</a:t>
            </a:r>
            <a:r>
              <a:rPr lang="fr-FR" dirty="0" err="1"/>
              <a:t>yes</a:t>
            </a:r>
            <a:r>
              <a:rPr lang="fr-FR" dirty="0"/>
              <a:t>" </a:t>
            </a:r>
            <a:r>
              <a:rPr lang="fr-FR" dirty="0" err="1"/>
              <a:t>embed</a:t>
            </a:r>
            <a:r>
              <a:rPr lang="fr-FR" dirty="0"/>
              <a:t>-url="file://c:/Windows/fonts/GARABD.TTF"&gt; </a:t>
            </a:r>
          </a:p>
          <a:p>
            <a:pPr lvl="3"/>
            <a:r>
              <a:rPr lang="fr-FR" dirty="0"/>
              <a:t>        &lt;font-triplet </a:t>
            </a:r>
            <a:r>
              <a:rPr lang="fr-FR" dirty="0" err="1"/>
              <a:t>name</a:t>
            </a:r>
            <a:r>
              <a:rPr lang="fr-FR" dirty="0"/>
              <a:t>="Garamond" style="normal" </a:t>
            </a:r>
            <a:r>
              <a:rPr lang="fr-FR" dirty="0" err="1"/>
              <a:t>weight</a:t>
            </a:r>
            <a:r>
              <a:rPr lang="fr-FR" dirty="0"/>
              <a:t>="bold"/&gt; </a:t>
            </a:r>
          </a:p>
          <a:p>
            <a:pPr lvl="3"/>
            <a:r>
              <a:rPr lang="fr-FR" dirty="0"/>
              <a:t>&lt;/font&gt;</a:t>
            </a:r>
          </a:p>
        </p:txBody>
      </p:sp>
      <p:sp>
        <p:nvSpPr>
          <p:cNvPr id="16" name="Rectangle 15"/>
          <p:cNvSpPr/>
          <p:nvPr/>
        </p:nvSpPr>
        <p:spPr>
          <a:xfrm>
            <a:off x="4357686" y="1428736"/>
            <a:ext cx="4248472" cy="2160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a:t>&lt;</a:t>
            </a:r>
            <a:r>
              <a:rPr lang="fr-FR" b="1" dirty="0" err="1"/>
              <a:t>renderers</a:t>
            </a:r>
            <a:r>
              <a:rPr lang="fr-FR" b="1" dirty="0"/>
              <a:t>&gt;</a:t>
            </a:r>
            <a:r>
              <a:rPr lang="fr-FR" dirty="0"/>
              <a:t> </a:t>
            </a:r>
          </a:p>
          <a:p>
            <a:r>
              <a:rPr lang="fr-FR" b="1" dirty="0"/>
              <a:t>  &lt;</a:t>
            </a:r>
            <a:r>
              <a:rPr lang="fr-FR" b="1" dirty="0" err="1"/>
              <a:t>renderer</a:t>
            </a:r>
            <a:r>
              <a:rPr lang="fr-FR" dirty="0"/>
              <a:t> mime="application/</a:t>
            </a:r>
            <a:r>
              <a:rPr lang="fr-FR" dirty="0" err="1"/>
              <a:t>pdf</a:t>
            </a:r>
            <a:r>
              <a:rPr lang="fr-FR" dirty="0"/>
              <a:t>"</a:t>
            </a:r>
            <a:r>
              <a:rPr lang="fr-FR" b="1" dirty="0"/>
              <a:t>&gt;</a:t>
            </a:r>
            <a:r>
              <a:rPr lang="fr-FR" dirty="0"/>
              <a:t> </a:t>
            </a:r>
          </a:p>
          <a:p>
            <a:r>
              <a:rPr lang="fr-FR" b="1" dirty="0"/>
              <a:t>     &lt;fonts&gt;</a:t>
            </a:r>
            <a:r>
              <a:rPr lang="fr-FR" dirty="0"/>
              <a:t> </a:t>
            </a:r>
          </a:p>
          <a:p>
            <a:r>
              <a:rPr lang="fr-FR" b="1" dirty="0"/>
              <a:t>	&lt;!--</a:t>
            </a:r>
            <a:r>
              <a:rPr lang="fr-FR" b="1" dirty="0" err="1"/>
              <a:t>declaration</a:t>
            </a:r>
            <a:r>
              <a:rPr lang="fr-FR" b="1" dirty="0"/>
              <a:t> des fonts--&gt;</a:t>
            </a:r>
          </a:p>
          <a:p>
            <a:r>
              <a:rPr lang="fr-FR" b="1" dirty="0"/>
              <a:t>        &lt;auto-</a:t>
            </a:r>
            <a:r>
              <a:rPr lang="fr-FR" b="1" dirty="0" err="1"/>
              <a:t>detect</a:t>
            </a:r>
            <a:r>
              <a:rPr lang="fr-FR" b="1" dirty="0"/>
              <a:t>/&gt;</a:t>
            </a:r>
          </a:p>
          <a:p>
            <a:r>
              <a:rPr lang="fr-FR" b="1" dirty="0"/>
              <a:t>     &lt;/fonts&gt;</a:t>
            </a:r>
          </a:p>
          <a:p>
            <a:r>
              <a:rPr lang="fr-FR" dirty="0"/>
              <a:t>   </a:t>
            </a:r>
            <a:r>
              <a:rPr lang="fr-FR" b="1" dirty="0"/>
              <a:t>&lt;/</a:t>
            </a:r>
            <a:r>
              <a:rPr lang="fr-FR" b="1" dirty="0" err="1"/>
              <a:t>renderer</a:t>
            </a:r>
            <a:r>
              <a:rPr lang="fr-FR" b="1" dirty="0"/>
              <a:t>&gt;</a:t>
            </a:r>
            <a:r>
              <a:rPr lang="fr-FR" dirty="0"/>
              <a:t> </a:t>
            </a:r>
          </a:p>
          <a:p>
            <a:r>
              <a:rPr lang="fr-FR" b="1" dirty="0"/>
              <a:t>&lt;/</a:t>
            </a:r>
            <a:r>
              <a:rPr lang="fr-FR" b="1" dirty="0" err="1"/>
              <a:t>renderers</a:t>
            </a:r>
            <a:r>
              <a:rPr lang="fr-FR" b="1" dirty="0"/>
              <a:t>&gt;</a:t>
            </a:r>
            <a:endParaRPr lang="fr-FR" dirty="0"/>
          </a:p>
        </p:txBody>
      </p:sp>
      <p:sp>
        <p:nvSpPr>
          <p:cNvPr id="2049" name="Rectangle 1"/>
          <p:cNvSpPr>
            <a:spLocks noChangeArrowheads="1"/>
          </p:cNvSpPr>
          <p:nvPr/>
        </p:nvSpPr>
        <p:spPr bwMode="auto">
          <a:xfrm>
            <a:off x="-3714808" y="-1938992"/>
            <a:ext cx="6426288"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renderers</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mime="application/</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pdf</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&lt;fonts&gt;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&lt;font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kerning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yes</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a:t>
            </a:r>
            <a:r>
              <a:rPr kumimoji="0" lang="fr-FR" sz="1000" b="0" i="0" u="none" strike="noStrike" cap="none" normalizeH="0" baseline="0" dirty="0">
                <a:ln>
                  <a:noFill/>
                </a:ln>
                <a:solidFill>
                  <a:srgbClr val="4070A0"/>
                </a:solidFill>
                <a:effectLst/>
                <a:latin typeface="Arial Unicode MS" pitchFamily="34" charset="-128"/>
                <a:cs typeface="Arial" pitchFamily="34" charset="0"/>
              </a:rPr>
              <a:t>-url="/System/Library/Fonts/Arial.ttf"</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embedding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-mode="</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subset</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	&lt;font-triplet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name</a:t>
            </a:r>
            <a:r>
              <a:rPr kumimoji="0" lang="fr-FR" sz="1000" b="0" i="0" u="none" strike="noStrike" cap="none" normalizeH="0" baseline="0" dirty="0">
                <a:ln>
                  <a:noFill/>
                </a:ln>
                <a:solidFill>
                  <a:srgbClr val="4070A0"/>
                </a:solidFill>
                <a:effectLst/>
                <a:latin typeface="Arial Unicode MS" pitchFamily="34" charset="-128"/>
                <a:cs typeface="Arial" pitchFamily="34" charset="0"/>
              </a:rPr>
              <a:t>="Arial"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style="normal"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weight</a:t>
            </a:r>
            <a:r>
              <a:rPr kumimoji="0" lang="fr-FR" sz="1000" b="0" i="0" u="none" strike="noStrike" cap="none" normalizeH="0" baseline="0" dirty="0">
                <a:ln>
                  <a:noFill/>
                </a:ln>
                <a:solidFill>
                  <a:srgbClr val="4070A0"/>
                </a:solidFill>
                <a:effectLst/>
                <a:latin typeface="Arial Unicode MS" pitchFamily="34" charset="-128"/>
                <a:cs typeface="Arial" pitchFamily="34" charset="0"/>
              </a:rPr>
              <a:t>="normal"</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&lt;/font&gt;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lang="fr-FR" sz="1000" b="1" dirty="0">
                <a:solidFill>
                  <a:srgbClr val="062873"/>
                </a:solidFill>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kerning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yes</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a:t>
            </a:r>
            <a:r>
              <a:rPr kumimoji="0" lang="fr-FR" sz="1000" b="0" i="0" u="none" strike="noStrike" cap="none" normalizeH="0" baseline="0" dirty="0">
                <a:ln>
                  <a:noFill/>
                </a:ln>
                <a:solidFill>
                  <a:srgbClr val="4070A0"/>
                </a:solidFill>
                <a:effectLst/>
                <a:latin typeface="Arial Unicode MS" pitchFamily="34" charset="-128"/>
                <a:cs typeface="Arial" pitchFamily="34" charset="0"/>
              </a:rPr>
              <a:t>-url="/System/Library/Fonts/AEHO____.PFB"</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lang="fr-FR" sz="1000" dirty="0">
                <a:solidFill>
                  <a:srgbClr val="333333"/>
                </a:solidFill>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&lt;font-triplet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name</a:t>
            </a:r>
            <a:r>
              <a:rPr kumimoji="0" lang="fr-FR" sz="1000" b="0" i="0" u="none" strike="noStrike" cap="none" normalizeH="0" baseline="0" dirty="0">
                <a:ln>
                  <a:noFill/>
                </a:ln>
                <a:solidFill>
                  <a:srgbClr val="4070A0"/>
                </a:solidFill>
                <a:effectLst/>
                <a:latin typeface="Arial Unicode MS" pitchFamily="34" charset="-128"/>
                <a:cs typeface="Arial" pitchFamily="34" charset="0"/>
              </a:rPr>
              <a:t>="Avenir-</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HeavyOblique</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style="normal"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weight</a:t>
            </a:r>
            <a:r>
              <a:rPr kumimoji="0" lang="fr-FR" sz="1000" b="0" i="0" u="none" strike="noStrike" cap="none" normalizeH="0" baseline="0" dirty="0">
                <a:ln>
                  <a:noFill/>
                </a:ln>
                <a:solidFill>
                  <a:srgbClr val="4070A0"/>
                </a:solidFill>
                <a:effectLst/>
                <a:latin typeface="Arial Unicode MS" pitchFamily="34" charset="-128"/>
                <a:cs typeface="Arial" pitchFamily="34" charset="0"/>
              </a:rPr>
              <a:t>="bold"</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p>
          <a:p>
            <a:pPr marL="0" marR="0" lvl="0" indent="0" defTabSz="914400" rtl="0" eaLnBrk="1" fontAlgn="base" latinLnBrk="0" hangingPunct="1">
              <a:lnSpc>
                <a:spcPct val="100000"/>
              </a:lnSpc>
              <a:spcBef>
                <a:spcPct val="0"/>
              </a:spcBef>
              <a:spcAft>
                <a:spcPct val="0"/>
              </a:spcAft>
              <a:buClrTx/>
              <a:buSzTx/>
              <a:buFontTx/>
              <a:buNone/>
              <a:tabLst/>
            </a:pPr>
            <a:r>
              <a:rPr lang="fr-FR" sz="1000" b="1" dirty="0">
                <a:solidFill>
                  <a:srgbClr val="062873"/>
                </a:solidFill>
                <a:latin typeface="Arial Unicode MS" pitchFamily="34" charset="-128"/>
                <a:cs typeface="Arial" pitchFamily="34" charset="0"/>
              </a:rPr>
              <a:t>          </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endParaRPr lang="fr-FR" sz="1000" dirty="0">
              <a:solidFill>
                <a:srgbClr val="333333"/>
              </a:solidFill>
              <a:latin typeface="Arial Unicode MS" pitchFamily="34" charset="-128"/>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&lt;/fonts&gt;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renderers</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800" b="0" i="0" u="none" strike="noStrike" cap="none" normalizeH="0" baseline="0" dirty="0">
                <a:ln>
                  <a:noFill/>
                </a:ln>
                <a:solidFill>
                  <a:schemeClr val="tx1"/>
                </a:solidFill>
                <a:effectLst/>
                <a:latin typeface="Arial" pitchFamily="34" charset="0"/>
                <a:cs typeface="Arial" pitchFamily="34" charset="0"/>
              </a:rPr>
              <a:t> </a:t>
            </a:r>
            <a:endParaRPr kumimoji="0" lang="fr-FR"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AutoShape 2"/>
          <p:cNvSpPr>
            <a:spLocks noGrp="1" noChangeArrowheads="1"/>
          </p:cNvSpPr>
          <p:nvPr>
            <p:ph type="title"/>
          </p:nvPr>
        </p:nvSpPr>
        <p:spPr/>
        <p:txBody>
          <a:bodyPr>
            <a:normAutofit/>
          </a:bodyPr>
          <a:lstStyle/>
          <a:p>
            <a:r>
              <a:rPr lang="fr-FR" dirty="0"/>
              <a:t>Apache FOP </a:t>
            </a:r>
          </a:p>
        </p:txBody>
      </p:sp>
      <p:sp>
        <p:nvSpPr>
          <p:cNvPr id="160772" name="Rectangle 3"/>
          <p:cNvSpPr>
            <a:spLocks noGrp="1" noChangeArrowheads="1"/>
          </p:cNvSpPr>
          <p:nvPr>
            <p:ph idx="1"/>
          </p:nvPr>
        </p:nvSpPr>
        <p:spPr/>
        <p:txBody>
          <a:bodyPr>
            <a:normAutofit fontScale="70000" lnSpcReduction="20000"/>
          </a:bodyPr>
          <a:lstStyle/>
          <a:p>
            <a:r>
              <a:rPr lang="fr-FR" dirty="0"/>
              <a:t>FOP</a:t>
            </a:r>
          </a:p>
          <a:p>
            <a:pPr lvl="1"/>
            <a:r>
              <a:rPr lang="fr-FR" dirty="0"/>
              <a:t>Pour générer le fichier, on peut ensuite utiliser FOP ou autre (ex: XEP…)</a:t>
            </a:r>
          </a:p>
          <a:p>
            <a:pPr lvl="1"/>
            <a:r>
              <a:rPr lang="fr-FR" dirty="0"/>
              <a:t>Pour cela, il faut installer une Java Virtual Machine (ex: JVM de Sun)</a:t>
            </a:r>
          </a:p>
          <a:p>
            <a:pPr lvl="1"/>
            <a:r>
              <a:rPr lang="fr-FR" dirty="0"/>
              <a:t>Puis télécharger FOP et l'installer</a:t>
            </a:r>
          </a:p>
          <a:p>
            <a:pPr lvl="1"/>
            <a:r>
              <a:rPr lang="fr-FR" dirty="0"/>
              <a:t>Puis ouvrir une fenêtre de commande et lancer la commande :</a:t>
            </a:r>
          </a:p>
          <a:p>
            <a:pPr lvl="2">
              <a:buNone/>
            </a:pPr>
            <a:endParaRPr lang="fr-FR" dirty="0"/>
          </a:p>
          <a:p>
            <a:pPr lvl="2">
              <a:buNone/>
            </a:pPr>
            <a:endParaRPr lang="fr-FR" dirty="0"/>
          </a:p>
          <a:p>
            <a:pPr lvl="2">
              <a:buNone/>
            </a:pPr>
            <a:endParaRPr lang="fr-FR" dirty="0"/>
          </a:p>
          <a:p>
            <a:pPr lvl="2">
              <a:buNone/>
            </a:pPr>
            <a:r>
              <a:rPr lang="fr-FR" dirty="0"/>
              <a:t>	ou avec les options de fusion </a:t>
            </a:r>
            <a:r>
              <a:rPr lang="fr-FR" dirty="0" err="1"/>
              <a:t>xml</a:t>
            </a:r>
            <a:r>
              <a:rPr lang="fr-FR" dirty="0"/>
              <a:t>, </a:t>
            </a:r>
            <a:r>
              <a:rPr lang="fr-FR" dirty="0" err="1"/>
              <a:t>xsl</a:t>
            </a:r>
            <a:r>
              <a:rPr lang="fr-FR" dirty="0"/>
              <a:t> et </a:t>
            </a:r>
            <a:r>
              <a:rPr lang="fr-FR" dirty="0" err="1"/>
              <a:t>pdf</a:t>
            </a:r>
            <a:r>
              <a:rPr lang="fr-FR" dirty="0"/>
              <a:t> </a:t>
            </a:r>
          </a:p>
          <a:p>
            <a:pPr lvl="2">
              <a:buNone/>
            </a:pPr>
            <a:endParaRPr lang="fr-FR" dirty="0"/>
          </a:p>
          <a:p>
            <a:pPr lvl="2">
              <a:buNone/>
            </a:pPr>
            <a:endParaRPr lang="fr-FR" dirty="0"/>
          </a:p>
          <a:p>
            <a:pPr>
              <a:buNone/>
            </a:pPr>
            <a:endParaRPr lang="fr-FR" dirty="0"/>
          </a:p>
          <a:p>
            <a:r>
              <a:rPr lang="fr-FR" dirty="0"/>
              <a:t>Intégration sur le site Internet</a:t>
            </a:r>
          </a:p>
          <a:p>
            <a:pPr lvl="1"/>
            <a:r>
              <a:rPr lang="fr-FR" dirty="0"/>
              <a:t>On peut lancer un appel de FOP sur un site en PHP avec system() (éventuellement </a:t>
            </a:r>
            <a:r>
              <a:rPr lang="fr-FR" dirty="0" err="1"/>
              <a:t>execute</a:t>
            </a:r>
            <a:r>
              <a:rPr lang="fr-FR" dirty="0"/>
              <a:t>(), </a:t>
            </a:r>
            <a:r>
              <a:rPr lang="fr-FR" dirty="0" err="1"/>
              <a:t>exec</a:t>
            </a:r>
            <a:r>
              <a:rPr lang="fr-FR" dirty="0"/>
              <a:t>()…)</a:t>
            </a:r>
          </a:p>
          <a:p>
            <a:pPr lvl="1"/>
            <a:r>
              <a:rPr lang="fr-FR" dirty="0"/>
              <a:t>Ou utiliser des fonctions spécifiquement conçues pour PHP</a:t>
            </a:r>
          </a:p>
          <a:p>
            <a:pPr lvl="1"/>
            <a:r>
              <a:rPr lang="fr-FR" dirty="0"/>
              <a:t>Voire si vous utilisez Java, faire l'installation des composants FOP pour Java</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139</a:t>
            </a:fld>
            <a:endParaRPr lang="fr-FR"/>
          </a:p>
        </p:txBody>
      </p:sp>
      <p:sp>
        <p:nvSpPr>
          <p:cNvPr id="160770" name="Rectangle 13"/>
          <p:cNvSpPr>
            <a:spLocks noGrp="1" noChangeArrowheads="1"/>
          </p:cNvSpPr>
          <p:nvPr>
            <p:ph type="sldNum" sz="quarter" idx="4294967295"/>
          </p:nvPr>
        </p:nvSpPr>
        <p:spPr>
          <a:xfrm>
            <a:off x="0" y="6362700"/>
            <a:ext cx="762000" cy="488950"/>
          </a:xfrm>
          <a:prstGeom prst="rect">
            <a:avLst/>
          </a:prstGeom>
          <a:noFill/>
        </p:spPr>
        <p:txBody>
          <a:bodyPr/>
          <a:lstStyle/>
          <a:p>
            <a:fld id="{D480737D-759E-42AD-8BE7-EF6C1F2FC979}" type="slidenum">
              <a:rPr lang="fr-FR" smtClean="0"/>
              <a:pPr/>
              <a:t>139</a:t>
            </a:fld>
            <a:endParaRPr lang="fr-FR"/>
          </a:p>
        </p:txBody>
      </p:sp>
      <p:sp>
        <p:nvSpPr>
          <p:cNvPr id="7" name="Rectangle 6"/>
          <p:cNvSpPr/>
          <p:nvPr/>
        </p:nvSpPr>
        <p:spPr>
          <a:xfrm>
            <a:off x="3025743" y="2857496"/>
            <a:ext cx="2629246"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fr-FR" b="1" dirty="0" err="1"/>
              <a:t>fop</a:t>
            </a:r>
            <a:r>
              <a:rPr lang="fr-FR" dirty="0"/>
              <a:t> myfile.fo myfile.pdf</a:t>
            </a:r>
          </a:p>
        </p:txBody>
      </p:sp>
      <p:sp>
        <p:nvSpPr>
          <p:cNvPr id="8" name="Rectangle 7"/>
          <p:cNvSpPr/>
          <p:nvPr/>
        </p:nvSpPr>
        <p:spPr>
          <a:xfrm>
            <a:off x="2286000" y="3916924"/>
            <a:ext cx="4572000" cy="369332"/>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buNone/>
            </a:pPr>
            <a:r>
              <a:rPr lang="fr-FR" b="1" dirty="0" err="1"/>
              <a:t>fop</a:t>
            </a:r>
            <a:r>
              <a:rPr lang="fr-FR" dirty="0"/>
              <a:t> –</a:t>
            </a:r>
            <a:r>
              <a:rPr lang="fr-FR" b="1" dirty="0" err="1"/>
              <a:t>xml</a:t>
            </a:r>
            <a:r>
              <a:rPr lang="fr-FR" dirty="0"/>
              <a:t> x.xml –</a:t>
            </a:r>
            <a:r>
              <a:rPr lang="fr-FR" b="1" dirty="0" err="1"/>
              <a:t>xsl</a:t>
            </a:r>
            <a:r>
              <a:rPr lang="fr-FR" dirty="0"/>
              <a:t> x.xsl –</a:t>
            </a:r>
            <a:r>
              <a:rPr lang="fr-FR" b="1" dirty="0" err="1"/>
              <a:t>pdf</a:t>
            </a:r>
            <a:r>
              <a:rPr lang="fr-FR" dirty="0"/>
              <a:t> x.pdf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AutoShape 2"/>
          <p:cNvSpPr>
            <a:spLocks noGrp="1" noChangeArrowheads="1"/>
          </p:cNvSpPr>
          <p:nvPr>
            <p:ph type="title"/>
          </p:nvPr>
        </p:nvSpPr>
        <p:spPr/>
        <p:txBody>
          <a:bodyPr>
            <a:normAutofit/>
          </a:bodyPr>
          <a:lstStyle/>
          <a:p>
            <a:r>
              <a:rPr lang="fr-FR" dirty="0"/>
              <a:t>Qu'est-ce que le XML ?</a:t>
            </a:r>
          </a:p>
        </p:txBody>
      </p:sp>
      <p:sp>
        <p:nvSpPr>
          <p:cNvPr id="1024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Le DOM (Document Object Model)</a:t>
            </a:r>
          </a:p>
          <a:p>
            <a:pPr lvl="1" eaLnBrk="1" hangingPunct="1"/>
            <a:endParaRPr lang="fr-FR" dirty="0">
              <a:ea typeface="MS Mincho" pitchFamily="49" charset="-128"/>
            </a:endParaRPr>
          </a:p>
          <a:p>
            <a:pPr lvl="1" eaLnBrk="1" hangingPunct="1"/>
            <a:r>
              <a:rPr lang="fr-FR" dirty="0">
                <a:ea typeface="MS Mincho" pitchFamily="49" charset="-128"/>
              </a:rPr>
              <a:t> Le DOM (Document Object Model) est un </a:t>
            </a:r>
            <a:r>
              <a:rPr lang="fr-FR" u="sng" dirty="0">
                <a:ea typeface="MS Mincho" pitchFamily="49" charset="-128"/>
              </a:rPr>
              <a:t>modèle</a:t>
            </a:r>
            <a:r>
              <a:rPr lang="fr-FR" dirty="0">
                <a:ea typeface="MS Mincho" pitchFamily="49" charset="-128"/>
              </a:rPr>
              <a:t> de document indépendant du langage et de la plateforme</a:t>
            </a:r>
          </a:p>
          <a:p>
            <a:pPr lvl="1" eaLnBrk="1" hangingPunct="1"/>
            <a:endParaRPr lang="fr-FR" dirty="0">
              <a:ea typeface="MS Mincho" pitchFamily="49" charset="-128"/>
            </a:endParaRPr>
          </a:p>
          <a:p>
            <a:pPr lvl="1" eaLnBrk="1" hangingPunct="1"/>
            <a:r>
              <a:rPr lang="fr-FR" dirty="0">
                <a:ea typeface="MS Mincho" pitchFamily="49" charset="-128"/>
              </a:rPr>
              <a:t> Une représentation de l'</a:t>
            </a:r>
            <a:r>
              <a:rPr lang="fr-FR" u="sng" dirty="0">
                <a:ea typeface="MS Mincho" pitchFamily="49" charset="-128"/>
              </a:rPr>
              <a:t>arbre XML</a:t>
            </a:r>
            <a:r>
              <a:rPr lang="fr-FR" dirty="0">
                <a:ea typeface="MS Mincho" pitchFamily="49" charset="-128"/>
              </a:rPr>
              <a:t> utilisée par certains parseurs et processeurs pour l'explorer et le modifier</a:t>
            </a:r>
          </a:p>
          <a:p>
            <a:pPr lvl="1" eaLnBrk="1" hangingPunct="1"/>
            <a:endParaRPr lang="fr-FR" dirty="0">
              <a:ea typeface="MS Mincho" pitchFamily="49" charset="-128"/>
            </a:endParaRPr>
          </a:p>
          <a:p>
            <a:pPr lvl="1" eaLnBrk="1" hangingPunct="1"/>
            <a:r>
              <a:rPr lang="fr-FR" dirty="0">
                <a:ea typeface="MS Mincho" pitchFamily="49" charset="-128"/>
              </a:rPr>
              <a:t> Le DOM fournit une </a:t>
            </a:r>
            <a:r>
              <a:rPr lang="fr-FR" u="sng" dirty="0">
                <a:ea typeface="MS Mincho" pitchFamily="49" charset="-128"/>
              </a:rPr>
              <a:t>interface</a:t>
            </a:r>
            <a:r>
              <a:rPr lang="fr-FR" dirty="0">
                <a:ea typeface="MS Mincho" pitchFamily="49" charset="-128"/>
              </a:rPr>
              <a:t> d’accès et de modifications des éléments du document.</a:t>
            </a:r>
          </a:p>
          <a:p>
            <a:pPr lvl="1" eaLnBrk="1" hangingPunct="1"/>
            <a:endParaRPr lang="fr-FR" dirty="0">
              <a:ea typeface="MS Mincho" pitchFamily="49" charset="-128"/>
            </a:endParaRPr>
          </a:p>
          <a:p>
            <a:pPr lvl="1" eaLnBrk="1" hangingPunct="1"/>
            <a:r>
              <a:rPr lang="fr-FR" dirty="0">
                <a:ea typeface="MS Mincho" pitchFamily="49" charset="-128"/>
              </a:rPr>
              <a:t> Le DOM prend en compte tous les éléments du document y compris les </a:t>
            </a:r>
            <a:r>
              <a:rPr lang="fr-FR" dirty="0" err="1">
                <a:ea typeface="MS Mincho" pitchFamily="49" charset="-128"/>
              </a:rPr>
              <a:t>whitespaces</a:t>
            </a:r>
            <a:r>
              <a:rPr lang="fr-FR" dirty="0">
                <a:ea typeface="MS Mincho" pitchFamily="49" charset="-128"/>
              </a:rPr>
              <a:t> entre les balises</a:t>
            </a:r>
          </a:p>
        </p:txBody>
      </p:sp>
      <p:sp>
        <p:nvSpPr>
          <p:cNvPr id="10242" name="Rectangle 13"/>
          <p:cNvSpPr>
            <a:spLocks noGrp="1" noChangeArrowheads="1"/>
          </p:cNvSpPr>
          <p:nvPr>
            <p:ph type="sldNum" sz="quarter" idx="12"/>
          </p:nvPr>
        </p:nvSpPr>
        <p:spPr>
          <a:noFill/>
        </p:spPr>
        <p:txBody>
          <a:bodyPr/>
          <a:lstStyle/>
          <a:p>
            <a:fld id="{254E60C9-57FB-4EED-B028-DE7ED13BF7BD}" type="slidenum">
              <a:rPr lang="fr-FR" smtClean="0"/>
              <a:pPr/>
              <a:t>14</a:t>
            </a:fld>
            <a:endParaRPr lang="fr-FR"/>
          </a:p>
        </p:txBody>
      </p:sp>
      <p:sp>
        <p:nvSpPr>
          <p:cNvPr id="6" name="Espace réservé du contenu 5"/>
          <p:cNvSpPr>
            <a:spLocks noGrp="1"/>
          </p:cNvSpPr>
          <p:nvPr>
            <p:ph sz="quarter" idx="14"/>
          </p:nvPr>
        </p:nvSpPr>
        <p:spPr>
          <a:xfrm rot="160723">
            <a:off x="5570239" y="5453116"/>
            <a:ext cx="2992530" cy="335030"/>
          </a:xfrm>
        </p:spPr>
        <p:txBody>
          <a:bodyPr>
            <a:normAutofit lnSpcReduction="10000"/>
          </a:bodyPr>
          <a:lstStyle/>
          <a:p>
            <a:pPr>
              <a:buNone/>
            </a:pPr>
            <a:r>
              <a:rPr lang="fr-FR" dirty="0"/>
              <a:t>Représentions arborescente</a:t>
            </a:r>
          </a:p>
        </p:txBody>
      </p:sp>
      <p:pic>
        <p:nvPicPr>
          <p:cNvPr id="10245" name="Picture 18437" descr="C:\Work\01it\Cli\Orsys\Cours\PAJ\dom.jpg"/>
          <p:cNvPicPr>
            <a:picLocks noChangeAspect="1" noChangeArrowheads="1"/>
          </p:cNvPicPr>
          <p:nvPr/>
        </p:nvPicPr>
        <p:blipFill>
          <a:blip r:embed="rId3" cstate="print"/>
          <a:srcRect/>
          <a:stretch>
            <a:fillRect/>
          </a:stretch>
        </p:blipFill>
        <p:spPr bwMode="auto">
          <a:xfrm>
            <a:off x="5850575" y="1714488"/>
            <a:ext cx="2579077" cy="3653650"/>
          </a:xfrm>
          <a:prstGeom prst="rect">
            <a:avLst/>
          </a:prstGeom>
          <a:noFill/>
          <a:ln w="9525">
            <a:noFill/>
            <a:miter lim="800000"/>
            <a:headEnd/>
            <a:tailEnd/>
          </a:ln>
          <a:scene3d>
            <a:camera prst="orthographicFront">
              <a:rot lat="0" lon="0" rev="21480000"/>
            </a:camera>
            <a:lightRig rig="threePt" dir="t"/>
          </a:scene3d>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Apache FOP alternatives</a:t>
            </a:r>
          </a:p>
        </p:txBody>
      </p:sp>
      <p:sp>
        <p:nvSpPr>
          <p:cNvPr id="6" name="Espace réservé du contenu 5"/>
          <p:cNvSpPr>
            <a:spLocks noGrp="1"/>
          </p:cNvSpPr>
          <p:nvPr>
            <p:ph idx="1"/>
          </p:nvPr>
        </p:nvSpPr>
        <p:spPr/>
        <p:txBody>
          <a:bodyPr/>
          <a:lstStyle/>
          <a:p>
            <a:r>
              <a:rPr lang="fr-FR" dirty="0" err="1"/>
              <a:t>Antenna</a:t>
            </a:r>
            <a:r>
              <a:rPr lang="fr-FR" dirty="0"/>
              <a:t> HOUSE </a:t>
            </a:r>
          </a:p>
          <a:p>
            <a:pPr lvl="2"/>
            <a:endParaRPr lang="fr-FR" dirty="0"/>
          </a:p>
          <a:p>
            <a:r>
              <a:rPr lang="fr-FR" dirty="0" err="1"/>
              <a:t>Ecrion</a:t>
            </a:r>
            <a:r>
              <a:rPr lang="fr-FR" dirty="0"/>
              <a:t> </a:t>
            </a:r>
            <a:r>
              <a:rPr lang="fr-FR" dirty="0" err="1"/>
              <a:t>xf</a:t>
            </a:r>
            <a:r>
              <a:rPr lang="fr-FR" dirty="0"/>
              <a:t> servant</a:t>
            </a:r>
          </a:p>
          <a:p>
            <a:pPr lvl="1"/>
            <a:r>
              <a:rPr lang="fr-FR" dirty="0"/>
              <a:t>Partie </a:t>
            </a:r>
            <a:r>
              <a:rPr lang="fr-FR" dirty="0" err="1"/>
              <a:t>integrante</a:t>
            </a:r>
            <a:r>
              <a:rPr lang="fr-FR" dirty="0"/>
              <a:t> de XF designer</a:t>
            </a:r>
          </a:p>
          <a:p>
            <a:r>
              <a:rPr lang="fr-FR" dirty="0" err="1"/>
              <a:t>nFop</a:t>
            </a:r>
            <a:endParaRPr lang="fr-FR" dirty="0"/>
          </a:p>
          <a:p>
            <a:pPr lvl="1"/>
            <a:r>
              <a:rPr lang="fr-FR" dirty="0"/>
              <a:t>Moteur FOP en C# </a:t>
            </a:r>
          </a:p>
          <a:p>
            <a:pPr lvl="2"/>
            <a:r>
              <a:rPr lang="fr-FR" dirty="0"/>
              <a:t>https://www.codeproject.com/Articles/12682/Creating-PDF-with-nFOP</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140</a:t>
            </a:fld>
            <a:endParaRPr lang="fr-FR"/>
          </a:p>
        </p:txBody>
      </p:sp>
    </p:spTree>
    <p:extLst>
      <p:ext uri="{BB962C8B-B14F-4D97-AF65-F5344CB8AC3E}">
        <p14:creationId xmlns:p14="http://schemas.microsoft.com/office/powerpoint/2010/main" val="11178613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normAutofit fontScale="92500" lnSpcReduction="20000"/>
          </a:bodyPr>
          <a:lstStyle/>
          <a:p>
            <a:r>
              <a:rPr lang="fr-FR" dirty="0"/>
              <a:t>Dans cette partie vous avez pu voir comment à partir de données et de </a:t>
            </a:r>
            <a:r>
              <a:rPr lang="fr-FR" dirty="0" err="1"/>
              <a:t>xsl</a:t>
            </a:r>
            <a:r>
              <a:rPr lang="fr-FR" dirty="0"/>
              <a:t>, fabriquer un fichier </a:t>
            </a:r>
            <a:r>
              <a:rPr lang="fr-FR" dirty="0" err="1"/>
              <a:t>pdf</a:t>
            </a:r>
            <a:r>
              <a:rPr lang="fr-FR" dirty="0"/>
              <a:t>, </a:t>
            </a:r>
            <a:r>
              <a:rPr lang="fr-FR" dirty="0" err="1"/>
              <a:t>rtf</a:t>
            </a:r>
            <a:r>
              <a:rPr lang="fr-FR" dirty="0"/>
              <a:t>, ...</a:t>
            </a:r>
          </a:p>
          <a:p>
            <a:pPr lvl="1"/>
            <a:endParaRPr lang="fr-FR" dirty="0"/>
          </a:p>
          <a:p>
            <a:pPr lvl="1"/>
            <a:r>
              <a:rPr lang="fr-FR" dirty="0"/>
              <a:t>sa syntaxe, sa structure </a:t>
            </a:r>
          </a:p>
          <a:p>
            <a:pPr lvl="1"/>
            <a:endParaRPr lang="fr-FR" dirty="0"/>
          </a:p>
          <a:p>
            <a:pPr lvl="1"/>
            <a:r>
              <a:rPr lang="fr-FR" dirty="0"/>
              <a:t>Les différents concepts de Formatage de pages	 </a:t>
            </a:r>
          </a:p>
          <a:p>
            <a:pPr lvl="1"/>
            <a:endParaRPr lang="fr-FR" dirty="0"/>
          </a:p>
          <a:p>
            <a:pPr lvl="1"/>
            <a:r>
              <a:rPr lang="fr-FR" dirty="0"/>
              <a:t>Tableaux, les listes 	                 </a:t>
            </a:r>
          </a:p>
          <a:p>
            <a:pPr lvl="1"/>
            <a:endParaRPr lang="fr-FR" dirty="0"/>
          </a:p>
          <a:p>
            <a:pPr lvl="1"/>
            <a:r>
              <a:rPr lang="fr-FR" dirty="0"/>
              <a:t>APACHE FOP	                 </a:t>
            </a:r>
          </a:p>
          <a:p>
            <a:pPr lvl="1"/>
            <a:endParaRPr lang="fr-FR" dirty="0"/>
          </a:p>
          <a:p>
            <a:pPr lvl="1"/>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141</a:t>
            </a:fld>
            <a:endParaRPr lang="fr-F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722313" y="357165"/>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142</a:t>
            </a:fld>
            <a:endParaRPr lang="fr-F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143</a:t>
            </a:fld>
            <a:endParaRPr lang="fr-F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775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144</a:t>
            </a:fld>
            <a:endParaRPr lang="fr-F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145</a:t>
            </a:fld>
            <a:endParaRPr lang="fr-F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2643174" y="3786190"/>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2" name="AutoShape 6"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2" name="Rectangle 11"/>
          <p:cNvSpPr/>
          <p:nvPr/>
        </p:nvSpPr>
        <p:spPr>
          <a:xfrm>
            <a:off x="6440871" y="5857892"/>
            <a:ext cx="2274533" cy="461665"/>
          </a:xfrm>
          <a:prstGeom prst="rect">
            <a:avLst/>
          </a:prstGeom>
        </p:spPr>
        <p:txBody>
          <a:bodyPr wrap="none">
            <a:spAutoFit/>
          </a:bodyPr>
          <a:lstStyle/>
          <a:p>
            <a:r>
              <a:rPr lang="fr-FR" sz="2400" b="1" dirty="0"/>
              <a:t>https://zlib.net/</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146</a:t>
            </a:fld>
            <a:endParaRPr lang="fr-FR"/>
          </a:p>
        </p:txBody>
      </p:sp>
      <p:sp>
        <p:nvSpPr>
          <p:cNvPr id="5" name="Rectangle 4"/>
          <p:cNvSpPr/>
          <p:nvPr/>
        </p:nvSpPr>
        <p:spPr>
          <a:xfrm>
            <a:off x="827584" y="214311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t>&lt;!DOCTYPE </a:t>
            </a:r>
            <a:r>
              <a:rPr lang="fr-FR" b="1" i="1" dirty="0" err="1"/>
              <a:t>svg</a:t>
            </a:r>
            <a:r>
              <a:rPr lang="fr-FR" b="1" i="1" dirty="0"/>
              <a:t> PUBLIC "-//W3C//DTD SVG 1.1//EN" "</a:t>
            </a:r>
            <a:r>
              <a:rPr lang="fr-FR" sz="1600" b="1" i="1" dirty="0"/>
              <a:t>http://www.w3.org/Graphics/SVG/1.1/DTD/svg11.dtd</a:t>
            </a:r>
            <a:r>
              <a:rPr lang="fr-FR" b="1" i="1" dirty="0"/>
              <a:t>"&gt;</a:t>
            </a:r>
            <a:endParaRPr lang="fr-FR" dirty="0"/>
          </a:p>
        </p:txBody>
      </p:sp>
      <p:sp>
        <p:nvSpPr>
          <p:cNvPr id="7" name="Rectangle 6"/>
          <p:cNvSpPr/>
          <p:nvPr/>
        </p:nvSpPr>
        <p:spPr>
          <a:xfrm>
            <a:off x="899592" y="464344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t>&lt;</a:t>
            </a:r>
            <a:r>
              <a:rPr lang="en-US" b="1" dirty="0" err="1"/>
              <a:t>svg</a:t>
            </a:r>
            <a:r>
              <a:rPr lang="en-US" dirty="0"/>
              <a:t> </a:t>
            </a:r>
            <a:r>
              <a:rPr lang="en-US" b="1" dirty="0" err="1"/>
              <a:t>xmlns</a:t>
            </a:r>
            <a:r>
              <a:rPr lang="en-US" dirty="0"/>
              <a:t>="</a:t>
            </a:r>
            <a:r>
              <a:rPr lang="en-US" sz="1600" dirty="0"/>
              <a:t>http://www.w3.org/2000/svg</a:t>
            </a:r>
            <a:r>
              <a:rPr lang="en-US" dirty="0"/>
              <a:t>" </a:t>
            </a:r>
            <a:r>
              <a:rPr lang="en-US" b="1" dirty="0"/>
              <a:t>width</a:t>
            </a:r>
            <a:r>
              <a:rPr lang="en-US" dirty="0"/>
              <a:t>="100%" </a:t>
            </a:r>
            <a:r>
              <a:rPr lang="en-US" b="1" dirty="0"/>
              <a:t>height</a:t>
            </a:r>
            <a:r>
              <a:rPr lang="en-US" dirty="0"/>
              <a:t>="100%" </a:t>
            </a:r>
            <a:r>
              <a:rPr lang="en-US" b="1" dirty="0" err="1"/>
              <a:t>viewBox</a:t>
            </a:r>
            <a:r>
              <a:rPr lang="en-US" dirty="0"/>
              <a:t>="0 0 500 500"&gt;</a:t>
            </a:r>
            <a:endParaRPr lang="fr-FR"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147</a:t>
            </a:fld>
            <a:endParaRPr lang="fr-F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85000" lnSpcReduction="1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148</a:t>
            </a:fld>
            <a:endParaRPr lang="fr-FR"/>
          </a:p>
        </p:txBody>
      </p:sp>
      <p:grpSp>
        <p:nvGrpSpPr>
          <p:cNvPr id="18" name="Groupe 17"/>
          <p:cNvGrpSpPr/>
          <p:nvPr/>
        </p:nvGrpSpPr>
        <p:grpSpPr>
          <a:xfrm rot="170310">
            <a:off x="5491971" y="2134384"/>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8" y="3068960"/>
              <a:ext cx="216024" cy="281315"/>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t>A</a:t>
              </a:r>
            </a:p>
          </p:txBody>
        </p:sp>
      </p:gr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214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149</a:t>
            </a:fld>
            <a:endParaRPr lang="fr-FR"/>
          </a:p>
        </p:txBody>
      </p:sp>
      <p:sp>
        <p:nvSpPr>
          <p:cNvPr id="22" name="Espace réservé du contenu 21"/>
          <p:cNvSpPr>
            <a:spLocks noGrp="1"/>
          </p:cNvSpPr>
          <p:nvPr>
            <p:ph sz="half" idx="14"/>
          </p:nvPr>
        </p:nvSpPr>
        <p:spPr>
          <a:xfrm>
            <a:off x="214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3419872" y="3216396"/>
            <a:ext cx="895350" cy="866775"/>
          </a:xfrm>
          <a:prstGeom prst="rect">
            <a:avLst/>
          </a:prstGeom>
          <a:noFill/>
          <a:ln w="9525">
            <a:noFill/>
            <a:miter lim="800000"/>
            <a:headEnd/>
            <a:tailEnd/>
          </a:ln>
        </p:spPr>
      </p:pic>
      <p:sp>
        <p:nvSpPr>
          <p:cNvPr id="9" name="Rectangle 8"/>
          <p:cNvSpPr/>
          <p:nvPr/>
        </p:nvSpPr>
        <p:spPr>
          <a:xfrm>
            <a:off x="683568" y="3000372"/>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circle</a:t>
            </a:r>
            <a:r>
              <a:rPr lang="en-US" sz="1600" dirty="0"/>
              <a:t> </a:t>
            </a:r>
            <a:r>
              <a:rPr lang="en-US" sz="1600" b="1" dirty="0"/>
              <a:t>r</a:t>
            </a:r>
            <a:r>
              <a:rPr lang="en-US" sz="1600" dirty="0"/>
              <a:t>="100" </a:t>
            </a:r>
          </a:p>
          <a:p>
            <a:r>
              <a:rPr lang="en-US" sz="1600" b="1" dirty="0"/>
              <a:t>       fill</a:t>
            </a:r>
            <a:r>
              <a:rPr lang="en-US" sz="1600" dirty="0"/>
              <a:t>="</a:t>
            </a:r>
            <a:r>
              <a:rPr lang="en-US" sz="1600" dirty="0" err="1"/>
              <a:t>url</a:t>
            </a:r>
            <a:r>
              <a:rPr lang="en-US" sz="1600" dirty="0"/>
              <a:t>(#MyGradient2)"</a:t>
            </a:r>
          </a:p>
          <a:p>
            <a:r>
              <a:rPr lang="en-US" sz="1600" b="1" dirty="0"/>
              <a:t>       stroke</a:t>
            </a:r>
            <a:r>
              <a:rPr lang="en-US" sz="1600" dirty="0"/>
              <a:t>="black" </a:t>
            </a:r>
          </a:p>
          <a:p>
            <a:r>
              <a:rPr lang="en-US" sz="1600" b="1" dirty="0"/>
              <a:t>       stroke-width</a:t>
            </a:r>
            <a:r>
              <a:rPr lang="en-US" sz="1600" dirty="0"/>
              <a:t>="5" </a:t>
            </a:r>
          </a:p>
          <a:p>
            <a:r>
              <a:rPr lang="en-US" sz="1600" b="1" dirty="0"/>
              <a:t>       </a:t>
            </a:r>
            <a:r>
              <a:rPr lang="en-US" sz="1600" b="1" dirty="0" err="1"/>
              <a:t>cx</a:t>
            </a:r>
            <a:r>
              <a:rPr lang="en-US" sz="1600" dirty="0"/>
              <a:t>="150" </a:t>
            </a:r>
            <a:r>
              <a:rPr lang="en-US" sz="1600" b="1" dirty="0"/>
              <a:t>cy</a:t>
            </a:r>
            <a:r>
              <a:rPr lang="en-US" sz="1600" dirty="0"/>
              <a:t>="150"/&gt;</a:t>
            </a:r>
            <a:endParaRPr lang="fr-FR" sz="1600" dirty="0"/>
          </a:p>
        </p:txBody>
      </p:sp>
      <p:pic>
        <p:nvPicPr>
          <p:cNvPr id="290820" name="Picture 4"/>
          <p:cNvPicPr>
            <a:picLocks noChangeAspect="1" noChangeArrowheads="1"/>
          </p:cNvPicPr>
          <p:nvPr/>
        </p:nvPicPr>
        <p:blipFill>
          <a:blip r:embed="rId4" cstate="print"/>
          <a:srcRect/>
          <a:stretch>
            <a:fillRect/>
          </a:stretch>
        </p:blipFill>
        <p:spPr bwMode="auto">
          <a:xfrm>
            <a:off x="4716016" y="3072380"/>
            <a:ext cx="876300" cy="1200150"/>
          </a:xfrm>
          <a:prstGeom prst="rect">
            <a:avLst/>
          </a:prstGeom>
          <a:noFill/>
          <a:ln w="9525">
            <a:noFill/>
            <a:miter lim="800000"/>
            <a:headEnd/>
            <a:tailEnd/>
          </a:ln>
        </p:spPr>
      </p:pic>
      <p:sp>
        <p:nvSpPr>
          <p:cNvPr id="11" name="Rectangle 10"/>
          <p:cNvSpPr/>
          <p:nvPr/>
        </p:nvSpPr>
        <p:spPr>
          <a:xfrm>
            <a:off x="5796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ellipse</a:t>
            </a:r>
            <a:r>
              <a:rPr lang="en-US" sz="1600" dirty="0"/>
              <a:t> </a:t>
            </a:r>
            <a:r>
              <a:rPr lang="en-US" sz="1600" b="1" dirty="0" err="1"/>
              <a:t>rx</a:t>
            </a:r>
            <a:r>
              <a:rPr lang="en-US" sz="1600" dirty="0"/>
              <a:t>="100" </a:t>
            </a:r>
            <a:r>
              <a:rPr lang="en-US" sz="1600" b="1" dirty="0" err="1"/>
              <a:t>ry</a:t>
            </a:r>
            <a:r>
              <a:rPr lang="en-US" sz="1600" dirty="0"/>
              <a:t>="150"     </a:t>
            </a:r>
          </a:p>
          <a:p>
            <a:r>
              <a:rPr lang="en-US" sz="1600" b="1" dirty="0"/>
              <a:t>           fill</a:t>
            </a:r>
            <a:r>
              <a:rPr lang="en-US" sz="1600" dirty="0"/>
              <a:t>="</a:t>
            </a:r>
            <a:r>
              <a:rPr lang="en-US" sz="1600" dirty="0" err="1"/>
              <a:t>url</a:t>
            </a:r>
            <a:r>
              <a:rPr lang="en-US" sz="1600" dirty="0"/>
              <a:t>(#MyGradient2)" </a:t>
            </a:r>
          </a:p>
          <a:p>
            <a:r>
              <a:rPr lang="en-US" sz="1600" b="1" dirty="0"/>
              <a:t>           stroke</a:t>
            </a:r>
            <a:r>
              <a:rPr lang="en-US" sz="1600" dirty="0"/>
              <a:t>="black"</a:t>
            </a:r>
          </a:p>
          <a:p>
            <a:r>
              <a:rPr lang="en-US" sz="1600" b="1" dirty="0"/>
              <a:t>           </a:t>
            </a:r>
            <a:r>
              <a:rPr lang="en-US" sz="1600" b="1" dirty="0" err="1"/>
              <a:t>cx</a:t>
            </a:r>
            <a:r>
              <a:rPr lang="en-US" sz="1600" dirty="0"/>
              <a:t>="150" </a:t>
            </a:r>
            <a:r>
              <a:rPr lang="en-US" sz="1600" b="1" dirty="0"/>
              <a:t>cy</a:t>
            </a:r>
            <a:r>
              <a:rPr lang="en-US" sz="1600" dirty="0"/>
              <a:t>="200"/&gt;</a:t>
            </a:r>
            <a:endParaRPr lang="fr-FR" sz="1600" dirty="0"/>
          </a:p>
        </p:txBody>
      </p:sp>
      <p:pic>
        <p:nvPicPr>
          <p:cNvPr id="290821" name="Picture 5"/>
          <p:cNvPicPr>
            <a:picLocks noChangeAspect="1" noChangeArrowheads="1"/>
          </p:cNvPicPr>
          <p:nvPr/>
        </p:nvPicPr>
        <p:blipFill>
          <a:blip r:embed="rId5" cstate="print"/>
          <a:srcRect/>
          <a:stretch>
            <a:fillRect/>
          </a:stretch>
        </p:blipFill>
        <p:spPr bwMode="auto">
          <a:xfrm>
            <a:off x="3419872" y="5160612"/>
            <a:ext cx="609600" cy="790575"/>
          </a:xfrm>
          <a:prstGeom prst="rect">
            <a:avLst/>
          </a:prstGeom>
          <a:noFill/>
          <a:ln w="9525">
            <a:noFill/>
            <a:miter lim="800000"/>
            <a:headEnd/>
            <a:tailEnd/>
          </a:ln>
        </p:spPr>
      </p:pic>
      <p:sp>
        <p:nvSpPr>
          <p:cNvPr id="13" name="Rectangle 12"/>
          <p:cNvSpPr/>
          <p:nvPr/>
        </p:nvSpPr>
        <p:spPr>
          <a:xfrm>
            <a:off x="428596" y="4882840"/>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err="1"/>
              <a:t>rect</a:t>
            </a:r>
            <a:r>
              <a:rPr lang="en-US" sz="1600" b="1" dirty="0"/>
              <a:t> </a:t>
            </a:r>
          </a:p>
          <a:p>
            <a:r>
              <a:rPr lang="en-US" sz="1600" b="1" dirty="0"/>
              <a:t>     width</a:t>
            </a:r>
            <a:r>
              <a:rPr lang="en-US" sz="1600" dirty="0"/>
              <a:t>="150" </a:t>
            </a:r>
            <a:r>
              <a:rPr lang="en-US" sz="1600" b="1" dirty="0"/>
              <a:t>height</a:t>
            </a:r>
            <a:r>
              <a:rPr lang="en-US" sz="1600" dirty="0"/>
              <a:t>="200" </a:t>
            </a:r>
          </a:p>
          <a:p>
            <a:r>
              <a:rPr lang="en-US" sz="1600" b="1" dirty="0"/>
              <a:t>     fill</a:t>
            </a:r>
            <a:r>
              <a:rPr lang="en-US" sz="1600" dirty="0"/>
              <a:t>="</a:t>
            </a:r>
            <a:r>
              <a:rPr lang="en-US" sz="1600" dirty="0" err="1"/>
              <a:t>url</a:t>
            </a:r>
            <a:r>
              <a:rPr lang="en-US" sz="1600" dirty="0"/>
              <a:t>(#</a:t>
            </a:r>
            <a:r>
              <a:rPr lang="en-US" sz="1600" dirty="0" err="1"/>
              <a:t>MyGradient</a:t>
            </a:r>
            <a:r>
              <a:rPr lang="en-US" sz="1600" dirty="0"/>
              <a:t>)" </a:t>
            </a:r>
          </a:p>
          <a:p>
            <a:r>
              <a:rPr lang="en-US" sz="1600" b="1" dirty="0"/>
              <a:t>     stroke</a:t>
            </a:r>
            <a:r>
              <a:rPr lang="en-US" sz="1600" dirty="0"/>
              <a:t>="BLACK" </a:t>
            </a:r>
          </a:p>
          <a:p>
            <a:r>
              <a:rPr lang="en-US" sz="1600" b="1" dirty="0"/>
              <a:t>     x</a:t>
            </a:r>
            <a:r>
              <a:rPr lang="en-US" sz="1600" dirty="0"/>
              <a:t>="100" </a:t>
            </a:r>
            <a:r>
              <a:rPr lang="en-US" sz="1600" b="1" dirty="0"/>
              <a:t>y</a:t>
            </a:r>
            <a:r>
              <a:rPr lang="en-US" sz="1600" dirty="0"/>
              <a:t>="100"/&gt;</a:t>
            </a:r>
            <a:endParaRPr lang="fr-FR" sz="1600" dirty="0"/>
          </a:p>
        </p:txBody>
      </p:sp>
      <p:sp>
        <p:nvSpPr>
          <p:cNvPr id="14" name="Rectangle 13"/>
          <p:cNvSpPr/>
          <p:nvPr/>
        </p:nvSpPr>
        <p:spPr>
          <a:xfrm>
            <a:off x="5868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line</a:t>
            </a:r>
            <a:r>
              <a:rPr lang="en-US" sz="1600" dirty="0"/>
              <a:t> </a:t>
            </a:r>
            <a:r>
              <a:rPr lang="en-US" sz="1600" b="1" dirty="0"/>
              <a:t>x1</a:t>
            </a:r>
            <a:r>
              <a:rPr lang="en-US" sz="1600" dirty="0"/>
              <a:t>="150" </a:t>
            </a:r>
            <a:r>
              <a:rPr lang="en-US" sz="1600" b="1" dirty="0"/>
              <a:t>y1</a:t>
            </a:r>
            <a:r>
              <a:rPr lang="en-US" sz="1600" dirty="0"/>
              <a:t>="50" </a:t>
            </a:r>
          </a:p>
          <a:p>
            <a:r>
              <a:rPr lang="en-US" sz="1600" b="1" dirty="0"/>
              <a:t>         y2</a:t>
            </a:r>
            <a:r>
              <a:rPr lang="en-US" sz="1600" dirty="0"/>
              <a:t>="200" </a:t>
            </a:r>
            <a:r>
              <a:rPr lang="en-US" sz="1600" b="1" dirty="0"/>
              <a:t>x2</a:t>
            </a:r>
            <a:r>
              <a:rPr lang="en-US" sz="1600" dirty="0"/>
              <a:t>="50" </a:t>
            </a:r>
          </a:p>
          <a:p>
            <a:r>
              <a:rPr lang="en-US" sz="1600" b="1" dirty="0"/>
              <a:t>        stroke</a:t>
            </a:r>
            <a:r>
              <a:rPr lang="en-US" sz="1600" dirty="0"/>
              <a:t>="</a:t>
            </a:r>
            <a:r>
              <a:rPr lang="en-US" sz="1600" dirty="0" err="1"/>
              <a:t>url</a:t>
            </a:r>
            <a:r>
              <a:rPr lang="en-US" sz="1600" dirty="0"/>
              <a:t>(#</a:t>
            </a:r>
            <a:r>
              <a:rPr lang="en-US" sz="1600" dirty="0" err="1"/>
              <a:t>MyGradient</a:t>
            </a:r>
            <a:r>
              <a:rPr lang="en-US" sz="1600" dirty="0"/>
              <a:t>)" </a:t>
            </a:r>
          </a:p>
          <a:p>
            <a:r>
              <a:rPr lang="en-US" sz="1600" b="1" dirty="0"/>
              <a:t>        stroke-width</a:t>
            </a:r>
            <a:r>
              <a:rPr lang="en-US" sz="1600" dirty="0"/>
              <a:t>="10" /&gt;</a:t>
            </a:r>
            <a:endParaRPr lang="fr-FR" sz="1600" dirty="0"/>
          </a:p>
        </p:txBody>
      </p:sp>
      <p:pic>
        <p:nvPicPr>
          <p:cNvPr id="290826" name="Picture 10"/>
          <p:cNvPicPr>
            <a:picLocks noChangeAspect="1" noChangeArrowheads="1"/>
          </p:cNvPicPr>
          <p:nvPr/>
        </p:nvPicPr>
        <p:blipFill>
          <a:blip r:embed="rId6" cstate="print"/>
          <a:srcRect/>
          <a:stretch>
            <a:fillRect/>
          </a:stretch>
        </p:blipFill>
        <p:spPr bwMode="auto">
          <a:xfrm>
            <a:off x="4644008" y="5088604"/>
            <a:ext cx="864096" cy="991586"/>
          </a:xfrm>
          <a:prstGeom prst="rect">
            <a:avLst/>
          </a:prstGeom>
          <a:noFill/>
          <a:ln w="9525">
            <a:noFill/>
            <a:miter lim="800000"/>
            <a:headEnd/>
            <a:tailEnd/>
          </a:ln>
        </p:spPr>
      </p:pic>
      <p:sp>
        <p:nvSpPr>
          <p:cNvPr id="15" name="Titre 1"/>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Formes basiques SVG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 </a:t>
            </a:r>
            <a:r>
              <a:rPr lang="fr-FR" dirty="0" err="1"/>
              <a:t>well</a:t>
            </a:r>
            <a:r>
              <a:rPr lang="fr-FR" dirty="0"/>
              <a:t> </a:t>
            </a:r>
            <a:r>
              <a:rPr lang="fr-FR" dirty="0" err="1"/>
              <a:t>fordness</a:t>
            </a:r>
            <a:r>
              <a:rPr lang="fr-FR" dirty="0"/>
              <a:t>/ </a:t>
            </a:r>
            <a:r>
              <a:rPr lang="fr-FR" dirty="0" err="1"/>
              <a:t>Bienformité</a:t>
            </a:r>
            <a:r>
              <a:rPr lang="fr-FR" dirty="0"/>
              <a:t> »</a:t>
            </a:r>
          </a:p>
        </p:txBody>
      </p:sp>
      <p:sp>
        <p:nvSpPr>
          <p:cNvPr id="3" name="Espace réservé du contenu 2"/>
          <p:cNvSpPr>
            <a:spLocks noGrp="1"/>
          </p:cNvSpPr>
          <p:nvPr>
            <p:ph sz="half" idx="1"/>
          </p:nvPr>
        </p:nvSpPr>
        <p:spPr>
          <a:xfrm>
            <a:off x="457200" y="2249425"/>
            <a:ext cx="4038600" cy="4251410"/>
          </a:xfrm>
        </p:spPr>
        <p:txBody>
          <a:bodyPr>
            <a:normAutofit/>
          </a:bodyPr>
          <a:lstStyle/>
          <a:p>
            <a:pPr lvl="1"/>
            <a:endParaRPr lang="fr-FR" dirty="0"/>
          </a:p>
          <a:p>
            <a:pPr lvl="1">
              <a:buFont typeface="Wingdings" pitchFamily="2" charset="2"/>
              <a:buChar char="q"/>
            </a:pPr>
            <a:r>
              <a:rPr lang="fr-FR" dirty="0" err="1"/>
              <a:t>Processing</a:t>
            </a:r>
            <a:r>
              <a:rPr lang="fr-FR" dirty="0"/>
              <a:t> instruction XML en 1</a:t>
            </a:r>
            <a:r>
              <a:rPr lang="fr-FR" baseline="30000" dirty="0"/>
              <a:t>er</a:t>
            </a:r>
            <a:r>
              <a:rPr lang="fr-FR" dirty="0"/>
              <a:t> </a:t>
            </a:r>
            <a:r>
              <a:rPr lang="fr-FR" dirty="0" err="1"/>
              <a:t>caractere</a:t>
            </a:r>
            <a:endParaRPr lang="fr-FR" dirty="0"/>
          </a:p>
          <a:p>
            <a:pPr lvl="1">
              <a:buFont typeface="Wingdings" pitchFamily="2" charset="2"/>
              <a:buChar char="q"/>
            </a:pPr>
            <a:endParaRPr lang="fr-FR" dirty="0"/>
          </a:p>
          <a:p>
            <a:pPr lvl="1">
              <a:buFont typeface="Wingdings" pitchFamily="2" charset="2"/>
              <a:buChar char="q"/>
            </a:pPr>
            <a:r>
              <a:rPr lang="fr-FR" dirty="0"/>
              <a:t>Une seul balise racine</a:t>
            </a:r>
          </a:p>
          <a:p>
            <a:pPr lvl="1">
              <a:buFont typeface="Wingdings" pitchFamily="2" charset="2"/>
              <a:buChar char="q"/>
            </a:pPr>
            <a:endParaRPr lang="fr-FR" dirty="0"/>
          </a:p>
          <a:p>
            <a:pPr lvl="1">
              <a:buFont typeface="Wingdings" pitchFamily="2" charset="2"/>
              <a:buChar char="q"/>
            </a:pPr>
            <a:r>
              <a:rPr lang="fr-FR" dirty="0"/>
              <a:t>Pas de balise non fermé</a:t>
            </a:r>
          </a:p>
          <a:p>
            <a:pPr lvl="1">
              <a:buFont typeface="Wingdings" pitchFamily="2" charset="2"/>
              <a:buChar char="q"/>
            </a:pPr>
            <a:endParaRPr lang="fr-FR" dirty="0"/>
          </a:p>
          <a:p>
            <a:pPr lvl="1">
              <a:buFont typeface="Wingdings" pitchFamily="2" charset="2"/>
              <a:buChar char="q"/>
            </a:pPr>
            <a:r>
              <a:rPr lang="fr-FR" dirty="0"/>
              <a:t>Pas de balises croisées</a:t>
            </a:r>
          </a:p>
          <a:p>
            <a:pPr lvl="1">
              <a:buFont typeface="Wingdings" pitchFamily="2" charset="2"/>
              <a:buChar char="q"/>
            </a:pPr>
            <a:endParaRPr lang="fr-FR" dirty="0"/>
          </a:p>
          <a:p>
            <a:pPr lvl="1">
              <a:buFont typeface="Wingdings" pitchFamily="2" charset="2"/>
              <a:buChar char="q"/>
            </a:pPr>
            <a:r>
              <a:rPr lang="fr-FR" dirty="0"/>
              <a:t>Pas d’attribut sans valeur même </a:t>
            </a:r>
            <a:r>
              <a:rPr lang="fr-FR" dirty="0" err="1"/>
              <a:t>null</a:t>
            </a:r>
            <a:r>
              <a:rPr lang="fr-FR" dirty="0"/>
              <a:t> ( </a:t>
            </a:r>
            <a:r>
              <a:rPr lang="fr-FR" dirty="0" err="1"/>
              <a:t>attr</a:t>
            </a:r>
            <a:r>
              <a:rPr lang="fr-FR" dirty="0"/>
              <a:t>="" )</a:t>
            </a:r>
          </a:p>
        </p:txBody>
      </p:sp>
      <p:sp>
        <p:nvSpPr>
          <p:cNvPr id="6" name="Espace réservé du contenu 5"/>
          <p:cNvSpPr>
            <a:spLocks noGrp="1"/>
          </p:cNvSpPr>
          <p:nvPr>
            <p:ph sz="half" idx="2"/>
          </p:nvPr>
        </p:nvSpPr>
        <p:spPr>
          <a:xfrm>
            <a:off x="4648200" y="2249425"/>
            <a:ext cx="4038600" cy="4251410"/>
          </a:xfrm>
        </p:spPr>
        <p:txBody>
          <a:bodyPr>
            <a:normAutofit/>
          </a:bodyPr>
          <a:lstStyle/>
          <a:p>
            <a:pPr lvl="1"/>
            <a:endParaRPr lang="fr-FR" dirty="0"/>
          </a:p>
          <a:p>
            <a:pPr lvl="1">
              <a:buFont typeface="Wingdings" pitchFamily="2" charset="2"/>
              <a:buChar char="q"/>
            </a:pPr>
            <a:r>
              <a:rPr lang="fr-FR" dirty="0"/>
              <a:t>Le nom des balises commencent par une lettre ou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 nom des attributs commencent par une lettre ou un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Les valeurs d’ID commencent par une lettre ou un ‘_’ </a:t>
            </a:r>
            <a:r>
              <a:rPr lang="fr-FR" sz="1200" dirty="0"/>
              <a:t>(</a:t>
            </a:r>
            <a:r>
              <a:rPr lang="fr-FR" sz="1200" dirty="0" err="1"/>
              <a:t>underscore</a:t>
            </a:r>
            <a:r>
              <a:rPr lang="fr-FR" sz="1200" dirty="0"/>
              <a:t>)</a:t>
            </a:r>
            <a:r>
              <a:rPr lang="fr-FR" dirty="0"/>
              <a:t> </a:t>
            </a:r>
            <a:r>
              <a:rPr lang="fr-FR" dirty="0" err="1"/>
              <a:t>necessite</a:t>
            </a:r>
            <a:r>
              <a:rPr lang="fr-FR" dirty="0"/>
              <a:t> un </a:t>
            </a:r>
            <a:r>
              <a:rPr lang="fr-FR" dirty="0" err="1"/>
              <a:t>dtd</a:t>
            </a:r>
            <a:r>
              <a:rPr lang="fr-FR" dirty="0"/>
              <a:t>/</a:t>
            </a:r>
            <a:r>
              <a:rPr lang="fr-FR" dirty="0" err="1"/>
              <a:t>xsd</a:t>
            </a:r>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a:t>
            </a:fld>
            <a:endParaRPr lang="fr-FR"/>
          </a:p>
        </p:txBody>
      </p:sp>
      <p:sp>
        <p:nvSpPr>
          <p:cNvPr id="7" name="Espace réservé du contenu 6"/>
          <p:cNvSpPr>
            <a:spLocks noGrp="1"/>
          </p:cNvSpPr>
          <p:nvPr>
            <p:ph sz="half" idx="13"/>
          </p:nvPr>
        </p:nvSpPr>
        <p:spPr/>
        <p:txBody>
          <a:bodyPr>
            <a:normAutofit fontScale="55000" lnSpcReduction="20000"/>
          </a:bodyPr>
          <a:lstStyle/>
          <a:p>
            <a:endParaRPr lang="fr-FR" dirty="0"/>
          </a:p>
          <a:p>
            <a:r>
              <a:rPr lang="fr-FR" dirty="0"/>
              <a:t>Les règles de « </a:t>
            </a:r>
            <a:r>
              <a:rPr lang="fr-FR" dirty="0" err="1"/>
              <a:t>bienformité</a:t>
            </a:r>
            <a:r>
              <a:rPr lang="fr-FR" dirty="0"/>
              <a:t> » sont les règles minimal de syntaxe pour qu’un fichier XML puisse être fonctionnel</a:t>
            </a:r>
          </a:p>
          <a:p>
            <a:r>
              <a:rPr lang="fr-FR"/>
              <a:t>Pour être </a:t>
            </a:r>
            <a:r>
              <a:rPr lang="fr-FR" dirty="0"/>
              <a:t>valide le fichier doit avant le </a:t>
            </a:r>
            <a:r>
              <a:rPr lang="fr-FR" dirty="0" err="1"/>
              <a:t>dtd</a:t>
            </a:r>
            <a:r>
              <a:rPr lang="fr-FR" dirty="0"/>
              <a:t>/</a:t>
            </a:r>
            <a:r>
              <a:rPr lang="fr-FR" dirty="0" err="1"/>
              <a:t>xsd</a:t>
            </a:r>
            <a:r>
              <a:rPr lang="fr-FR" dirty="0"/>
              <a:t> </a:t>
            </a:r>
            <a:r>
              <a:rPr lang="fr-FR" dirty="0" err="1"/>
              <a:t>etre</a:t>
            </a:r>
            <a:r>
              <a:rPr lang="fr-FR" dirty="0"/>
              <a:t> bien formé</a:t>
            </a:r>
          </a:p>
          <a:p>
            <a:endParaRPr lang="fr-FR" dirty="0"/>
          </a:p>
          <a:p>
            <a:r>
              <a:rPr lang="fr-FR" dirty="0"/>
              <a:t>Il existe 8 </a:t>
            </a:r>
            <a:r>
              <a:rPr lang="fr-FR" dirty="0" err="1"/>
              <a:t>regles</a:t>
            </a:r>
            <a:r>
              <a:rPr lang="fr-FR" dirty="0"/>
              <a:t> en 1.0 et 6 en 1.1</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73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150</a:t>
            </a:fld>
            <a:endParaRPr lang="fr-FR"/>
          </a:p>
        </p:txBody>
      </p:sp>
      <p:sp>
        <p:nvSpPr>
          <p:cNvPr id="6" name="Espace réservé du contenu 5"/>
          <p:cNvSpPr>
            <a:spLocks noGrp="1"/>
          </p:cNvSpPr>
          <p:nvPr>
            <p:ph sz="half" idx="13"/>
          </p:nvPr>
        </p:nvSpPr>
        <p:spPr>
          <a:xfrm>
            <a:off x="467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3491880" y="2840859"/>
            <a:ext cx="1059557" cy="1164205"/>
          </a:xfrm>
          <a:prstGeom prst="rect">
            <a:avLst/>
          </a:prstGeom>
          <a:noFill/>
          <a:ln w="9525">
            <a:noFill/>
            <a:miter lim="800000"/>
            <a:headEnd/>
            <a:tailEnd/>
          </a:ln>
        </p:spPr>
      </p:pic>
      <p:sp>
        <p:nvSpPr>
          <p:cNvPr id="9" name="Espace réservé du contenu 2"/>
          <p:cNvSpPr txBox="1">
            <a:spLocks/>
          </p:cNvSpPr>
          <p:nvPr/>
        </p:nvSpPr>
        <p:spPr>
          <a:xfrm>
            <a:off x="317376" y="4121632"/>
            <a:ext cx="8503096" cy="2736368"/>
          </a:xfrm>
          <a:prstGeom prst="rect">
            <a:avLst/>
          </a:prstGeom>
        </p:spPr>
        <p:txBody>
          <a:bodyPr vert="horz">
            <a:normAutofit/>
          </a:bodyPr>
          <a:lstStyle/>
          <a:p>
            <a:pPr marL="923544" marR="0" lvl="2" indent="-219456" algn="l" defTabSz="914400" rtl="0" eaLnBrk="1" fontAlgn="auto" latinLnBrk="0" hangingPunct="1">
              <a:lnSpc>
                <a:spcPct val="100000"/>
              </a:lnSpc>
              <a:spcBef>
                <a:spcPts val="300"/>
              </a:spcBef>
              <a:spcAft>
                <a:spcPts val="0"/>
              </a:spcAft>
              <a:buClr>
                <a:schemeClr val="accent1"/>
              </a:buClr>
              <a:buSzTx/>
              <a:buFont typeface="Wingdings 2"/>
              <a:buChar char=""/>
              <a:tabLst/>
              <a:defRPr/>
            </a:pPr>
            <a:endParaRPr kumimoji="0" lang="fr-FR" sz="1800" b="0" i="0" u="none" strike="noStrike" kern="1200" cap="none" spc="0" normalizeH="0" baseline="0" noProof="0" dirty="0">
              <a:ln>
                <a:noFill/>
              </a:ln>
              <a:solidFill>
                <a:schemeClr val="accent1"/>
              </a:solidFill>
              <a:effectLst/>
              <a:uLnTx/>
              <a:uFillTx/>
              <a:latin typeface="+mn-lt"/>
              <a:ea typeface="+mn-ea"/>
              <a:cs typeface="+mn-cs"/>
            </a:endParaRPr>
          </a:p>
          <a:p>
            <a:pPr marL="658368" lvl="1" indent="-246888">
              <a:spcBef>
                <a:spcPts val="300"/>
              </a:spcBef>
              <a:buClr>
                <a:schemeClr val="accent2"/>
              </a:buClr>
              <a:buFont typeface="Georgia"/>
              <a:buChar char="▫"/>
            </a:pPr>
            <a:r>
              <a:rPr lang="fr-FR" sz="1600" b="1" dirty="0">
                <a:solidFill>
                  <a:schemeClr val="accent2"/>
                </a:solidFill>
              </a:rPr>
              <a:t> Le </a:t>
            </a:r>
            <a:r>
              <a:rPr lang="fr-FR" sz="1600" b="1" dirty="0" err="1">
                <a:solidFill>
                  <a:schemeClr val="accent2"/>
                </a:solidFill>
              </a:rPr>
              <a:t>path</a:t>
            </a:r>
            <a:r>
              <a:rPr lang="fr-FR" sz="1600" b="1" dirty="0">
                <a:solidFill>
                  <a:schemeClr val="accent2"/>
                </a:solidFill>
              </a:rPr>
              <a:t> est un chemin vectoriel aussi appelé trajet ou simplement vecteur. Il permet d'indiquer des mouvements ou des courbures de texte par exemple.</a:t>
            </a:r>
          </a:p>
        </p:txBody>
      </p:sp>
      <p:sp>
        <p:nvSpPr>
          <p:cNvPr id="10" name="Rectangle 9"/>
          <p:cNvSpPr/>
          <p:nvPr/>
        </p:nvSpPr>
        <p:spPr>
          <a:xfrm>
            <a:off x="467544" y="2753633"/>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a:t>polygon</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pic>
        <p:nvPicPr>
          <p:cNvPr id="51202" name="Picture 2"/>
          <p:cNvPicPr>
            <a:picLocks noChangeAspect="1" noChangeArrowheads="1"/>
          </p:cNvPicPr>
          <p:nvPr/>
        </p:nvPicPr>
        <p:blipFill>
          <a:blip r:embed="rId4" cstate="print"/>
          <a:srcRect/>
          <a:stretch>
            <a:fillRect/>
          </a:stretch>
        </p:blipFill>
        <p:spPr bwMode="auto">
          <a:xfrm>
            <a:off x="4596755" y="2869307"/>
            <a:ext cx="954909" cy="1059557"/>
          </a:xfrm>
          <a:prstGeom prst="rect">
            <a:avLst/>
          </a:prstGeom>
          <a:noFill/>
          <a:ln w="9525">
            <a:noFill/>
            <a:miter lim="800000"/>
            <a:headEnd/>
            <a:tailEnd/>
          </a:ln>
        </p:spPr>
      </p:pic>
      <p:sp>
        <p:nvSpPr>
          <p:cNvPr id="12" name="Rectangle 11"/>
          <p:cNvSpPr/>
          <p:nvPr/>
        </p:nvSpPr>
        <p:spPr>
          <a:xfrm>
            <a:off x="5724128" y="2780928"/>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err="1"/>
              <a:t>polyline</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sp>
        <p:nvSpPr>
          <p:cNvPr id="13" name="Rectangle 12"/>
          <p:cNvSpPr/>
          <p:nvPr/>
        </p:nvSpPr>
        <p:spPr>
          <a:xfrm>
            <a:off x="4211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 &lt;</a:t>
            </a:r>
            <a:r>
              <a:rPr lang="en-US" sz="1600" b="1" dirty="0"/>
              <a:t>path</a:t>
            </a:r>
            <a:r>
              <a:rPr lang="en-US" sz="1600" dirty="0"/>
              <a:t> </a:t>
            </a:r>
          </a:p>
          <a:p>
            <a:r>
              <a:rPr lang="en-US" sz="1600" b="1" dirty="0"/>
              <a:t>d</a:t>
            </a:r>
            <a:r>
              <a:rPr lang="en-US" sz="1600" dirty="0"/>
              <a:t>="M 100 350 q 0 -500 300 0" </a:t>
            </a:r>
            <a:r>
              <a:rPr lang="en-US" sz="1600" b="1" dirty="0"/>
              <a:t>stroke</a:t>
            </a:r>
            <a:r>
              <a:rPr lang="en-US" sz="1600" dirty="0"/>
              <a:t>="blue“ </a:t>
            </a:r>
            <a:r>
              <a:rPr lang="en-US" sz="1600" b="1" dirty="0"/>
              <a:t>stroke-width</a:t>
            </a:r>
            <a:r>
              <a:rPr lang="en-US" sz="1600" dirty="0"/>
              <a:t>="5" </a:t>
            </a:r>
          </a:p>
          <a:p>
            <a:r>
              <a:rPr lang="en-US" sz="1600" b="1" dirty="0"/>
              <a:t>fill</a:t>
            </a:r>
            <a:r>
              <a:rPr lang="en-US" sz="1600" dirty="0"/>
              <a:t>="none" /&gt;</a:t>
            </a:r>
          </a:p>
        </p:txBody>
      </p:sp>
      <p:pic>
        <p:nvPicPr>
          <p:cNvPr id="51203" name="Picture 3"/>
          <p:cNvPicPr>
            <a:picLocks noChangeAspect="1" noChangeArrowheads="1"/>
          </p:cNvPicPr>
          <p:nvPr/>
        </p:nvPicPr>
        <p:blipFill>
          <a:blip r:embed="rId5" cstate="print"/>
          <a:srcRect/>
          <a:stretch>
            <a:fillRect/>
          </a:stretch>
        </p:blipFill>
        <p:spPr bwMode="auto">
          <a:xfrm>
            <a:off x="1619672" y="5031762"/>
            <a:ext cx="1897385" cy="1469072"/>
          </a:xfrm>
          <a:prstGeom prst="rect">
            <a:avLst/>
          </a:prstGeom>
          <a:noFill/>
          <a:ln w="9525">
            <a:noFill/>
            <a:miter lim="800000"/>
            <a:headEnd/>
            <a:tailEnd/>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457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457200" y="1556792"/>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4648200" y="1628800"/>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151</a:t>
            </a:fld>
            <a:endParaRPr lang="fr-FR"/>
          </a:p>
        </p:txBody>
      </p:sp>
      <p:sp>
        <p:nvSpPr>
          <p:cNvPr id="7" name="Rectangle 6"/>
          <p:cNvSpPr/>
          <p:nvPr/>
        </p:nvSpPr>
        <p:spPr>
          <a:xfrm>
            <a:off x="1619672" y="2276872"/>
            <a:ext cx="2198038" cy="369332"/>
          </a:xfrm>
          <a:prstGeom prst="rect">
            <a:avLst/>
          </a:prstGeom>
        </p:spPr>
        <p:txBody>
          <a:bodyPr wrap="none">
            <a:spAutoFit/>
          </a:bodyPr>
          <a:lstStyle/>
          <a:p>
            <a:r>
              <a:rPr lang="fr-FR" b="1" dirty="0" err="1">
                <a:solidFill>
                  <a:srgbClr val="FF0000"/>
                </a:solidFill>
              </a:rPr>
              <a:t>fill</a:t>
            </a:r>
            <a:r>
              <a:rPr lang="fr-FR" dirty="0"/>
              <a:t>="LIGHTBLUE"</a:t>
            </a:r>
          </a:p>
        </p:txBody>
      </p:sp>
      <p:sp>
        <p:nvSpPr>
          <p:cNvPr id="8" name="Rectangle 7"/>
          <p:cNvSpPr/>
          <p:nvPr/>
        </p:nvSpPr>
        <p:spPr>
          <a:xfrm>
            <a:off x="1331640" y="3717032"/>
            <a:ext cx="2664512" cy="369332"/>
          </a:xfrm>
          <a:prstGeom prst="rect">
            <a:avLst/>
          </a:prstGeom>
        </p:spPr>
        <p:txBody>
          <a:bodyPr wrap="none">
            <a:spAutoFit/>
          </a:bodyPr>
          <a:lstStyle/>
          <a:p>
            <a:r>
              <a:rPr lang="fr-FR" dirty="0"/>
              <a:t> </a:t>
            </a:r>
            <a:r>
              <a:rPr lang="fr-FR" b="1" dirty="0" err="1">
                <a:solidFill>
                  <a:srgbClr val="FF0000"/>
                </a:solidFill>
              </a:rPr>
              <a:t>fill</a:t>
            </a:r>
            <a:r>
              <a:rPr lang="fr-FR" dirty="0"/>
              <a:t>="url(#</a:t>
            </a:r>
            <a:r>
              <a:rPr lang="fr-FR" dirty="0" err="1"/>
              <a:t>gradientId</a:t>
            </a:r>
            <a:r>
              <a:rPr lang="fr-FR" dirty="0"/>
              <a:t>)" </a:t>
            </a:r>
          </a:p>
        </p:txBody>
      </p:sp>
      <p:pic>
        <p:nvPicPr>
          <p:cNvPr id="289794" name="Picture 2"/>
          <p:cNvPicPr>
            <a:picLocks noChangeAspect="1" noChangeArrowheads="1"/>
          </p:cNvPicPr>
          <p:nvPr/>
        </p:nvPicPr>
        <p:blipFill>
          <a:blip r:embed="rId3" cstate="print"/>
          <a:srcRect/>
          <a:stretch>
            <a:fillRect/>
          </a:stretch>
        </p:blipFill>
        <p:spPr bwMode="auto">
          <a:xfrm>
            <a:off x="1619672" y="4149080"/>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1619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611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648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6660232" y="2195572"/>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a:t>
            </a:r>
            <a:r>
              <a:rPr lang="fr-FR" sz="1400" dirty="0">
                <a:solidFill>
                  <a:srgbClr val="FF0000"/>
                </a:solidFill>
              </a:rPr>
              <a:t>2E</a:t>
            </a:r>
            <a:r>
              <a:rPr lang="fr-FR" sz="1400" dirty="0">
                <a:solidFill>
                  <a:srgbClr val="00B050"/>
                </a:solidFill>
              </a:rPr>
              <a:t>8B</a:t>
            </a:r>
            <a:r>
              <a:rPr lang="fr-FR" sz="1400" dirty="0">
                <a:solidFill>
                  <a:srgbClr val="00B0F0"/>
                </a:solidFill>
              </a:rPr>
              <a:t>57</a:t>
            </a:r>
            <a:r>
              <a:rPr lang="fr-FR" dirty="0"/>
              <a:t>"</a:t>
            </a:r>
          </a:p>
        </p:txBody>
      </p:sp>
      <p:pic>
        <p:nvPicPr>
          <p:cNvPr id="289805" name="Picture 13"/>
          <p:cNvPicPr>
            <a:picLocks noChangeAspect="1" noChangeArrowheads="1"/>
          </p:cNvPicPr>
          <p:nvPr/>
        </p:nvPicPr>
        <p:blipFill>
          <a:blip r:embed="rId8" cstate="print"/>
          <a:srcRect/>
          <a:stretch>
            <a:fillRect/>
          </a:stretch>
        </p:blipFill>
        <p:spPr bwMode="auto">
          <a:xfrm>
            <a:off x="7116266" y="2564904"/>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5056609" y="2564904"/>
            <a:ext cx="1171575" cy="466725"/>
          </a:xfrm>
          <a:prstGeom prst="rect">
            <a:avLst/>
          </a:prstGeom>
          <a:noFill/>
          <a:ln w="9525">
            <a:noFill/>
            <a:miter lim="800000"/>
            <a:headEnd/>
            <a:tailEnd/>
          </a:ln>
        </p:spPr>
      </p:pic>
      <p:sp>
        <p:nvSpPr>
          <p:cNvPr id="26" name="Rectangle 25"/>
          <p:cNvSpPr/>
          <p:nvPr/>
        </p:nvSpPr>
        <p:spPr>
          <a:xfrm>
            <a:off x="4572000" y="2204864"/>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BLACK</a:t>
            </a:r>
            <a:r>
              <a:rPr lang="fr-FR" dirty="0"/>
              <a:t>"</a:t>
            </a:r>
          </a:p>
        </p:txBody>
      </p:sp>
      <p:sp>
        <p:nvSpPr>
          <p:cNvPr id="27" name="Rectangle 26"/>
          <p:cNvSpPr/>
          <p:nvPr/>
        </p:nvSpPr>
        <p:spPr>
          <a:xfrm>
            <a:off x="5220072" y="3356992"/>
            <a:ext cx="3180679"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dasharray</a:t>
            </a:r>
            <a:r>
              <a:rPr lang="fr-FR" dirty="0"/>
              <a:t>="value"</a:t>
            </a:r>
          </a:p>
        </p:txBody>
      </p:sp>
      <p:sp>
        <p:nvSpPr>
          <p:cNvPr id="28" name="Rectangle 27"/>
          <p:cNvSpPr/>
          <p:nvPr/>
        </p:nvSpPr>
        <p:spPr>
          <a:xfrm>
            <a:off x="7164288" y="3707740"/>
            <a:ext cx="1460656" cy="369332"/>
          </a:xfrm>
          <a:prstGeom prst="rect">
            <a:avLst/>
          </a:prstGeom>
        </p:spPr>
        <p:txBody>
          <a:bodyPr wrap="none">
            <a:spAutoFit/>
          </a:bodyPr>
          <a:lstStyle/>
          <a:p>
            <a:r>
              <a:rPr lang="fr-FR" dirty="0"/>
              <a:t>"30,5,10,20"</a:t>
            </a:r>
          </a:p>
        </p:txBody>
      </p:sp>
      <p:pic>
        <p:nvPicPr>
          <p:cNvPr id="289807" name="Picture 15"/>
          <p:cNvPicPr>
            <a:picLocks noChangeAspect="1" noChangeArrowheads="1"/>
          </p:cNvPicPr>
          <p:nvPr/>
        </p:nvPicPr>
        <p:blipFill>
          <a:blip r:embed="rId10" cstate="print"/>
          <a:srcRect/>
          <a:stretch>
            <a:fillRect/>
          </a:stretch>
        </p:blipFill>
        <p:spPr bwMode="auto">
          <a:xfrm>
            <a:off x="7308304" y="4076303"/>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5148064" y="4077072"/>
            <a:ext cx="1200150" cy="476250"/>
          </a:xfrm>
          <a:prstGeom prst="rect">
            <a:avLst/>
          </a:prstGeom>
          <a:noFill/>
          <a:ln w="9525">
            <a:noFill/>
            <a:miter lim="800000"/>
            <a:headEnd/>
            <a:tailEnd/>
          </a:ln>
        </p:spPr>
      </p:pic>
      <p:sp>
        <p:nvSpPr>
          <p:cNvPr id="32" name="Rectangle 31"/>
          <p:cNvSpPr/>
          <p:nvPr/>
        </p:nvSpPr>
        <p:spPr>
          <a:xfrm>
            <a:off x="5292080" y="3717032"/>
            <a:ext cx="947695" cy="369332"/>
          </a:xfrm>
          <a:prstGeom prst="rect">
            <a:avLst/>
          </a:prstGeom>
        </p:spPr>
        <p:txBody>
          <a:bodyPr wrap="none">
            <a:spAutoFit/>
          </a:bodyPr>
          <a:lstStyle/>
          <a:p>
            <a:r>
              <a:rPr lang="fr-FR" dirty="0"/>
              <a:t>"40,10"</a:t>
            </a:r>
          </a:p>
        </p:txBody>
      </p:sp>
      <p:sp>
        <p:nvSpPr>
          <p:cNvPr id="33" name="Rectangle 32"/>
          <p:cNvSpPr/>
          <p:nvPr/>
        </p:nvSpPr>
        <p:spPr>
          <a:xfrm>
            <a:off x="5372472" y="6093296"/>
            <a:ext cx="2650084"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width</a:t>
            </a:r>
            <a:r>
              <a:rPr lang="fr-FR" dirty="0"/>
              <a:t>="value"</a:t>
            </a:r>
          </a:p>
        </p:txBody>
      </p:sp>
      <p:pic>
        <p:nvPicPr>
          <p:cNvPr id="289810" name="Picture 18"/>
          <p:cNvPicPr>
            <a:picLocks noChangeAspect="1" noChangeArrowheads="1"/>
          </p:cNvPicPr>
          <p:nvPr/>
        </p:nvPicPr>
        <p:blipFill>
          <a:blip r:embed="rId12" cstate="print"/>
          <a:srcRect/>
          <a:stretch>
            <a:fillRect/>
          </a:stretch>
        </p:blipFill>
        <p:spPr bwMode="auto">
          <a:xfrm>
            <a:off x="5440660" y="5229200"/>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7524328" y="5157192"/>
            <a:ext cx="720079" cy="448816"/>
          </a:xfrm>
          <a:prstGeom prst="rect">
            <a:avLst/>
          </a:prstGeom>
          <a:noFill/>
          <a:ln w="9525">
            <a:noFill/>
            <a:miter lim="800000"/>
            <a:headEnd/>
            <a:tailEnd/>
          </a:ln>
        </p:spPr>
      </p:pic>
      <p:sp>
        <p:nvSpPr>
          <p:cNvPr id="37" name="Rectangle 36"/>
          <p:cNvSpPr/>
          <p:nvPr/>
        </p:nvSpPr>
        <p:spPr>
          <a:xfrm>
            <a:off x="5372472" y="4869160"/>
            <a:ext cx="2832827"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opacity</a:t>
            </a:r>
            <a:r>
              <a:rPr lang="fr-FR" dirty="0"/>
              <a:t>="value"</a:t>
            </a:r>
          </a:p>
        </p:txBody>
      </p:sp>
      <p:sp>
        <p:nvSpPr>
          <p:cNvPr id="38" name="Rectangle 37"/>
          <p:cNvSpPr/>
          <p:nvPr/>
        </p:nvSpPr>
        <p:spPr>
          <a:xfrm>
            <a:off x="1403648" y="5147900"/>
            <a:ext cx="2042547" cy="369332"/>
          </a:xfrm>
          <a:prstGeom prst="rect">
            <a:avLst/>
          </a:prstGeom>
        </p:spPr>
        <p:txBody>
          <a:bodyPr wrap="none">
            <a:spAutoFit/>
          </a:bodyPr>
          <a:lstStyle/>
          <a:p>
            <a:r>
              <a:rPr lang="fr-FR" dirty="0"/>
              <a:t> </a:t>
            </a:r>
            <a:r>
              <a:rPr lang="fr-FR" b="1" dirty="0" err="1">
                <a:solidFill>
                  <a:srgbClr val="FF0000"/>
                </a:solidFill>
              </a:rPr>
              <a:t>opacity</a:t>
            </a:r>
            <a:r>
              <a:rPr lang="fr-FR" dirty="0"/>
              <a:t>="value" </a:t>
            </a:r>
          </a:p>
        </p:txBody>
      </p:sp>
      <p:sp>
        <p:nvSpPr>
          <p:cNvPr id="39" name="Rectangle 38"/>
          <p:cNvSpPr/>
          <p:nvPr/>
        </p:nvSpPr>
        <p:spPr>
          <a:xfrm>
            <a:off x="7020272" y="5301208"/>
            <a:ext cx="474810" cy="369332"/>
          </a:xfrm>
          <a:prstGeom prst="rect">
            <a:avLst/>
          </a:prstGeom>
        </p:spPr>
        <p:txBody>
          <a:bodyPr wrap="none">
            <a:spAutoFit/>
          </a:bodyPr>
          <a:lstStyle/>
          <a:p>
            <a:r>
              <a:rPr lang="fr-FR" dirty="0"/>
              <a:t>≈0</a:t>
            </a:r>
          </a:p>
        </p:txBody>
      </p:sp>
      <p:sp>
        <p:nvSpPr>
          <p:cNvPr id="40" name="Rectangle 39"/>
          <p:cNvSpPr/>
          <p:nvPr/>
        </p:nvSpPr>
        <p:spPr>
          <a:xfrm>
            <a:off x="6228184" y="5301208"/>
            <a:ext cx="433132" cy="369332"/>
          </a:xfrm>
          <a:prstGeom prst="rect">
            <a:avLst/>
          </a:prstGeom>
        </p:spPr>
        <p:txBody>
          <a:bodyPr wrap="none">
            <a:spAutoFit/>
          </a:bodyPr>
          <a:lstStyle/>
          <a:p>
            <a:r>
              <a:rPr lang="fr-FR" dirty="0"/>
              <a:t>≈1</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152</a:t>
            </a:fld>
            <a:endParaRPr lang="fr-F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00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153</a:t>
            </a:fld>
            <a:endParaRPr lang="fr-F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70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154</a:t>
            </a:fld>
            <a:endParaRPr lang="fr-F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155</a:t>
            </a:fld>
            <a:endParaRPr lang="fr-FR"/>
          </a:p>
        </p:txBody>
      </p:sp>
      <p:pic>
        <p:nvPicPr>
          <p:cNvPr id="45059" name="Picture 3"/>
          <p:cNvPicPr>
            <a:picLocks noChangeAspect="1" noChangeArrowheads="1"/>
          </p:cNvPicPr>
          <p:nvPr/>
        </p:nvPicPr>
        <p:blipFill>
          <a:blip r:embed="rId3" cstate="print"/>
          <a:srcRect/>
          <a:stretch>
            <a:fillRect/>
          </a:stretch>
        </p:blipFill>
        <p:spPr bwMode="auto">
          <a:xfrm>
            <a:off x="755576" y="4581128"/>
            <a:ext cx="1790700" cy="1724025"/>
          </a:xfrm>
          <a:prstGeom prst="rect">
            <a:avLst/>
          </a:prstGeom>
          <a:noFill/>
          <a:ln w="9525">
            <a:noFill/>
            <a:miter lim="800000"/>
            <a:headEnd/>
            <a:tailEnd/>
          </a:ln>
        </p:spPr>
      </p:pic>
      <p:sp>
        <p:nvSpPr>
          <p:cNvPr id="13" name="ZoneTexte 12"/>
          <p:cNvSpPr txBox="1"/>
          <p:nvPr/>
        </p:nvSpPr>
        <p:spPr>
          <a:xfrm>
            <a:off x="571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t>&lt;</a:t>
            </a:r>
            <a:r>
              <a:rPr lang="en-US" sz="1600" b="1" dirty="0" err="1"/>
              <a:t>defs</a:t>
            </a:r>
            <a:r>
              <a:rPr lang="en-US" sz="1600" dirty="0"/>
              <a:t>&gt;</a:t>
            </a:r>
          </a:p>
          <a:p>
            <a:r>
              <a:rPr lang="en-US" sz="1600" dirty="0"/>
              <a:t>    &lt;</a:t>
            </a:r>
            <a:r>
              <a:rPr lang="en-US" sz="1600" b="1" dirty="0" err="1"/>
              <a:t>linearGradient</a:t>
            </a:r>
            <a:r>
              <a:rPr lang="en-US" sz="1600" dirty="0"/>
              <a:t> </a:t>
            </a:r>
            <a:r>
              <a:rPr lang="en-US" sz="1600" b="1" dirty="0"/>
              <a:t>x1</a:t>
            </a:r>
            <a:r>
              <a:rPr lang="en-US" sz="1600" dirty="0"/>
              <a:t>="0" </a:t>
            </a:r>
            <a:r>
              <a:rPr lang="en-US" sz="1600" b="1" dirty="0"/>
              <a:t>x2</a:t>
            </a:r>
            <a:r>
              <a:rPr lang="en-US" sz="1600" dirty="0"/>
              <a:t>="100%"    </a:t>
            </a:r>
          </a:p>
          <a:p>
            <a:r>
              <a:rPr lang="en-US" sz="1600" b="1" dirty="0"/>
              <a:t>            y1</a:t>
            </a:r>
            <a:r>
              <a:rPr lang="en-US" sz="1600" dirty="0"/>
              <a:t>="0"  </a:t>
            </a:r>
            <a:r>
              <a:rPr lang="en-US" sz="1600" b="1" dirty="0"/>
              <a:t>y2</a:t>
            </a:r>
            <a:r>
              <a:rPr lang="en-US" sz="1600" dirty="0"/>
              <a:t>="100%" </a:t>
            </a:r>
            <a:r>
              <a:rPr lang="en-US" sz="1600" b="1" dirty="0"/>
              <a:t>id</a:t>
            </a:r>
            <a:r>
              <a:rPr lang="en-US" sz="1600" dirty="0"/>
              <a:t>="</a:t>
            </a:r>
            <a:r>
              <a:rPr lang="en-US" sz="1600" dirty="0" err="1"/>
              <a:t>MyGradient</a:t>
            </a:r>
            <a:r>
              <a:rPr lang="en-US" sz="1600" dirty="0"/>
              <a:t>"&gt;</a:t>
            </a:r>
          </a:p>
          <a:p>
            <a:r>
              <a:rPr lang="en-US" sz="1600" dirty="0"/>
              <a:t>       &lt;</a:t>
            </a:r>
            <a:r>
              <a:rPr lang="en-US" sz="1600" b="1" dirty="0"/>
              <a:t>stop offset</a:t>
            </a:r>
            <a:r>
              <a:rPr lang="en-US" sz="1600" dirty="0"/>
              <a:t>="5%" </a:t>
            </a:r>
            <a:r>
              <a:rPr lang="en-US" sz="1600" b="1" dirty="0"/>
              <a:t>stop-color</a:t>
            </a:r>
            <a:r>
              <a:rPr lang="en-US" sz="1600" dirty="0"/>
              <a:t>="yellow"/&gt;</a:t>
            </a:r>
          </a:p>
          <a:p>
            <a:r>
              <a:rPr lang="en-US" sz="1600" dirty="0"/>
              <a:t>          &lt;</a:t>
            </a:r>
            <a:r>
              <a:rPr lang="en-US" sz="1600" b="1" dirty="0"/>
              <a:t>stop offset</a:t>
            </a:r>
            <a:r>
              <a:rPr lang="en-US" sz="1600" dirty="0"/>
              <a:t>="95%" </a:t>
            </a:r>
            <a:r>
              <a:rPr lang="en-US" sz="1600" b="1" dirty="0"/>
              <a:t>stop-color</a:t>
            </a:r>
            <a:r>
              <a:rPr lang="en-US" sz="1600" dirty="0"/>
              <a:t>="red"/&gt;</a:t>
            </a:r>
          </a:p>
          <a:p>
            <a:r>
              <a:rPr lang="en-US" sz="1600" dirty="0"/>
              <a:t>   &lt;/</a:t>
            </a:r>
            <a:r>
              <a:rPr lang="en-US" sz="1600" b="1" dirty="0" err="1"/>
              <a:t>linearGradient</a:t>
            </a:r>
            <a:r>
              <a:rPr lang="en-US" sz="1600" dirty="0"/>
              <a:t>&gt;</a:t>
            </a:r>
          </a:p>
          <a:p>
            <a:r>
              <a:rPr lang="en-US" sz="1600" dirty="0"/>
              <a:t>&lt;/</a:t>
            </a:r>
            <a:r>
              <a:rPr lang="en-US" sz="1600" b="1" dirty="0" err="1"/>
              <a:t>defs</a:t>
            </a:r>
            <a:r>
              <a:rPr lang="en-US" sz="1600" dirty="0"/>
              <a:t>&gt;</a:t>
            </a:r>
            <a:endParaRPr lang="fr-FR" sz="1600" dirty="0"/>
          </a:p>
        </p:txBody>
      </p:sp>
      <p:sp>
        <p:nvSpPr>
          <p:cNvPr id="14" name="ZoneTexte 13"/>
          <p:cNvSpPr txBox="1"/>
          <p:nvPr/>
        </p:nvSpPr>
        <p:spPr>
          <a:xfrm>
            <a:off x="3203848" y="4505052"/>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t>&lt;</a:t>
            </a:r>
            <a:r>
              <a:rPr lang="fr-FR" sz="1400" b="1" dirty="0" err="1"/>
              <a:t>defs</a:t>
            </a:r>
            <a:r>
              <a:rPr lang="fr-FR" sz="1400" b="1" dirty="0"/>
              <a:t>&gt;</a:t>
            </a:r>
          </a:p>
          <a:p>
            <a:r>
              <a:rPr lang="fr-FR" sz="1400" b="1" dirty="0"/>
              <a:t>    &lt;</a:t>
            </a:r>
            <a:r>
              <a:rPr lang="fr-FR" sz="1400" b="1" dirty="0" err="1"/>
              <a:t>radialGradient</a:t>
            </a:r>
            <a:r>
              <a:rPr lang="fr-FR" sz="1400" b="1" dirty="0"/>
              <a:t> id="grad1" </a:t>
            </a:r>
            <a:r>
              <a:rPr lang="fr-FR" sz="1400" b="1" dirty="0" err="1"/>
              <a:t>cx</a:t>
            </a:r>
            <a:r>
              <a:rPr lang="fr-FR" sz="1400" b="1" dirty="0"/>
              <a:t>="50%" </a:t>
            </a:r>
            <a:r>
              <a:rPr lang="fr-FR" sz="1400" b="1" dirty="0" err="1"/>
              <a:t>cy</a:t>
            </a:r>
            <a:r>
              <a:rPr lang="fr-FR" sz="1400" b="1" dirty="0"/>
              <a:t>="50%" </a:t>
            </a:r>
          </a:p>
          <a:p>
            <a:r>
              <a:rPr lang="fr-FR" sz="1400" b="1" dirty="0"/>
              <a:t>		            r="50%" fx="33%" fy="33%"&gt;</a:t>
            </a:r>
          </a:p>
          <a:p>
            <a:r>
              <a:rPr lang="en-US" sz="1400" b="1" dirty="0"/>
              <a:t>          &lt;stop offset="0%" stop-color="white” </a:t>
            </a:r>
          </a:p>
          <a:p>
            <a:r>
              <a:rPr lang="en-US" sz="1400" b="1" dirty="0"/>
              <a:t>			       stop-opacity="0"/&gt;</a:t>
            </a:r>
          </a:p>
          <a:p>
            <a:r>
              <a:rPr lang="en-US" sz="1400" b="1" dirty="0"/>
              <a:t>         &lt;stop offset="100%"  stop-color="</a:t>
            </a:r>
            <a:r>
              <a:rPr lang="en-US" sz="1400" b="1" dirty="0" err="1"/>
              <a:t>darksilver</a:t>
            </a:r>
            <a:r>
              <a:rPr lang="en-US" sz="1400" b="1" dirty="0"/>
              <a:t>“</a:t>
            </a:r>
          </a:p>
          <a:p>
            <a:r>
              <a:rPr lang="en-US" sz="1400" b="1" dirty="0"/>
              <a:t>			         stop-opacity="1"/&gt;</a:t>
            </a:r>
          </a:p>
          <a:p>
            <a:r>
              <a:rPr lang="fr-FR" sz="1400" b="1" dirty="0"/>
              <a:t>    &lt;/</a:t>
            </a:r>
            <a:r>
              <a:rPr lang="fr-FR" sz="1400" b="1" dirty="0" err="1"/>
              <a:t>radialGradient</a:t>
            </a:r>
            <a:r>
              <a:rPr lang="fr-FR" sz="1400" b="1" dirty="0"/>
              <a:t>&gt;</a:t>
            </a:r>
          </a:p>
          <a:p>
            <a:r>
              <a:rPr lang="fr-FR" sz="1400" b="1" dirty="0"/>
              <a:t>&lt;/</a:t>
            </a:r>
            <a:r>
              <a:rPr lang="fr-FR" sz="1400" b="1" dirty="0" err="1"/>
              <a:t>defs</a:t>
            </a:r>
            <a:r>
              <a:rPr lang="fr-FR" sz="1400" b="1" dirty="0"/>
              <a:t>&gt;</a:t>
            </a:r>
          </a:p>
        </p:txBody>
      </p:sp>
      <p:pic>
        <p:nvPicPr>
          <p:cNvPr id="45061" name="Picture 5"/>
          <p:cNvPicPr>
            <a:picLocks noChangeAspect="1" noChangeArrowheads="1"/>
          </p:cNvPicPr>
          <p:nvPr/>
        </p:nvPicPr>
        <p:blipFill>
          <a:blip r:embed="rId4" cstate="print"/>
          <a:srcRect/>
          <a:stretch>
            <a:fillRect/>
          </a:stretch>
        </p:blipFill>
        <p:spPr bwMode="auto">
          <a:xfrm>
            <a:off x="6011811" y="1928802"/>
            <a:ext cx="1774899" cy="1886859"/>
          </a:xfrm>
          <a:prstGeom prst="rect">
            <a:avLst/>
          </a:prstGeom>
          <a:noFill/>
          <a:ln w="9525">
            <a:noFill/>
            <a:miter lim="800000"/>
            <a:headEnd/>
            <a:tailEnd/>
          </a:ln>
        </p:spPr>
      </p:pic>
      <p:cxnSp>
        <p:nvCxnSpPr>
          <p:cNvPr id="15" name="Connecteur droit 14"/>
          <p:cNvCxnSpPr/>
          <p:nvPr/>
        </p:nvCxnSpPr>
        <p:spPr>
          <a:xfrm rot="16200000" flipH="1">
            <a:off x="-35751"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785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626976" y="4357694"/>
            <a:ext cx="301686" cy="369332"/>
          </a:xfrm>
          <a:prstGeom prst="rect">
            <a:avLst/>
          </a:prstGeom>
          <a:noFill/>
        </p:spPr>
        <p:txBody>
          <a:bodyPr wrap="none" rtlCol="0">
            <a:spAutoFit/>
          </a:bodyPr>
          <a:lstStyle/>
          <a:p>
            <a:r>
              <a:rPr lang="fr-FR" dirty="0"/>
              <a:t>0</a:t>
            </a:r>
          </a:p>
        </p:txBody>
      </p:sp>
      <p:sp>
        <p:nvSpPr>
          <p:cNvPr id="21" name="ZoneTexte 20"/>
          <p:cNvSpPr txBox="1"/>
          <p:nvPr/>
        </p:nvSpPr>
        <p:spPr>
          <a:xfrm rot="15991824">
            <a:off x="480806" y="5917188"/>
            <a:ext cx="585417" cy="369332"/>
          </a:xfrm>
          <a:prstGeom prst="rect">
            <a:avLst/>
          </a:prstGeom>
          <a:noFill/>
        </p:spPr>
        <p:txBody>
          <a:bodyPr wrap="none" rtlCol="0">
            <a:spAutoFit/>
          </a:bodyPr>
          <a:lstStyle/>
          <a:p>
            <a:r>
              <a:rPr lang="fr-FR" sz="1100" dirty="0"/>
              <a:t>100</a:t>
            </a:r>
            <a:r>
              <a:rPr lang="fr-FR" dirty="0"/>
              <a:t>%</a:t>
            </a:r>
          </a:p>
        </p:txBody>
      </p:sp>
      <p:sp>
        <p:nvSpPr>
          <p:cNvPr id="23" name="ZoneTexte 22"/>
          <p:cNvSpPr txBox="1"/>
          <p:nvPr/>
        </p:nvSpPr>
        <p:spPr>
          <a:xfrm>
            <a:off x="2069675" y="4453274"/>
            <a:ext cx="502061" cy="261610"/>
          </a:xfrm>
          <a:prstGeom prst="rect">
            <a:avLst/>
          </a:prstGeom>
          <a:noFill/>
        </p:spPr>
        <p:txBody>
          <a:bodyPr wrap="none" rtlCol="0">
            <a:spAutoFit/>
          </a:bodyPr>
          <a:lstStyle/>
          <a:p>
            <a:r>
              <a:rPr lang="fr-FR" sz="1100" dirty="0"/>
              <a:t>100%</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70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156</a:t>
            </a:fld>
            <a:endParaRPr lang="fr-F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625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157</a:t>
            </a:fld>
            <a:endParaRPr lang="fr-F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70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158</a:t>
            </a:fld>
            <a:endParaRPr lang="fr-F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77500" lnSpcReduction="20000"/>
          </a:bodyPr>
          <a:lstStyle/>
          <a:p>
            <a:pPr lvl="1" eaLnBrk="1" hangingPunct="1">
              <a:buNone/>
            </a:pPr>
            <a:endParaRPr lang="fr-FR" dirty="0">
              <a:ea typeface="MS Mincho" pitchFamily="49" charset="-128"/>
            </a:endParaRPr>
          </a:p>
          <a:p>
            <a:pPr lvl="1" eaLnBrk="1" hangingPunct="1">
              <a:buFont typeface="Wingdings" pitchFamily="2" charset="2"/>
              <a:buChar char="q"/>
            </a:pPr>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pour faire des dessins ou des graphiques dans vos </a:t>
            </a:r>
            <a:r>
              <a:rPr lang="fr-FR" dirty="0" err="1">
                <a:ea typeface="MS Mincho" pitchFamily="49" charset="-128"/>
              </a:rPr>
              <a:t>pdf</a:t>
            </a:r>
            <a:r>
              <a:rPr lang="fr-FR" dirty="0">
                <a:ea typeface="MS Mincho" pitchFamily="49" charset="-128"/>
              </a:rPr>
              <a:t> ou vos html:</a:t>
            </a:r>
          </a:p>
          <a:p>
            <a:pPr lvl="1" eaLnBrk="1" hangingPunct="1">
              <a:buFont typeface="Wingdings" pitchFamily="2" charset="2"/>
              <a:buChar char="ü"/>
            </a:pPr>
            <a:endParaRPr lang="fr-FR" dirty="0">
              <a:ea typeface="MS Mincho" pitchFamily="49" charset="-128"/>
            </a:endParaRPr>
          </a:p>
          <a:p>
            <a:pPr marL="1162050" indent="-400050">
              <a:buFont typeface="Wingdings" pitchFamily="2" charset="2"/>
              <a:buChar char="ü"/>
            </a:pPr>
            <a:r>
              <a:rPr lang="fr-FR" dirty="0"/>
              <a:t>qu'est ce que </a:t>
            </a:r>
            <a:r>
              <a:rPr lang="fr-FR" dirty="0" err="1"/>
              <a:t>svg</a:t>
            </a:r>
            <a:r>
              <a:rPr lang="fr-FR" dirty="0"/>
              <a:t>?	         </a:t>
            </a:r>
          </a:p>
          <a:p>
            <a:pPr marL="1162050" indent="-400050">
              <a:buFont typeface="Wingdings" pitchFamily="2" charset="2"/>
              <a:buChar char="ü"/>
            </a:pPr>
            <a:r>
              <a:rPr lang="fr-FR" dirty="0"/>
              <a:t>Sa structure</a:t>
            </a:r>
          </a:p>
          <a:p>
            <a:pPr marL="1162050" indent="-400050">
              <a:buFont typeface="Wingdings" pitchFamily="2" charset="2"/>
              <a:buChar char="ü"/>
            </a:pPr>
            <a:r>
              <a:rPr lang="fr-FR" dirty="0"/>
              <a:t>ses différentes formes natives</a:t>
            </a:r>
            <a:endParaRPr lang="fr-FR" sz="2400" i="1" dirty="0"/>
          </a:p>
          <a:p>
            <a:pPr marL="1162050" indent="-400050">
              <a:buFont typeface="Wingdings" pitchFamily="2" charset="2"/>
              <a:buChar char="ü"/>
            </a:pPr>
            <a:r>
              <a:rPr lang="fr-FR" dirty="0"/>
              <a:t>différentes balises </a:t>
            </a:r>
          </a:p>
          <a:p>
            <a:pPr marL="1962150" lvl="2" indent="-400050"/>
            <a:r>
              <a:rPr lang="fr-FR" dirty="0"/>
              <a:t>Groupes, Texte, liens, symboles, images </a:t>
            </a:r>
          </a:p>
          <a:p>
            <a:pPr marL="1162050" indent="-400050">
              <a:buFont typeface="Wingdings" pitchFamily="2" charset="2"/>
              <a:buChar char="ü"/>
            </a:pPr>
            <a:r>
              <a:rPr lang="fr-FR" dirty="0"/>
              <a:t>Des effets graphiques</a:t>
            </a:r>
          </a:p>
          <a:p>
            <a:pPr marL="1162050" indent="-400050">
              <a:buFont typeface="Wingdings" pitchFamily="2" charset="2"/>
              <a:buChar char="ü"/>
            </a:pPr>
            <a:r>
              <a:rPr lang="fr-FR" dirty="0"/>
              <a:t>Des animations</a:t>
            </a:r>
          </a:p>
          <a:p>
            <a:pPr marL="1162050" indent="-400050">
              <a:buFont typeface="Wingdings" pitchFamily="2" charset="2"/>
              <a:buChar char="ü"/>
            </a:pPr>
            <a:r>
              <a:rPr lang="fr-FR" dirty="0"/>
              <a:t>Les Multi formats et </a:t>
            </a:r>
            <a:r>
              <a:rPr lang="fr-FR" dirty="0" err="1"/>
              <a:t>css</a:t>
            </a: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159</a:t>
            </a:fld>
            <a:endParaRPr lang="fr-FR" sz="1400" b="1"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AutoShape 2"/>
          <p:cNvSpPr>
            <a:spLocks noGrp="1" noChangeArrowheads="1"/>
          </p:cNvSpPr>
          <p:nvPr>
            <p:ph type="title"/>
          </p:nvPr>
        </p:nvSpPr>
        <p:spPr/>
        <p:txBody>
          <a:bodyPr>
            <a:normAutofit/>
          </a:bodyPr>
          <a:lstStyle/>
          <a:p>
            <a:r>
              <a:rPr lang="fr-FR" dirty="0"/>
              <a:t>XML et pages Web classiques</a:t>
            </a:r>
          </a:p>
        </p:txBody>
      </p:sp>
      <p:sp>
        <p:nvSpPr>
          <p:cNvPr id="22532" name="Rectangle 3"/>
          <p:cNvSpPr>
            <a:spLocks noGrp="1" noChangeArrowheads="1"/>
          </p:cNvSpPr>
          <p:nvPr>
            <p:ph idx="1"/>
          </p:nvPr>
        </p:nvSpPr>
        <p:spPr/>
        <p:txBody>
          <a:bodyPr>
            <a:normAutofit fontScale="70000" lnSpcReduction="20000"/>
          </a:bodyPr>
          <a:lstStyle/>
          <a:p>
            <a:pPr eaLnBrk="1" hangingPunct="1"/>
            <a:r>
              <a:rPr lang="fr-FR" dirty="0"/>
              <a:t>Erreurs communes en XHTML</a:t>
            </a:r>
          </a:p>
          <a:p>
            <a:pPr lvl="1" eaLnBrk="1" hangingPunct="1"/>
            <a:r>
              <a:rPr lang="fr-FR" dirty="0"/>
              <a:t> oubli de déclaration du type MIME XML sur le serveur</a:t>
            </a:r>
          </a:p>
          <a:p>
            <a:pPr lvl="1" eaLnBrk="1" hangingPunct="1"/>
            <a:r>
              <a:rPr lang="fr-FR" dirty="0"/>
              <a:t> oubli de la balise de fin dans un élément vide : </a:t>
            </a:r>
          </a:p>
          <a:p>
            <a:pPr lvl="3">
              <a:buNone/>
            </a:pPr>
            <a:r>
              <a:rPr lang="fr-FR" b="1" i="1" dirty="0">
                <a:solidFill>
                  <a:schemeClr val="accent2"/>
                </a:solidFill>
              </a:rPr>
              <a:t>&lt;</a:t>
            </a:r>
            <a:r>
              <a:rPr lang="fr-FR" b="1" i="1" dirty="0" err="1">
                <a:solidFill>
                  <a:schemeClr val="accent2"/>
                </a:solidFill>
              </a:rPr>
              <a:t>br</a:t>
            </a:r>
            <a:r>
              <a:rPr lang="fr-FR" b="1" i="1" dirty="0">
                <a:solidFill>
                  <a:schemeClr val="accent2"/>
                </a:solidFill>
              </a:rPr>
              <a:t>&gt; </a:t>
            </a:r>
            <a:r>
              <a:rPr lang="fr-FR" b="1" i="1" dirty="0">
                <a:solidFill>
                  <a:schemeClr val="accent2"/>
                </a:solidFill>
                <a:sym typeface="Wingdings" pitchFamily="2" charset="2"/>
              </a:rPr>
              <a:t> </a:t>
            </a:r>
            <a:r>
              <a:rPr lang="fr-FR" b="1" i="1" dirty="0">
                <a:solidFill>
                  <a:schemeClr val="accent2"/>
                </a:solidFill>
              </a:rPr>
              <a:t>&lt;</a:t>
            </a:r>
            <a:r>
              <a:rPr lang="fr-FR" b="1" i="1" dirty="0" err="1">
                <a:solidFill>
                  <a:schemeClr val="accent2"/>
                </a:solidFill>
              </a:rPr>
              <a:t>br</a:t>
            </a:r>
            <a:r>
              <a:rPr lang="fr-FR" b="1" i="1" dirty="0">
                <a:solidFill>
                  <a:schemeClr val="accent2"/>
                </a:solidFill>
              </a:rPr>
              <a:t> /&gt;</a:t>
            </a:r>
          </a:p>
          <a:p>
            <a:pPr lvl="1" eaLnBrk="1" hangingPunct="1"/>
            <a:r>
              <a:rPr lang="fr-FR" dirty="0"/>
              <a:t> balises non-</a:t>
            </a:r>
            <a:r>
              <a:rPr lang="fr-FR" dirty="0" err="1"/>
              <a:t>imbricables</a:t>
            </a:r>
            <a:r>
              <a:rPr lang="fr-FR" dirty="0"/>
              <a:t> : </a:t>
            </a:r>
          </a:p>
          <a:p>
            <a:pPr lvl="3">
              <a:buNone/>
            </a:pPr>
            <a:r>
              <a:rPr lang="fr-FR" i="1" dirty="0">
                <a:solidFill>
                  <a:schemeClr val="accent2"/>
                </a:solidFill>
              </a:rPr>
              <a:t>&lt;p&gt;&lt;p&gt;&lt;/p&gt;&lt;/p&gt; </a:t>
            </a:r>
            <a:r>
              <a:rPr lang="fr-FR" i="1" dirty="0">
                <a:solidFill>
                  <a:schemeClr val="accent2"/>
                </a:solidFill>
                <a:sym typeface="Wingdings" pitchFamily="2" charset="2"/>
              </a:rPr>
              <a:t> </a:t>
            </a:r>
            <a:r>
              <a:rPr lang="fr-FR" i="1" dirty="0">
                <a:solidFill>
                  <a:schemeClr val="accent2"/>
                </a:solidFill>
              </a:rPr>
              <a:t>&lt;p&gt;&lt;/p&gt;&lt;p&gt;&lt;/p&gt;</a:t>
            </a:r>
          </a:p>
          <a:p>
            <a:pPr lvl="1" eaLnBrk="1" hangingPunct="1"/>
            <a:r>
              <a:rPr lang="fr-FR" dirty="0"/>
              <a:t> balises entremêlées (ou croisées) : </a:t>
            </a:r>
          </a:p>
          <a:p>
            <a:pPr lvl="3">
              <a:buNone/>
            </a:pPr>
            <a:r>
              <a:rPr lang="fr-FR" i="1" dirty="0">
                <a:solidFill>
                  <a:schemeClr val="accent2"/>
                </a:solidFill>
              </a:rPr>
              <a:t>&lt;b&gt;&lt;i&gt;&lt;/b&gt;&lt;/i&gt;</a:t>
            </a:r>
          </a:p>
          <a:p>
            <a:pPr lvl="1" eaLnBrk="1" hangingPunct="1"/>
            <a:r>
              <a:rPr lang="fr-FR" dirty="0"/>
              <a:t> oubli des guillemets pour les valeurs : </a:t>
            </a:r>
          </a:p>
          <a:p>
            <a:pPr lvl="3">
              <a:buNone/>
            </a:pPr>
            <a:r>
              <a:rPr lang="fr-FR" dirty="0" err="1">
                <a:solidFill>
                  <a:schemeClr val="accent2"/>
                </a:solidFill>
              </a:rPr>
              <a:t>width</a:t>
            </a:r>
            <a:r>
              <a:rPr lang="fr-FR" dirty="0">
                <a:solidFill>
                  <a:schemeClr val="accent2"/>
                </a:solidFill>
              </a:rPr>
              <a:t>=</a:t>
            </a:r>
            <a:r>
              <a:rPr lang="fr-FR" dirty="0"/>
              <a:t>30 </a:t>
            </a:r>
            <a:r>
              <a:rPr lang="fr-FR" dirty="0">
                <a:sym typeface="Wingdings" pitchFamily="2" charset="2"/>
              </a:rPr>
              <a:t> </a:t>
            </a:r>
            <a:r>
              <a:rPr lang="fr-FR" b="1" dirty="0" err="1">
                <a:solidFill>
                  <a:schemeClr val="accent2"/>
                </a:solidFill>
                <a:sym typeface="Wingdings" pitchFamily="2" charset="2"/>
              </a:rPr>
              <a:t>width</a:t>
            </a:r>
            <a:r>
              <a:rPr lang="fr-FR" b="1" dirty="0">
                <a:solidFill>
                  <a:schemeClr val="accent2"/>
                </a:solidFill>
                <a:sym typeface="Wingdings" pitchFamily="2" charset="2"/>
              </a:rPr>
              <a:t>=</a:t>
            </a:r>
            <a:r>
              <a:rPr lang="fr-FR" b="1" dirty="0">
                <a:solidFill>
                  <a:schemeClr val="accent2"/>
                </a:solidFill>
              </a:rPr>
              <a:t>"</a:t>
            </a:r>
            <a:r>
              <a:rPr lang="fr-FR" dirty="0"/>
              <a:t>30</a:t>
            </a:r>
            <a:r>
              <a:rPr lang="fr-FR" b="1" dirty="0">
                <a:solidFill>
                  <a:schemeClr val="accent2"/>
                </a:solidFill>
              </a:rPr>
              <a:t>"</a:t>
            </a:r>
          </a:p>
          <a:p>
            <a:pPr lvl="1" eaLnBrk="1" hangingPunct="1"/>
            <a:r>
              <a:rPr lang="fr-FR" dirty="0"/>
              <a:t> utilisation impropre du &amp; [&lt; et &gt;] : </a:t>
            </a:r>
          </a:p>
          <a:p>
            <a:pPr lvl="3">
              <a:buNone/>
            </a:pPr>
            <a:r>
              <a:rPr lang="fr-FR" dirty="0">
                <a:solidFill>
                  <a:schemeClr val="accent2"/>
                </a:solidFill>
              </a:rPr>
              <a:t>&lt;</a:t>
            </a:r>
            <a:r>
              <a:rPr lang="fr-FR" dirty="0" err="1">
                <a:solidFill>
                  <a:schemeClr val="accent2"/>
                </a:solidFill>
              </a:rPr>
              <a:t>title</a:t>
            </a:r>
            <a:r>
              <a:rPr lang="fr-FR" dirty="0">
                <a:solidFill>
                  <a:schemeClr val="accent2"/>
                </a:solidFill>
              </a:rPr>
              <a:t>&gt;</a:t>
            </a:r>
            <a:r>
              <a:rPr lang="fr-FR" dirty="0"/>
              <a:t>html </a:t>
            </a:r>
            <a:r>
              <a:rPr lang="fr-FR" dirty="0">
                <a:solidFill>
                  <a:schemeClr val="accent2"/>
                </a:solidFill>
              </a:rPr>
              <a:t>&amp;</a:t>
            </a:r>
            <a:r>
              <a:rPr lang="fr-FR" dirty="0"/>
              <a:t> </a:t>
            </a:r>
            <a:r>
              <a:rPr lang="fr-FR" dirty="0" err="1"/>
              <a:t>xhtml</a:t>
            </a:r>
            <a:r>
              <a:rPr lang="fr-FR" dirty="0">
                <a:solidFill>
                  <a:schemeClr val="accent2"/>
                </a:solidFill>
              </a:rPr>
              <a:t>&lt;/</a:t>
            </a:r>
            <a:r>
              <a:rPr lang="fr-FR" dirty="0" err="1">
                <a:solidFill>
                  <a:schemeClr val="accent2"/>
                </a:solidFill>
              </a:rPr>
              <a:t>title</a:t>
            </a:r>
            <a:r>
              <a:rPr lang="fr-FR" dirty="0">
                <a:solidFill>
                  <a:schemeClr val="accent2"/>
                </a:solidFill>
              </a:rPr>
              <a:t>&gt; </a:t>
            </a:r>
            <a:r>
              <a:rPr lang="fr-FR" dirty="0">
                <a:sym typeface="Wingdings" pitchFamily="2" charset="2"/>
              </a:rPr>
              <a:t> </a:t>
            </a:r>
            <a:r>
              <a:rPr lang="fr-FR" dirty="0">
                <a:solidFill>
                  <a:schemeClr val="accent2"/>
                </a:solidFill>
                <a:sym typeface="Wingdings" pitchFamily="2" charset="2"/>
              </a:rPr>
              <a:t>&amp;</a:t>
            </a:r>
            <a:r>
              <a:rPr lang="fr-FR" dirty="0" err="1">
                <a:solidFill>
                  <a:schemeClr val="accent2"/>
                </a:solidFill>
                <a:sym typeface="Wingdings" pitchFamily="2" charset="2"/>
              </a:rPr>
              <a:t>amp</a:t>
            </a:r>
            <a:r>
              <a:rPr lang="fr-FR" dirty="0">
                <a:solidFill>
                  <a:schemeClr val="accent2"/>
                </a:solidFill>
                <a:sym typeface="Wingdings" pitchFamily="2" charset="2"/>
              </a:rPr>
              <a:t>;</a:t>
            </a:r>
            <a:br>
              <a:rPr lang="fr-FR" dirty="0">
                <a:sym typeface="Wingdings" pitchFamily="2" charset="2"/>
              </a:rPr>
            </a:br>
            <a:r>
              <a:rPr lang="fr-FR" u="sng" dirty="0">
                <a:sym typeface="Wingdings" pitchFamily="2" charset="2"/>
              </a:rPr>
              <a:t>Attention:</a:t>
            </a:r>
            <a:r>
              <a:rPr lang="fr-FR" dirty="0">
                <a:sym typeface="Wingdings" pitchFamily="2" charset="2"/>
              </a:rPr>
              <a:t> cette règle est valable même dans les URL</a:t>
            </a:r>
          </a:p>
          <a:p>
            <a:pPr lvl="1" eaLnBrk="1" hangingPunct="1"/>
            <a:r>
              <a:rPr lang="fr-FR" dirty="0">
                <a:sym typeface="Wingdings" pitchFamily="2" charset="2"/>
              </a:rPr>
              <a:t> oubli que les noms sont sensibles à la casse : </a:t>
            </a:r>
          </a:p>
          <a:p>
            <a:pPr lvl="3">
              <a:buNone/>
            </a:pPr>
            <a:r>
              <a:rPr lang="fr-FR" dirty="0">
                <a:sym typeface="Wingdings" pitchFamily="2" charset="2"/>
              </a:rPr>
              <a:t>BODY  </a:t>
            </a:r>
            <a:r>
              <a:rPr lang="fr-FR" b="1" dirty="0">
                <a:solidFill>
                  <a:schemeClr val="accent2"/>
                </a:solidFill>
                <a:sym typeface="Wingdings" pitchFamily="2" charset="2"/>
              </a:rPr>
              <a:t>body</a:t>
            </a:r>
          </a:p>
          <a:p>
            <a:pPr lvl="1" eaLnBrk="1" hangingPunct="1"/>
            <a:r>
              <a:rPr lang="fr-FR" dirty="0">
                <a:sym typeface="Wingdings" pitchFamily="2" charset="2"/>
              </a:rPr>
              <a:t> abréviations d’attributs : </a:t>
            </a:r>
          </a:p>
          <a:p>
            <a:pPr lvl="3">
              <a:buNone/>
            </a:pPr>
            <a:r>
              <a:rPr lang="fr-FR" dirty="0" err="1">
                <a:solidFill>
                  <a:schemeClr val="accent2"/>
                </a:solidFill>
                <a:sym typeface="Wingdings" pitchFamily="2" charset="2"/>
              </a:rPr>
              <a:t>disabled</a:t>
            </a:r>
            <a:r>
              <a:rPr lang="fr-FR" dirty="0">
                <a:sym typeface="Wingdings" pitchFamily="2" charset="2"/>
              </a:rPr>
              <a:t> </a:t>
            </a:r>
            <a:r>
              <a:rPr lang="fr-FR" dirty="0" err="1">
                <a:solidFill>
                  <a:schemeClr val="accent2"/>
                </a:solidFill>
                <a:sym typeface="Wingdings" pitchFamily="2" charset="2"/>
              </a:rPr>
              <a:t>disabled</a:t>
            </a:r>
            <a:r>
              <a:rPr lang="fr-FR" dirty="0">
                <a:solidFill>
                  <a:schemeClr val="accent2"/>
                </a:solidFill>
                <a:sym typeface="Wingdings" pitchFamily="2" charset="2"/>
              </a:rPr>
              <a:t>="</a:t>
            </a:r>
            <a:r>
              <a:rPr lang="fr-FR" dirty="0" err="1">
                <a:sym typeface="Wingdings" pitchFamily="2" charset="2"/>
              </a:rPr>
              <a:t>disabled</a:t>
            </a:r>
            <a:r>
              <a:rPr lang="fr-FR" dirty="0">
                <a:solidFill>
                  <a:schemeClr val="accent2"/>
                </a:solidFill>
                <a:sym typeface="Wingdings" pitchFamily="2" charset="2"/>
              </a:rPr>
              <a:t>"</a:t>
            </a:r>
          </a:p>
          <a:p>
            <a:pPr lvl="1" eaLnBrk="1" hangingPunct="1"/>
            <a:r>
              <a:rPr lang="fr-FR" dirty="0">
                <a:sym typeface="Wingdings" pitchFamily="2" charset="2"/>
              </a:rPr>
              <a:t> </a:t>
            </a:r>
            <a:r>
              <a:rPr lang="fr-FR" dirty="0"/>
              <a:t>oubli du CDATA (</a:t>
            </a:r>
            <a:r>
              <a:rPr lang="fr-FR" dirty="0" err="1"/>
              <a:t>Character</a:t>
            </a:r>
            <a:r>
              <a:rPr lang="fr-FR" dirty="0"/>
              <a:t> DATA) : </a:t>
            </a:r>
          </a:p>
          <a:p>
            <a:pPr lvl="3">
              <a:buNone/>
            </a:pPr>
            <a:r>
              <a:rPr lang="fr-FR" b="1" dirty="0">
                <a:solidFill>
                  <a:schemeClr val="accent3">
                    <a:lumMod val="75000"/>
                  </a:schemeClr>
                </a:solidFill>
              </a:rPr>
              <a:t>&lt;!</a:t>
            </a:r>
            <a:r>
              <a:rPr lang="fr-FR" dirty="0" err="1"/>
              <a:t>read</a:t>
            </a:r>
            <a:r>
              <a:rPr lang="fr-FR" dirty="0"/>
              <a:t> &amp; </a:t>
            </a:r>
            <a:r>
              <a:rPr lang="fr-FR" dirty="0" err="1">
                <a:sym typeface="Wingdings" pitchFamily="2" charset="2"/>
              </a:rPr>
              <a:t>fill</a:t>
            </a:r>
            <a:r>
              <a:rPr lang="fr-FR" dirty="0">
                <a:sym typeface="Wingdings" pitchFamily="2" charset="2"/>
              </a:rPr>
              <a:t>  </a:t>
            </a:r>
            <a:r>
              <a:rPr lang="fr-FR" b="1" dirty="0">
                <a:solidFill>
                  <a:schemeClr val="accent3">
                    <a:lumMod val="75000"/>
                  </a:schemeClr>
                </a:solidFill>
              </a:rPr>
              <a:t>&lt;![CDATA[</a:t>
            </a:r>
            <a:r>
              <a:rPr lang="fr-FR" b="1" dirty="0" err="1">
                <a:solidFill>
                  <a:schemeClr val="accent3">
                    <a:lumMod val="75000"/>
                  </a:schemeClr>
                </a:solidFill>
              </a:rPr>
              <a:t>r</a:t>
            </a:r>
            <a:r>
              <a:rPr lang="fr-FR" dirty="0" err="1"/>
              <a:t>ead</a:t>
            </a:r>
            <a:r>
              <a:rPr lang="fr-FR" dirty="0"/>
              <a:t>…</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16</a:t>
            </a:fld>
            <a:endParaRPr lang="fr-FR"/>
          </a:p>
        </p:txBody>
      </p:sp>
      <p:sp>
        <p:nvSpPr>
          <p:cNvPr id="22530" name="Rectangle 13"/>
          <p:cNvSpPr>
            <a:spLocks noGrp="1" noChangeArrowheads="1"/>
          </p:cNvSpPr>
          <p:nvPr>
            <p:ph type="sldNum" sz="quarter" idx="4294967295"/>
          </p:nvPr>
        </p:nvSpPr>
        <p:spPr>
          <a:xfrm>
            <a:off x="0" y="6362700"/>
            <a:ext cx="762000" cy="488950"/>
          </a:xfrm>
          <a:prstGeom prst="rect">
            <a:avLst/>
          </a:prstGeom>
          <a:noFill/>
        </p:spPr>
        <p:txBody>
          <a:bodyPr/>
          <a:lstStyle/>
          <a:p>
            <a:fld id="{6A0BDFDD-1114-4817-9A3A-AD992AB9B2C6}" type="slidenum">
              <a:rPr lang="fr-FR" smtClean="0"/>
              <a:pPr/>
              <a:t>16</a:t>
            </a:fld>
            <a:endParaRPr lang="fr-F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Intégration SVG</a:t>
            </a:r>
          </a:p>
        </p:txBody>
      </p:sp>
      <p:sp>
        <p:nvSpPr>
          <p:cNvPr id="4" name="Espace réservé du texte 2"/>
          <p:cNvSpPr>
            <a:spLocks noGrp="1"/>
          </p:cNvSpPr>
          <p:nvPr>
            <p:ph type="body" idx="1"/>
          </p:nvPr>
        </p:nvSpPr>
        <p:spPr/>
        <p:txBody>
          <a:bodyPr>
            <a:normAutofit/>
          </a:bodyPr>
          <a:lstStyle/>
          <a:p>
            <a:pPr marL="400050" indent="-400050">
              <a:buFont typeface="Wingdings" pitchFamily="2" charset="2"/>
              <a:buChar char="q"/>
            </a:pPr>
            <a:r>
              <a:rPr lang="fr-FR" dirty="0"/>
              <a:t>HTML+ SVG</a:t>
            </a:r>
          </a:p>
          <a:p>
            <a:pPr marL="400050" indent="-400050">
              <a:buFont typeface="Wingdings" pitchFamily="2" charset="2"/>
              <a:buChar char="q"/>
            </a:pPr>
            <a:r>
              <a:rPr lang="fr-FR" dirty="0"/>
              <a:t>SVG + XSL (web)</a:t>
            </a:r>
            <a:endParaRPr lang="fr-FR" i="1" dirty="0"/>
          </a:p>
          <a:p>
            <a:pPr marL="400050" indent="-400050">
              <a:buFont typeface="Wingdings" pitchFamily="2" charset="2"/>
              <a:buChar char="q"/>
            </a:pPr>
            <a:r>
              <a:rPr lang="fr-FR" dirty="0"/>
              <a:t>SVG + XSL-FO	</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160</a:t>
            </a:fld>
            <a:endParaRPr lang="fr-F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Intégration SVG html</a:t>
            </a:r>
          </a:p>
        </p:txBody>
      </p:sp>
      <p:sp>
        <p:nvSpPr>
          <p:cNvPr id="3" name="Espace réservé du contenu 2"/>
          <p:cNvSpPr>
            <a:spLocks noGrp="1"/>
          </p:cNvSpPr>
          <p:nvPr>
            <p:ph idx="1"/>
          </p:nvPr>
        </p:nvSpPr>
        <p:spPr/>
        <p:txBody>
          <a:bodyPr>
            <a:normAutofit fontScale="85000" lnSpcReduction="20000"/>
          </a:bodyPr>
          <a:lstStyle/>
          <a:p>
            <a:r>
              <a:rPr lang="fr-FR" dirty="0"/>
              <a:t>Intégration dans une page HTML</a:t>
            </a:r>
          </a:p>
          <a:p>
            <a:pPr lvl="1"/>
            <a:r>
              <a:rPr lang="fr-FR" dirty="0"/>
              <a:t> On utilise pour intégrer un fichier SVG  </a:t>
            </a:r>
            <a:r>
              <a:rPr lang="fr-FR" b="1" i="1" dirty="0" err="1"/>
              <a:t>embed</a:t>
            </a:r>
            <a:endParaRPr lang="fr-FR" b="1" i="1" dirty="0"/>
          </a:p>
          <a:p>
            <a:pPr lvl="1"/>
            <a:endParaRPr lang="fr-FR" b="1" i="1" dirty="0"/>
          </a:p>
          <a:p>
            <a:pPr lvl="1"/>
            <a:endParaRPr lang="fr-FR" b="1" i="1" dirty="0"/>
          </a:p>
          <a:p>
            <a:pPr lvl="3"/>
            <a:r>
              <a:rPr lang="fr-FR" dirty="0"/>
              <a:t>dans ce cas le SVG est scriptable !</a:t>
            </a:r>
          </a:p>
          <a:p>
            <a:pPr lvl="1">
              <a:buNone/>
            </a:pPr>
            <a:r>
              <a:rPr lang="fr-FR" dirty="0"/>
              <a:t> </a:t>
            </a:r>
          </a:p>
          <a:p>
            <a:pPr lvl="1"/>
            <a:r>
              <a:rPr lang="fr-FR" dirty="0"/>
              <a:t>Ou </a:t>
            </a:r>
            <a:r>
              <a:rPr lang="fr-FR" b="1" i="1" dirty="0" err="1"/>
              <a:t>object</a:t>
            </a:r>
            <a:r>
              <a:rPr lang="fr-FR" dirty="0"/>
              <a:t> </a:t>
            </a:r>
            <a:endParaRPr lang="fr-FR" b="1" i="1" dirty="0">
              <a:solidFill>
                <a:srgbClr val="C00000"/>
              </a:solidFill>
            </a:endParaRPr>
          </a:p>
          <a:p>
            <a:pPr lvl="1"/>
            <a:endParaRPr lang="fr-FR" b="1" i="1" dirty="0">
              <a:solidFill>
                <a:srgbClr val="C00000"/>
              </a:solidFill>
            </a:endParaRPr>
          </a:p>
          <a:p>
            <a:pPr lvl="1"/>
            <a:endParaRPr lang="fr-FR" b="1" i="1" dirty="0">
              <a:solidFill>
                <a:srgbClr val="C00000"/>
              </a:solidFill>
            </a:endParaRPr>
          </a:p>
          <a:p>
            <a:pPr lvl="3"/>
            <a:r>
              <a:rPr lang="fr-FR" dirty="0"/>
              <a:t>non-scriptable!</a:t>
            </a:r>
          </a:p>
          <a:p>
            <a:endParaRPr lang="fr-FR" dirty="0"/>
          </a:p>
          <a:p>
            <a:r>
              <a:rPr lang="fr-FR" dirty="0"/>
              <a:t>Intégration dans des pages FO </a:t>
            </a:r>
          </a:p>
          <a:p>
            <a:pPr lvl="1"/>
            <a:r>
              <a:rPr lang="fr-FR" dirty="0"/>
              <a:t>On utilise la balise </a:t>
            </a:r>
            <a:r>
              <a:rPr lang="fr-FR" i="1" dirty="0">
                <a:solidFill>
                  <a:srgbClr val="C00000"/>
                </a:solidFill>
              </a:rPr>
              <a:t>&lt;</a:t>
            </a:r>
            <a:r>
              <a:rPr lang="fr-FR" i="1" dirty="0" err="1">
                <a:solidFill>
                  <a:srgbClr val="C00000"/>
                </a:solidFill>
              </a:rPr>
              <a:t>fo:instream-foreign-object</a:t>
            </a:r>
            <a:r>
              <a:rPr lang="fr-FR" i="1" dirty="0">
                <a:solidFill>
                  <a:srgbClr val="C00000"/>
                </a:solidFill>
              </a:rPr>
              <a:t> &gt;</a:t>
            </a:r>
          </a:p>
          <a:p>
            <a:pPr lvl="1">
              <a:buNone/>
            </a:pPr>
            <a:r>
              <a:rPr lang="fr-FR" i="1" dirty="0">
                <a:solidFill>
                  <a:srgbClr val="C00000"/>
                </a:solidFill>
              </a:rPr>
              <a:t>								 *</a:t>
            </a:r>
            <a:r>
              <a:rPr lang="fr-FR" sz="1600" dirty="0"/>
              <a:t>cf. chapitre FO</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161</a:t>
            </a:fld>
            <a:endParaRPr lang="fr-FR"/>
          </a:p>
        </p:txBody>
      </p:sp>
      <p:sp>
        <p:nvSpPr>
          <p:cNvPr id="6" name="Rectangle 5"/>
          <p:cNvSpPr/>
          <p:nvPr/>
        </p:nvSpPr>
        <p:spPr>
          <a:xfrm>
            <a:off x="1475656" y="2564904"/>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&lt;embed</a:t>
            </a:r>
            <a:r>
              <a:rPr lang="en-US" sz="2000" dirty="0"/>
              <a:t> </a:t>
            </a:r>
            <a:r>
              <a:rPr lang="en-US" sz="2000" b="1" dirty="0"/>
              <a:t>type</a:t>
            </a:r>
            <a:r>
              <a:rPr lang="en-US" sz="2000" dirty="0"/>
              <a:t>="image/</a:t>
            </a:r>
            <a:r>
              <a:rPr lang="en-US" sz="2000" dirty="0" err="1"/>
              <a:t>svg+xml</a:t>
            </a:r>
            <a:r>
              <a:rPr lang="en-US" sz="2000" dirty="0"/>
              <a:t>" </a:t>
            </a:r>
            <a:r>
              <a:rPr lang="en-US" sz="2000" b="1" dirty="0" err="1"/>
              <a:t>src</a:t>
            </a:r>
            <a:r>
              <a:rPr lang="en-US" sz="2000" dirty="0"/>
              <a:t>="file.svg"</a:t>
            </a:r>
            <a:r>
              <a:rPr lang="en-US" sz="2000" b="1" dirty="0"/>
              <a:t>&gt;</a:t>
            </a:r>
            <a:endParaRPr lang="fr-FR" sz="2000" b="1" dirty="0"/>
          </a:p>
        </p:txBody>
      </p:sp>
      <p:sp>
        <p:nvSpPr>
          <p:cNvPr id="7" name="Rectangle 6"/>
          <p:cNvSpPr/>
          <p:nvPr/>
        </p:nvSpPr>
        <p:spPr>
          <a:xfrm>
            <a:off x="1547664" y="4221088"/>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&lt;object type</a:t>
            </a:r>
            <a:r>
              <a:rPr lang="en-US" sz="2000" dirty="0"/>
              <a:t>="image/</a:t>
            </a:r>
            <a:r>
              <a:rPr lang="en-US" sz="2000" dirty="0" err="1"/>
              <a:t>svg+xml</a:t>
            </a:r>
            <a:r>
              <a:rPr lang="en-US" sz="2000" dirty="0"/>
              <a:t>" </a:t>
            </a:r>
            <a:r>
              <a:rPr lang="en-US" sz="2000" b="1" dirty="0"/>
              <a:t>data</a:t>
            </a:r>
            <a:r>
              <a:rPr lang="en-US" sz="2000" dirty="0"/>
              <a:t>="file.svg"&gt;</a:t>
            </a:r>
            <a:endParaRPr lang="fr-FR" sz="2000"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285720" y="1571612"/>
            <a:ext cx="5000660" cy="4857784"/>
          </a:xfrm>
        </p:spPr>
        <p:txBody>
          <a:bodyPr>
            <a:normAutofit fontScale="77500" lnSpcReduction="20000"/>
          </a:bodyPr>
          <a:lstStyle/>
          <a:p>
            <a:r>
              <a:rPr lang="fr-FR" dirty="0"/>
              <a:t>Voici un exemple d’intégration </a:t>
            </a:r>
            <a:r>
              <a:rPr lang="fr-FR" dirty="0" err="1"/>
              <a:t>svg</a:t>
            </a:r>
            <a:endParaRPr lang="fr-FR" dirty="0"/>
          </a:p>
          <a:p>
            <a:pPr lvl="1"/>
            <a:endParaRPr lang="fr-FR" dirty="0"/>
          </a:p>
          <a:p>
            <a:pPr lvl="1"/>
            <a:r>
              <a:rPr lang="fr-FR" dirty="0"/>
              <a:t>Création de </a:t>
            </a:r>
            <a:r>
              <a:rPr lang="fr-FR" dirty="0" err="1"/>
              <a:t>reporting</a:t>
            </a:r>
            <a:r>
              <a:rPr lang="fr-FR" dirty="0"/>
              <a:t> graphique</a:t>
            </a:r>
          </a:p>
          <a:p>
            <a:pPr lvl="1"/>
            <a:r>
              <a:rPr lang="fr-FR" dirty="0"/>
              <a:t>Conception graphique modulaire,… </a:t>
            </a:r>
          </a:p>
          <a:p>
            <a:pPr lvl="1"/>
            <a:endParaRPr lang="fr-FR" dirty="0"/>
          </a:p>
          <a:p>
            <a:pPr lvl="1"/>
            <a:r>
              <a:rPr lang="fr-FR" dirty="0"/>
              <a:t>Valeur provenant de XML</a:t>
            </a:r>
          </a:p>
          <a:p>
            <a:pPr lvl="1">
              <a:buNone/>
            </a:pPr>
            <a:r>
              <a:rPr lang="fr-FR" dirty="0"/>
              <a:t>			</a:t>
            </a:r>
            <a:r>
              <a:rPr lang="fr-FR" sz="2000" dirty="0"/>
              <a:t>(et / ou </a:t>
            </a:r>
            <a:r>
              <a:rPr lang="fr-FR" sz="2000" dirty="0" err="1"/>
              <a:t>json</a:t>
            </a:r>
            <a:r>
              <a:rPr lang="fr-FR" sz="2000" dirty="0"/>
              <a:t>  en version xsl3.0)</a:t>
            </a:r>
          </a:p>
          <a:p>
            <a:pPr lvl="1"/>
            <a:endParaRPr lang="fr-FR" dirty="0"/>
          </a:p>
          <a:p>
            <a:pPr lvl="1"/>
            <a:r>
              <a:rPr lang="fr-FR" dirty="0"/>
              <a:t>Exportation FO (</a:t>
            </a:r>
            <a:r>
              <a:rPr lang="fr-FR" dirty="0" err="1"/>
              <a:t>pdf</a:t>
            </a:r>
            <a:r>
              <a:rPr lang="fr-FR" dirty="0"/>
              <a:t>) / web</a:t>
            </a:r>
          </a:p>
          <a:p>
            <a:pPr lvl="1"/>
            <a:endParaRPr lang="fr-FR" dirty="0"/>
          </a:p>
          <a:p>
            <a:pPr lvl="1"/>
            <a:r>
              <a:rPr lang="fr-FR" dirty="0"/>
              <a:t>Mise a jour a chaque transformation</a:t>
            </a:r>
          </a:p>
          <a:p>
            <a:pPr lvl="1"/>
            <a:endParaRPr lang="fr-FR" dirty="0"/>
          </a:p>
          <a:p>
            <a:pPr lvl="1"/>
            <a:r>
              <a:rPr lang="fr-FR" dirty="0" err="1"/>
              <a:t>Anim</a:t>
            </a:r>
            <a:r>
              <a:rPr lang="fr-FR" dirty="0"/>
              <a:t>-able </a:t>
            </a:r>
            <a:r>
              <a:rPr lang="fr-FR" sz="1800" dirty="0"/>
              <a:t>(pour les fichiers compatibles)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162</a:t>
            </a:fld>
            <a:endParaRPr lang="fr-FR"/>
          </a:p>
        </p:txBody>
      </p:sp>
      <p:pic>
        <p:nvPicPr>
          <p:cNvPr id="1026" name="Picture 2"/>
          <p:cNvPicPr>
            <a:picLocks noChangeAspect="1" noChangeArrowheads="1"/>
          </p:cNvPicPr>
          <p:nvPr/>
        </p:nvPicPr>
        <p:blipFill>
          <a:blip r:embed="rId2" cstate="print"/>
          <a:srcRect/>
          <a:stretch>
            <a:fillRect/>
          </a:stretch>
        </p:blipFill>
        <p:spPr bwMode="auto">
          <a:xfrm rot="184081">
            <a:off x="5758478" y="1931858"/>
            <a:ext cx="2680375" cy="2567912"/>
          </a:xfrm>
          <a:prstGeom prst="rect">
            <a:avLst/>
          </a:prstGeom>
          <a:noFill/>
          <a:ln w="9525">
            <a:noFill/>
            <a:miter lim="800000"/>
            <a:headEnd/>
            <a:tailEnd/>
          </a:ln>
        </p:spPr>
      </p:pic>
      <p:sp>
        <p:nvSpPr>
          <p:cNvPr id="8" name="Titre 4"/>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Intégration SVG + XSL</a:t>
            </a:r>
            <a:br>
              <a:rPr kumimoji="0" lang="fr-FR" sz="3200" b="0" i="0" u="none" strike="noStrike" kern="1200" cap="none" spc="0" normalizeH="0" baseline="0" noProof="0" dirty="0">
                <a:ln>
                  <a:noFill/>
                </a:ln>
                <a:solidFill>
                  <a:schemeClr val="bg1"/>
                </a:solidFill>
                <a:effectLst/>
                <a:uLnTx/>
                <a:uFillTx/>
                <a:latin typeface="+mj-lt"/>
                <a:ea typeface="+mj-ea"/>
                <a:cs typeface="+mj-cs"/>
              </a:rPr>
            </a:br>
            <a:r>
              <a:rPr kumimoji="0" lang="fr-FR" sz="3200" b="0" i="0" u="none" strike="noStrike" kern="1200" cap="none" spc="0" normalizeH="0" baseline="0" noProof="0" dirty="0">
                <a:ln>
                  <a:noFill/>
                </a:ln>
                <a:solidFill>
                  <a:schemeClr val="bg1"/>
                </a:solidFill>
                <a:effectLst/>
                <a:uLnTx/>
                <a:uFillTx/>
                <a:latin typeface="+mj-lt"/>
                <a:ea typeface="+mj-ea"/>
                <a:cs typeface="+mj-cs"/>
              </a:rPr>
              <a:t>génération de graphiques</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 Le langage SVG + XSL (web)</a:t>
            </a:r>
          </a:p>
        </p:txBody>
      </p:sp>
      <p:sp>
        <p:nvSpPr>
          <p:cNvPr id="3" name="Espace réservé du contenu 2"/>
          <p:cNvSpPr>
            <a:spLocks noGrp="1"/>
          </p:cNvSpPr>
          <p:nvPr>
            <p:ph idx="1"/>
          </p:nvPr>
        </p:nvSpPr>
        <p:spPr/>
        <p:txBody>
          <a:bodyPr>
            <a:normAutofit fontScale="92500" lnSpcReduction="20000"/>
          </a:bodyPr>
          <a:lstStyle/>
          <a:p>
            <a:r>
              <a:rPr lang="fr-FR" dirty="0"/>
              <a:t>Pour la génération html aucune balise n’est nécessaire pour l’import de SVG si le navigateur possède un interpréteur SVG intégré (</a:t>
            </a:r>
            <a:r>
              <a:rPr lang="fr-FR" dirty="0" err="1"/>
              <a:t>MFF,Chrome</a:t>
            </a:r>
            <a:r>
              <a:rPr lang="fr-FR" dirty="0"/>
              <a:t>,IE9)</a:t>
            </a:r>
          </a:p>
          <a:p>
            <a:pPr lvl="2"/>
            <a:endParaRPr lang="fr-FR" dirty="0"/>
          </a:p>
          <a:p>
            <a:pPr>
              <a:buNone/>
            </a:pPr>
            <a:r>
              <a:rPr lang="en-US" sz="1400" dirty="0"/>
              <a:t>	</a:t>
            </a:r>
            <a:r>
              <a:rPr lang="en-US" sz="1400" b="1" i="1" dirty="0">
                <a:solidFill>
                  <a:srgbClr val="C00000"/>
                </a:solidFill>
              </a:rPr>
              <a:t>	</a:t>
            </a: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fr-FR" dirty="0"/>
          </a:p>
          <a:p>
            <a:r>
              <a:rPr lang="fr-FR" dirty="0"/>
              <a:t>Pour les navigateurs nécessitant un plugin externe (ex: IE5/6/7/8) une balise est nécessaire pour que le navigateur  ait connaissance qu’un interpréteur est nécessaire </a:t>
            </a:r>
          </a:p>
          <a:p>
            <a:pPr lvl="3"/>
            <a:r>
              <a:rPr lang="fr-FR" b="1" i="1" dirty="0">
                <a:solidFill>
                  <a:srgbClr val="C00000"/>
                </a:solidFill>
              </a:rPr>
              <a:t>&lt;</a:t>
            </a:r>
            <a:r>
              <a:rPr lang="fr-FR" b="1" i="1" dirty="0" err="1">
                <a:solidFill>
                  <a:srgbClr val="C00000"/>
                </a:solidFill>
              </a:rPr>
              <a:t>object</a:t>
            </a:r>
            <a:r>
              <a:rPr lang="fr-FR" b="1" i="1" dirty="0">
                <a:solidFill>
                  <a:srgbClr val="C00000"/>
                </a:solidFill>
              </a:rPr>
              <a:t> …&gt;&lt;</a:t>
            </a:r>
            <a:r>
              <a:rPr lang="fr-FR" b="1" i="1" dirty="0" err="1">
                <a:solidFill>
                  <a:srgbClr val="C00000"/>
                </a:solidFill>
              </a:rPr>
              <a:t>svg</a:t>
            </a:r>
            <a:r>
              <a:rPr lang="fr-FR" b="1" i="1" dirty="0">
                <a:solidFill>
                  <a:srgbClr val="C00000"/>
                </a:solidFill>
              </a:rPr>
              <a:t> …&gt;[…]&lt;/</a:t>
            </a:r>
            <a:r>
              <a:rPr lang="fr-FR" b="1" i="1" dirty="0" err="1">
                <a:solidFill>
                  <a:srgbClr val="C00000"/>
                </a:solidFill>
              </a:rPr>
              <a:t>svg</a:t>
            </a:r>
            <a:r>
              <a:rPr lang="fr-FR" b="1" i="1" dirty="0">
                <a:solidFill>
                  <a:srgbClr val="C00000"/>
                </a:solidFill>
              </a:rPr>
              <a:t>&gt;&lt;/</a:t>
            </a:r>
            <a:r>
              <a:rPr lang="fr-FR" b="1" i="1" dirty="0" err="1">
                <a:solidFill>
                  <a:srgbClr val="C00000"/>
                </a:solidFill>
              </a:rPr>
              <a:t>object</a:t>
            </a:r>
            <a:r>
              <a:rPr lang="fr-FR" b="1" i="1" dirty="0">
                <a:solidFill>
                  <a:srgbClr val="C00000"/>
                </a:solidFill>
              </a:rPr>
              <a:t>&gt;</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163</a:t>
            </a:fld>
            <a:endParaRPr lang="fr-FR"/>
          </a:p>
        </p:txBody>
      </p:sp>
      <p:sp>
        <p:nvSpPr>
          <p:cNvPr id="7" name="Rectangle 6"/>
          <p:cNvSpPr/>
          <p:nvPr/>
        </p:nvSpPr>
        <p:spPr>
          <a:xfrm>
            <a:off x="827584" y="2870484"/>
            <a:ext cx="7632848"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200" b="1" u="sng" dirty="0"/>
              <a:t>Code html :</a:t>
            </a:r>
          </a:p>
          <a:p>
            <a:r>
              <a:rPr lang="fr-FR" dirty="0"/>
              <a:t>&lt;</a:t>
            </a:r>
            <a:r>
              <a:rPr lang="fr-FR" b="1" dirty="0" err="1"/>
              <a:t>div</a:t>
            </a:r>
            <a:r>
              <a:rPr lang="fr-FR" dirty="0"/>
              <a:t>&gt;</a:t>
            </a:r>
          </a:p>
          <a:p>
            <a:r>
              <a:rPr lang="en-US" dirty="0"/>
              <a:t>    &lt;</a:t>
            </a:r>
            <a:r>
              <a:rPr lang="en-US" b="1" dirty="0" err="1"/>
              <a:t>svg</a:t>
            </a:r>
            <a:r>
              <a:rPr lang="en-US" dirty="0"/>
              <a:t> </a:t>
            </a:r>
            <a:r>
              <a:rPr lang="en-US" b="1" dirty="0" err="1"/>
              <a:t>xmlns</a:t>
            </a:r>
            <a:r>
              <a:rPr lang="en-US" dirty="0"/>
              <a:t>="http://www.w3.org/2000/svg"  </a:t>
            </a:r>
            <a:r>
              <a:rPr lang="en-US" b="1" dirty="0"/>
              <a:t>width</a:t>
            </a:r>
            <a:r>
              <a:rPr lang="en-US" dirty="0"/>
              <a:t>="100%" 		                 </a:t>
            </a:r>
            <a:r>
              <a:rPr lang="en-US" b="1" dirty="0"/>
              <a:t>height</a:t>
            </a:r>
            <a:r>
              <a:rPr lang="en-US" dirty="0"/>
              <a:t>="100%" </a:t>
            </a:r>
            <a:r>
              <a:rPr lang="en-US" b="1" dirty="0" err="1"/>
              <a:t>viewBox</a:t>
            </a:r>
            <a:r>
              <a:rPr lang="en-US" dirty="0"/>
              <a:t>="0 0 580 310"&gt;[…]&lt;/</a:t>
            </a:r>
            <a:r>
              <a:rPr lang="en-US" b="1" dirty="0" err="1"/>
              <a:t>svg</a:t>
            </a:r>
            <a:r>
              <a:rPr lang="en-US" dirty="0"/>
              <a:t>&gt;</a:t>
            </a:r>
          </a:p>
          <a:p>
            <a:r>
              <a:rPr lang="fr-FR" dirty="0"/>
              <a:t>&lt;</a:t>
            </a:r>
            <a:r>
              <a:rPr lang="fr-FR" b="1" dirty="0" err="1"/>
              <a:t>div</a:t>
            </a:r>
            <a:r>
              <a:rPr lang="fr-FR" dirty="0"/>
              <a:t>&gt;</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Le langage SVG + XSL-FO</a:t>
            </a:r>
          </a:p>
        </p:txBody>
      </p:sp>
      <p:sp>
        <p:nvSpPr>
          <p:cNvPr id="3" name="Espace réservé du contenu 2"/>
          <p:cNvSpPr>
            <a:spLocks noGrp="1"/>
          </p:cNvSpPr>
          <p:nvPr>
            <p:ph idx="1"/>
          </p:nvPr>
        </p:nvSpPr>
        <p:spPr/>
        <p:txBody>
          <a:bodyPr>
            <a:normAutofit fontScale="85000" lnSpcReduction="20000"/>
          </a:bodyPr>
          <a:lstStyle/>
          <a:p>
            <a:r>
              <a:rPr lang="fr-FR" dirty="0"/>
              <a:t>Pour la génération de documents FO une balise est nécessaire a la déclaration d’un bloc SVG : </a:t>
            </a:r>
          </a:p>
          <a:p>
            <a:endParaRPr lang="fr-FR" b="1" i="1" dirty="0">
              <a:solidFill>
                <a:srgbClr val="C00000"/>
              </a:solidFill>
            </a:endParaRPr>
          </a:p>
          <a:p>
            <a:pPr lvl="1"/>
            <a:endParaRPr lang="fr-FR" dirty="0"/>
          </a:p>
          <a:p>
            <a:pPr lvl="1"/>
            <a:endParaRPr lang="fr-FR" dirty="0"/>
          </a:p>
          <a:p>
            <a:pPr lvl="1"/>
            <a:endParaRPr lang="fr-FR" dirty="0"/>
          </a:p>
          <a:p>
            <a:pPr lvl="1"/>
            <a:r>
              <a:rPr lang="fr-FR" dirty="0"/>
              <a:t>En plus des balises de mise en forme habituelles, cette balise propose les attributs suivants pour la mise en forme dans le bloc "</a:t>
            </a:r>
            <a:r>
              <a:rPr lang="fr-FR" dirty="0" err="1"/>
              <a:t>instream</a:t>
            </a:r>
            <a:r>
              <a:rPr lang="fr-FR" dirty="0"/>
              <a:t>" :</a:t>
            </a:r>
          </a:p>
          <a:p>
            <a:pPr lvl="1"/>
            <a:endParaRPr lang="fr-FR" dirty="0"/>
          </a:p>
          <a:p>
            <a:pPr lvl="3"/>
            <a:endParaRPr lang="en-US" dirty="0"/>
          </a:p>
          <a:p>
            <a:pPr lvl="3"/>
            <a:endParaRPr lang="en-US" dirty="0"/>
          </a:p>
          <a:p>
            <a:pPr lvl="3"/>
            <a:endParaRPr lang="en-US" dirty="0"/>
          </a:p>
          <a:p>
            <a:pPr lvl="3"/>
            <a:endParaRPr lang="en-US" dirty="0"/>
          </a:p>
          <a:p>
            <a:pPr lvl="3"/>
            <a:endParaRPr lang="en-US" dirty="0"/>
          </a:p>
          <a:p>
            <a:pPr lvl="3"/>
            <a:r>
              <a:rPr lang="en-US" dirty="0"/>
              <a:t>(memes </a:t>
            </a:r>
            <a:r>
              <a:rPr lang="en-US" dirty="0" err="1"/>
              <a:t>valeurs</a:t>
            </a:r>
            <a:r>
              <a:rPr lang="en-US" dirty="0"/>
              <a:t> </a:t>
            </a:r>
            <a:r>
              <a:rPr lang="en-US" dirty="0" err="1"/>
              <a:t>que</a:t>
            </a:r>
            <a:r>
              <a:rPr lang="en-US" dirty="0"/>
              <a:t> height)</a:t>
            </a:r>
            <a:endParaRPr lang="fr-FR" dirty="0"/>
          </a:p>
          <a:p>
            <a:endParaRPr lang="fr-FR" i="1" dirty="0">
              <a:solidFill>
                <a:srgbClr val="C00000"/>
              </a:solidFill>
            </a:endParaRPr>
          </a:p>
          <a:p>
            <a:pPr lvl="2"/>
            <a:endParaRPr lang="fr-FR" b="1" i="1" dirty="0">
              <a:solidFill>
                <a:srgbClr val="C00000"/>
              </a:solidFill>
            </a:endParaRP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164</a:t>
            </a:fld>
            <a:endParaRPr lang="fr-FR"/>
          </a:p>
        </p:txBody>
      </p:sp>
      <p:sp>
        <p:nvSpPr>
          <p:cNvPr id="5" name="Rectangle 4"/>
          <p:cNvSpPr/>
          <p:nvPr/>
        </p:nvSpPr>
        <p:spPr>
          <a:xfrm>
            <a:off x="2286000" y="2071678"/>
            <a:ext cx="4572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a:buNone/>
            </a:pPr>
            <a:r>
              <a:rPr lang="fr-FR" i="1" dirty="0">
                <a:solidFill>
                  <a:schemeClr val="tx1"/>
                </a:solidFill>
              </a:rPr>
              <a:t>&lt;</a:t>
            </a:r>
            <a:r>
              <a:rPr lang="fr-FR" b="1" i="1" dirty="0" err="1">
                <a:solidFill>
                  <a:schemeClr val="tx1"/>
                </a:solidFill>
              </a:rPr>
              <a:t>fo:instream-foreign-object</a:t>
            </a:r>
            <a:r>
              <a:rPr lang="fr-FR" b="1" i="1" dirty="0">
                <a:solidFill>
                  <a:schemeClr val="tx1"/>
                </a:solidFill>
              </a:rPr>
              <a:t> </a:t>
            </a:r>
            <a:r>
              <a:rPr lang="fr-FR" i="1" dirty="0">
                <a:solidFill>
                  <a:schemeClr val="tx1"/>
                </a:solidFill>
              </a:rPr>
              <a:t>…&gt;</a:t>
            </a:r>
          </a:p>
          <a:p>
            <a:pPr>
              <a:buNone/>
            </a:pPr>
            <a:r>
              <a:rPr lang="fr-FR" i="1" dirty="0">
                <a:solidFill>
                  <a:schemeClr val="tx1"/>
                </a:solidFill>
              </a:rPr>
              <a:t>	&lt;</a:t>
            </a:r>
            <a:r>
              <a:rPr lang="fr-FR" b="1" i="1" dirty="0" err="1">
                <a:solidFill>
                  <a:schemeClr val="tx1"/>
                </a:solidFill>
              </a:rPr>
              <a:t>svg</a:t>
            </a:r>
            <a:r>
              <a:rPr lang="fr-FR" i="1" dirty="0">
                <a:solidFill>
                  <a:schemeClr val="tx1"/>
                </a:solidFill>
              </a:rPr>
              <a:t> …/&gt;</a:t>
            </a:r>
          </a:p>
          <a:p>
            <a:pPr>
              <a:buNone/>
            </a:pPr>
            <a:r>
              <a:rPr lang="fr-FR" i="1" dirty="0">
                <a:solidFill>
                  <a:schemeClr val="tx1"/>
                </a:solidFill>
              </a:rPr>
              <a:t>&lt;/</a:t>
            </a:r>
            <a:r>
              <a:rPr lang="fr-FR" b="1" i="1" dirty="0" err="1">
                <a:solidFill>
                  <a:schemeClr val="tx1"/>
                </a:solidFill>
              </a:rPr>
              <a:t>fo:instream-foreign_object</a:t>
            </a:r>
            <a:r>
              <a:rPr lang="fr-FR" i="1" dirty="0">
                <a:solidFill>
                  <a:schemeClr val="tx1"/>
                </a:solidFill>
              </a:rPr>
              <a:t>&gt;</a:t>
            </a:r>
          </a:p>
        </p:txBody>
      </p:sp>
      <p:sp>
        <p:nvSpPr>
          <p:cNvPr id="6" name="Rectangle 5"/>
          <p:cNvSpPr/>
          <p:nvPr/>
        </p:nvSpPr>
        <p:spPr>
          <a:xfrm>
            <a:off x="539552" y="4586125"/>
            <a:ext cx="828092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en-US" b="1" i="1" dirty="0"/>
              <a:t>&lt;</a:t>
            </a:r>
            <a:r>
              <a:rPr lang="en-US" b="1" i="1" dirty="0" err="1"/>
              <a:t>fo:instream</a:t>
            </a:r>
            <a:r>
              <a:rPr lang="en-US" b="1" i="1" dirty="0"/>
              <a:t>-foreign-object </a:t>
            </a:r>
          </a:p>
          <a:p>
            <a:pPr marL="0" lvl="3">
              <a:buNone/>
            </a:pPr>
            <a:r>
              <a:rPr lang="en-US" b="1" i="1" dirty="0"/>
              <a:t>	scaling</a:t>
            </a:r>
            <a:r>
              <a:rPr lang="en-US" i="1" dirty="0"/>
              <a:t>="uniform | non-uniform | inherit”</a:t>
            </a:r>
          </a:p>
          <a:p>
            <a:pPr marL="0" lvl="3">
              <a:buNone/>
            </a:pPr>
            <a:r>
              <a:rPr lang="en-US" b="1" i="1" dirty="0"/>
              <a:t>	content-height</a:t>
            </a:r>
            <a:r>
              <a:rPr lang="en-US" i="1" dirty="0"/>
              <a:t>="scale-to-fit | </a:t>
            </a:r>
            <a:r>
              <a:rPr lang="fr-FR" i="1" dirty="0" err="1"/>
              <a:t>scale</a:t>
            </a:r>
            <a:r>
              <a:rPr lang="fr-FR" i="1" dirty="0"/>
              <a:t>-down-to-fit | </a:t>
            </a:r>
            <a:r>
              <a:rPr lang="fr-FR" i="1" dirty="0" err="1"/>
              <a:t>scale</a:t>
            </a:r>
            <a:r>
              <a:rPr lang="fr-FR" i="1" dirty="0"/>
              <a:t>-up-to-fit"</a:t>
            </a:r>
            <a:endParaRPr lang="en-US" i="1" dirty="0"/>
          </a:p>
          <a:p>
            <a:pPr marL="0" lvl="3">
              <a:buNone/>
            </a:pPr>
            <a:r>
              <a:rPr lang="en-US" b="1" i="1" dirty="0"/>
              <a:t>	content-width</a:t>
            </a:r>
            <a:r>
              <a:rPr lang="en-US" i="1" dirty="0"/>
              <a:t>="scale-to-fit | </a:t>
            </a:r>
            <a:r>
              <a:rPr lang="fr-FR" i="1" dirty="0" err="1"/>
              <a:t>scale</a:t>
            </a:r>
            <a:r>
              <a:rPr lang="fr-FR" i="1" dirty="0"/>
              <a:t>-down-to-fit | </a:t>
            </a:r>
            <a:r>
              <a:rPr lang="fr-FR" i="1" dirty="0" err="1"/>
              <a:t>scale</a:t>
            </a:r>
            <a:r>
              <a:rPr lang="fr-FR" i="1" dirty="0"/>
              <a:t>-up-to-fit"</a:t>
            </a:r>
            <a:r>
              <a:rPr lang="en-US" dirty="0"/>
              <a:t> /&gt;</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92500" lnSpcReduction="20000"/>
          </a:bodyPr>
          <a:lstStyle/>
          <a:p>
            <a:r>
              <a:rPr lang="fr-FR" dirty="0">
                <a:ea typeface="MS Mincho" pitchFamily="49" charset="-128"/>
              </a:rPr>
              <a:t>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ou dynamisé avec </a:t>
            </a:r>
            <a:r>
              <a:rPr lang="fr-FR" dirty="0" err="1">
                <a:ea typeface="MS Mincho" pitchFamily="49" charset="-128"/>
              </a:rPr>
              <a:t>xsl</a:t>
            </a:r>
            <a:r>
              <a:rPr lang="fr-FR" dirty="0">
                <a:ea typeface="MS Mincho" pitchFamily="49" charset="-128"/>
              </a:rPr>
              <a:t> :</a:t>
            </a:r>
          </a:p>
          <a:p>
            <a:pPr lvl="1"/>
            <a:endParaRPr lang="fr-FR" dirty="0">
              <a:ea typeface="MS Mincho" pitchFamily="49" charset="-128"/>
            </a:endParaRPr>
          </a:p>
          <a:p>
            <a:pPr lvl="1"/>
            <a:r>
              <a:rPr lang="fr-FR" dirty="0"/>
              <a:t>HTML+ SVG pour l'intégration statique pour le web</a:t>
            </a:r>
          </a:p>
          <a:p>
            <a:pPr lvl="1"/>
            <a:endParaRPr lang="fr-FR" dirty="0"/>
          </a:p>
          <a:p>
            <a:pPr lvl="1"/>
            <a:r>
              <a:rPr lang="fr-FR" dirty="0"/>
              <a:t>SVG + XSL pour la dynamisation du </a:t>
            </a:r>
            <a:r>
              <a:rPr lang="fr-FR" dirty="0" err="1"/>
              <a:t>svg</a:t>
            </a:r>
            <a:r>
              <a:rPr lang="fr-FR" dirty="0"/>
              <a:t> pour le web</a:t>
            </a:r>
          </a:p>
          <a:p>
            <a:pPr lvl="1"/>
            <a:endParaRPr lang="fr-FR" dirty="0"/>
          </a:p>
          <a:p>
            <a:pPr lvl="1"/>
            <a:r>
              <a:rPr lang="fr-FR" dirty="0"/>
              <a:t>SVG+FO + XSL pour la dynamisation de </a:t>
            </a:r>
            <a:r>
              <a:rPr lang="fr-FR" dirty="0" err="1"/>
              <a:t>svg</a:t>
            </a:r>
            <a:r>
              <a:rPr lang="fr-FR" dirty="0"/>
              <a:t> pour FO	</a:t>
            </a:r>
          </a:p>
          <a:p>
            <a:pPr marL="400050" indent="-400050">
              <a:buFont typeface="Wingdings" pitchFamily="2" charset="2"/>
              <a:buChar char="q"/>
            </a:pP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165</a:t>
            </a:fld>
            <a:endParaRPr lang="fr-FR" sz="1400" b="1" dirty="0">
              <a:solidFill>
                <a:schemeClr val="bg1"/>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Exploitation XSL </a:t>
            </a:r>
          </a:p>
        </p:txBody>
      </p:sp>
      <p:sp>
        <p:nvSpPr>
          <p:cNvPr id="8" name="Espace réservé du texte 2"/>
          <p:cNvSpPr>
            <a:spLocks noGrp="1"/>
          </p:cNvSpPr>
          <p:nvPr>
            <p:ph type="body" idx="1"/>
          </p:nvPr>
        </p:nvSpPr>
        <p:spPr/>
        <p:txBody>
          <a:bodyPr>
            <a:normAutofit/>
          </a:bodyPr>
          <a:lstStyle/>
          <a:p>
            <a:pPr marL="400050" indent="-400050">
              <a:buFont typeface="Wingdings" pitchFamily="2" charset="2"/>
              <a:buChar char="q"/>
            </a:pPr>
            <a:r>
              <a:rPr lang="fr-FR" dirty="0"/>
              <a:t>Côté client</a:t>
            </a:r>
            <a:endParaRPr lang="fr-FR" i="1" dirty="0"/>
          </a:p>
          <a:p>
            <a:pPr marL="400050" indent="-400050">
              <a:buFont typeface="Wingdings" pitchFamily="2" charset="2"/>
              <a:buChar char="q"/>
            </a:pPr>
            <a:r>
              <a:rPr lang="fr-FR" dirty="0"/>
              <a:t>Côté Serveur</a:t>
            </a:r>
          </a:p>
          <a:p>
            <a:pPr marL="400050" indent="-400050">
              <a:buFont typeface="Wingdings" pitchFamily="2" charset="2"/>
              <a:buChar char="q"/>
            </a:pPr>
            <a:r>
              <a:rPr lang="fr-FR" dirty="0"/>
              <a:t>Coté </a:t>
            </a:r>
            <a:r>
              <a:rPr lang="fr-FR" dirty="0" err="1"/>
              <a:t>excel</a:t>
            </a:r>
            <a:endParaRPr lang="fr-FR" dirty="0"/>
          </a:p>
          <a:p>
            <a:pPr marL="400050" indent="-400050">
              <a:buFont typeface="Wingdings" pitchFamily="2" charset="2"/>
              <a:buChar char="q"/>
            </a:pPr>
            <a:r>
              <a:rPr lang="fr-FR" dirty="0"/>
              <a:t>Coté Application</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166</a:t>
            </a:fld>
            <a:endParaRPr lang="fr-F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99922"/>
            <a:ext cx="9144000" cy="685872"/>
          </a:xfrm>
        </p:spPr>
        <p:txBody>
          <a:bodyPr/>
          <a:lstStyle/>
          <a:p>
            <a:r>
              <a:rPr lang="fr-FR"/>
              <a:t>Serveur ou Client</a:t>
            </a:r>
          </a:p>
        </p:txBody>
      </p:sp>
      <p:pic>
        <p:nvPicPr>
          <p:cNvPr id="1028" name="Picture 4"/>
          <p:cNvPicPr>
            <a:picLocks noGrp="1" noChangeAspect="1" noChangeArrowheads="1"/>
          </p:cNvPicPr>
          <p:nvPr>
            <p:ph idx="1"/>
          </p:nvPr>
        </p:nvPicPr>
        <p:blipFill>
          <a:blip r:embed="rId2" cstate="print"/>
          <a:srcRect/>
          <a:stretch>
            <a:fillRect/>
          </a:stretch>
        </p:blipFill>
        <p:spPr bwMode="auto">
          <a:xfrm>
            <a:off x="324546" y="885825"/>
            <a:ext cx="8423470" cy="5903913"/>
          </a:xfrm>
          <a:prstGeom prst="rect">
            <a:avLst/>
          </a:prstGeom>
          <a:noFill/>
          <a:ln w="9525">
            <a:noFill/>
            <a:miter lim="800000"/>
            <a:headEnd/>
            <a:tailEnd/>
          </a:ln>
        </p:spPr>
      </p:pic>
      <p:sp>
        <p:nvSpPr>
          <p:cNvPr id="78" name="Rectangle à coins arrondis 77"/>
          <p:cNvSpPr/>
          <p:nvPr/>
        </p:nvSpPr>
        <p:spPr>
          <a:xfrm>
            <a:off x="6516216" y="5157192"/>
            <a:ext cx="1907704" cy="1700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à coins arrondis 76"/>
          <p:cNvSpPr/>
          <p:nvPr/>
        </p:nvSpPr>
        <p:spPr>
          <a:xfrm>
            <a:off x="0" y="1340768"/>
            <a:ext cx="1907704" cy="2376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p:cNvCxnSpPr/>
          <p:nvPr/>
        </p:nvCxnSpPr>
        <p:spPr>
          <a:xfrm flipV="1">
            <a:off x="3347864" y="4221088"/>
            <a:ext cx="360040"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rot="17353517">
            <a:off x="3029449" y="4761602"/>
            <a:ext cx="1254702" cy="369332"/>
          </a:xfrm>
          <a:prstGeom prst="rect">
            <a:avLst/>
          </a:prstGeom>
          <a:noFill/>
        </p:spPr>
        <p:txBody>
          <a:bodyPr wrap="none" rtlCol="0">
            <a:spAutoFit/>
          </a:bodyPr>
          <a:lstStyle/>
          <a:p>
            <a:r>
              <a:rPr lang="fr-FR"/>
              <a:t>?fichier.xml</a:t>
            </a:r>
          </a:p>
        </p:txBody>
      </p:sp>
      <p:cxnSp>
        <p:nvCxnSpPr>
          <p:cNvPr id="9" name="Connecteur droit avec flèche 8"/>
          <p:cNvCxnSpPr/>
          <p:nvPr/>
        </p:nvCxnSpPr>
        <p:spPr>
          <a:xfrm flipH="1" flipV="1">
            <a:off x="2699792" y="2060848"/>
            <a:ext cx="79208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rot="2863278">
            <a:off x="2487099" y="2104539"/>
            <a:ext cx="1254702" cy="369332"/>
          </a:xfrm>
          <a:prstGeom prst="rect">
            <a:avLst/>
          </a:prstGeom>
          <a:noFill/>
        </p:spPr>
        <p:txBody>
          <a:bodyPr wrap="none" rtlCol="0">
            <a:spAutoFit/>
          </a:bodyPr>
          <a:lstStyle/>
          <a:p>
            <a:r>
              <a:rPr lang="fr-FR"/>
              <a:t>?fichier.xml</a:t>
            </a:r>
          </a:p>
        </p:txBody>
      </p:sp>
      <p:cxnSp>
        <p:nvCxnSpPr>
          <p:cNvPr id="13" name="Connecteur droit avec flèche 12"/>
          <p:cNvCxnSpPr/>
          <p:nvPr/>
        </p:nvCxnSpPr>
        <p:spPr>
          <a:xfrm>
            <a:off x="1475656" y="3140968"/>
            <a:ext cx="1728192" cy="21602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 name="Connecteur droit avec flèche 13"/>
          <p:cNvCxnSpPr/>
          <p:nvPr/>
        </p:nvCxnSpPr>
        <p:spPr>
          <a:xfrm flipH="1">
            <a:off x="2987824" y="4149080"/>
            <a:ext cx="360040" cy="10081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7" name="ZoneTexte 16"/>
          <p:cNvSpPr txBox="1"/>
          <p:nvPr/>
        </p:nvSpPr>
        <p:spPr>
          <a:xfrm rot="17353517">
            <a:off x="2408148" y="4401562"/>
            <a:ext cx="1201163" cy="369332"/>
          </a:xfrm>
          <a:prstGeom prst="rect">
            <a:avLst/>
          </a:prstGeom>
          <a:noFill/>
        </p:spPr>
        <p:txBody>
          <a:bodyPr wrap="none" rtlCol="0">
            <a:spAutoFit/>
          </a:bodyPr>
          <a:lstStyle/>
          <a:p>
            <a:r>
              <a:rPr lang="fr-FR"/>
              <a:t>&lt;-</a:t>
            </a:r>
            <a:r>
              <a:rPr lang="fr-FR" err="1"/>
              <a:t>retourxsl</a:t>
            </a:r>
            <a:endParaRPr lang="fr-FR"/>
          </a:p>
        </p:txBody>
      </p:sp>
      <p:sp>
        <p:nvSpPr>
          <p:cNvPr id="18" name="ZoneTexte 17"/>
          <p:cNvSpPr txBox="1"/>
          <p:nvPr/>
        </p:nvSpPr>
        <p:spPr>
          <a:xfrm rot="579924">
            <a:off x="1713848" y="2810815"/>
            <a:ext cx="1245021" cy="369332"/>
          </a:xfrm>
          <a:prstGeom prst="rect">
            <a:avLst/>
          </a:prstGeom>
          <a:noFill/>
        </p:spPr>
        <p:txBody>
          <a:bodyPr wrap="none" rtlCol="0">
            <a:spAutoFit/>
          </a:bodyPr>
          <a:lstStyle/>
          <a:p>
            <a:r>
              <a:rPr lang="fr-FR" err="1"/>
              <a:t>Retourxsl</a:t>
            </a:r>
            <a:r>
              <a:rPr lang="fr-FR"/>
              <a:t>-&gt;</a:t>
            </a:r>
          </a:p>
        </p:txBody>
      </p:sp>
      <p:cxnSp>
        <p:nvCxnSpPr>
          <p:cNvPr id="19" name="Connecteur droit avec flèche 18"/>
          <p:cNvCxnSpPr/>
          <p:nvPr/>
        </p:nvCxnSpPr>
        <p:spPr>
          <a:xfrm flipH="1" flipV="1">
            <a:off x="4860032" y="4509120"/>
            <a:ext cx="3600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rot="15217023">
            <a:off x="4310612" y="5127254"/>
            <a:ext cx="1254702" cy="369332"/>
          </a:xfrm>
          <a:prstGeom prst="rect">
            <a:avLst/>
          </a:prstGeom>
          <a:noFill/>
        </p:spPr>
        <p:txBody>
          <a:bodyPr wrap="none" rtlCol="0">
            <a:spAutoFit/>
          </a:bodyPr>
          <a:lstStyle/>
          <a:p>
            <a:r>
              <a:rPr lang="fr-FR"/>
              <a:t>?fichier.xml</a:t>
            </a:r>
          </a:p>
        </p:txBody>
      </p:sp>
      <p:cxnSp>
        <p:nvCxnSpPr>
          <p:cNvPr id="21" name="Connecteur droit avec flèche 20"/>
          <p:cNvCxnSpPr/>
          <p:nvPr/>
        </p:nvCxnSpPr>
        <p:spPr>
          <a:xfrm flipV="1">
            <a:off x="6012160" y="1844824"/>
            <a:ext cx="144016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rot="20514877">
            <a:off x="6027269" y="1793920"/>
            <a:ext cx="1254702" cy="369332"/>
          </a:xfrm>
          <a:prstGeom prst="rect">
            <a:avLst/>
          </a:prstGeom>
          <a:noFill/>
        </p:spPr>
        <p:txBody>
          <a:bodyPr wrap="none" rtlCol="0">
            <a:spAutoFit/>
          </a:bodyPr>
          <a:lstStyle/>
          <a:p>
            <a:r>
              <a:rPr lang="fr-FR"/>
              <a:t>?fichier.xml</a:t>
            </a:r>
          </a:p>
        </p:txBody>
      </p:sp>
      <p:cxnSp>
        <p:nvCxnSpPr>
          <p:cNvPr id="23" name="Connecteur droit avec flèche 22"/>
          <p:cNvCxnSpPr/>
          <p:nvPr/>
        </p:nvCxnSpPr>
        <p:spPr>
          <a:xfrm flipH="1">
            <a:off x="6444208" y="2276872"/>
            <a:ext cx="1368152" cy="10081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4" name="Connecteur droit avec flèche 23"/>
          <p:cNvCxnSpPr/>
          <p:nvPr/>
        </p:nvCxnSpPr>
        <p:spPr>
          <a:xfrm>
            <a:off x="5148064" y="4509120"/>
            <a:ext cx="360040" cy="10801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5" name="ZoneTexte 24"/>
          <p:cNvSpPr txBox="1"/>
          <p:nvPr/>
        </p:nvSpPr>
        <p:spPr>
          <a:xfrm rot="15529232">
            <a:off x="5722179" y="4655085"/>
            <a:ext cx="1237326" cy="369332"/>
          </a:xfrm>
          <a:prstGeom prst="rect">
            <a:avLst/>
          </a:prstGeom>
          <a:noFill/>
        </p:spPr>
        <p:txBody>
          <a:bodyPr wrap="none" rtlCol="0">
            <a:spAutoFit/>
          </a:bodyPr>
          <a:lstStyle/>
          <a:p>
            <a:r>
              <a:rPr lang="fr-FR"/>
              <a:t>&lt;-fichier.xsl</a:t>
            </a:r>
          </a:p>
        </p:txBody>
      </p:sp>
      <p:sp>
        <p:nvSpPr>
          <p:cNvPr id="26" name="ZoneTexte 25"/>
          <p:cNvSpPr txBox="1"/>
          <p:nvPr/>
        </p:nvSpPr>
        <p:spPr>
          <a:xfrm rot="19321035">
            <a:off x="6786861" y="2690508"/>
            <a:ext cx="1237326" cy="369332"/>
          </a:xfrm>
          <a:prstGeom prst="rect">
            <a:avLst/>
          </a:prstGeom>
          <a:noFill/>
        </p:spPr>
        <p:txBody>
          <a:bodyPr wrap="none" rtlCol="0">
            <a:spAutoFit/>
          </a:bodyPr>
          <a:lstStyle/>
          <a:p>
            <a:r>
              <a:rPr lang="fr-FR"/>
              <a:t>&lt;-fichier.xsl</a:t>
            </a:r>
          </a:p>
        </p:txBody>
      </p:sp>
      <p:cxnSp>
        <p:nvCxnSpPr>
          <p:cNvPr id="27" name="Connecteur droit avec flèche 26"/>
          <p:cNvCxnSpPr/>
          <p:nvPr/>
        </p:nvCxnSpPr>
        <p:spPr>
          <a:xfrm flipH="1" flipV="1">
            <a:off x="5940152" y="4221088"/>
            <a:ext cx="72008" cy="1368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rot="15745182">
            <a:off x="5317303" y="4757245"/>
            <a:ext cx="1158779" cy="369332"/>
          </a:xfrm>
          <a:prstGeom prst="rect">
            <a:avLst/>
          </a:prstGeom>
          <a:noFill/>
        </p:spPr>
        <p:txBody>
          <a:bodyPr wrap="none" rtlCol="0">
            <a:spAutoFit/>
          </a:bodyPr>
          <a:lstStyle/>
          <a:p>
            <a:r>
              <a:rPr lang="fr-FR"/>
              <a:t>?fichier.xsl</a:t>
            </a:r>
          </a:p>
        </p:txBody>
      </p:sp>
      <p:cxnSp>
        <p:nvCxnSpPr>
          <p:cNvPr id="29" name="Connecteur droit avec flèche 28"/>
          <p:cNvCxnSpPr/>
          <p:nvPr/>
        </p:nvCxnSpPr>
        <p:spPr>
          <a:xfrm flipV="1">
            <a:off x="6300192" y="2204864"/>
            <a:ext cx="1296144"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rot="19832381">
            <a:off x="6604130" y="2393934"/>
            <a:ext cx="1158779" cy="369332"/>
          </a:xfrm>
          <a:prstGeom prst="rect">
            <a:avLst/>
          </a:prstGeom>
          <a:noFill/>
        </p:spPr>
        <p:txBody>
          <a:bodyPr wrap="none" rtlCol="0">
            <a:spAutoFit/>
          </a:bodyPr>
          <a:lstStyle/>
          <a:p>
            <a:r>
              <a:rPr lang="fr-FR"/>
              <a:t>?fichier.xsl</a:t>
            </a:r>
          </a:p>
        </p:txBody>
      </p:sp>
      <p:cxnSp>
        <p:nvCxnSpPr>
          <p:cNvPr id="31" name="Connecteur droit avec flèche 30"/>
          <p:cNvCxnSpPr/>
          <p:nvPr/>
        </p:nvCxnSpPr>
        <p:spPr>
          <a:xfrm flipH="1">
            <a:off x="6228184" y="1988840"/>
            <a:ext cx="1296144" cy="57606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2" name="Connecteur droit avec flèche 31"/>
          <p:cNvCxnSpPr/>
          <p:nvPr/>
        </p:nvCxnSpPr>
        <p:spPr>
          <a:xfrm>
            <a:off x="6084168" y="4077072"/>
            <a:ext cx="288032" cy="158417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3" name="ZoneTexte 32"/>
          <p:cNvSpPr txBox="1"/>
          <p:nvPr/>
        </p:nvSpPr>
        <p:spPr>
          <a:xfrm rot="15069324">
            <a:off x="4811429" y="4858049"/>
            <a:ext cx="1333250" cy="369332"/>
          </a:xfrm>
          <a:prstGeom prst="rect">
            <a:avLst/>
          </a:prstGeom>
          <a:noFill/>
        </p:spPr>
        <p:txBody>
          <a:bodyPr wrap="none" rtlCol="0">
            <a:spAutoFit/>
          </a:bodyPr>
          <a:lstStyle/>
          <a:p>
            <a:r>
              <a:rPr lang="fr-FR"/>
              <a:t>&lt;-fichier.xml</a:t>
            </a:r>
          </a:p>
        </p:txBody>
      </p:sp>
      <p:sp>
        <p:nvSpPr>
          <p:cNvPr id="34" name="ZoneTexte 33"/>
          <p:cNvSpPr txBox="1"/>
          <p:nvPr/>
        </p:nvSpPr>
        <p:spPr>
          <a:xfrm rot="20024603">
            <a:off x="6252864" y="2139095"/>
            <a:ext cx="1333250" cy="369332"/>
          </a:xfrm>
          <a:prstGeom prst="rect">
            <a:avLst/>
          </a:prstGeom>
          <a:noFill/>
        </p:spPr>
        <p:txBody>
          <a:bodyPr wrap="none" rtlCol="0">
            <a:spAutoFit/>
          </a:bodyPr>
          <a:lstStyle/>
          <a:p>
            <a:r>
              <a:rPr lang="fr-FR" dirty="0"/>
              <a:t>&lt;-fichier.xml</a:t>
            </a:r>
          </a:p>
        </p:txBody>
      </p:sp>
      <p:pic>
        <p:nvPicPr>
          <p:cNvPr id="63" name="Picture 3" descr="C:\Users\itis\Downloads\xsl(1).png"/>
          <p:cNvPicPr>
            <a:picLocks noChangeAspect="1" noChangeArrowheads="1"/>
          </p:cNvPicPr>
          <p:nvPr/>
        </p:nvPicPr>
        <p:blipFill>
          <a:blip r:embed="rId3" cstate="print"/>
          <a:srcRect/>
          <a:stretch>
            <a:fillRect/>
          </a:stretch>
        </p:blipFill>
        <p:spPr bwMode="auto">
          <a:xfrm>
            <a:off x="0" y="1628800"/>
            <a:ext cx="674910" cy="674910"/>
          </a:xfrm>
          <a:prstGeom prst="rect">
            <a:avLst/>
          </a:prstGeom>
          <a:noFill/>
        </p:spPr>
      </p:pic>
      <p:pic>
        <p:nvPicPr>
          <p:cNvPr id="64" name="Picture 4" descr="C:\Users\itis\Downloads\xml.png"/>
          <p:cNvPicPr>
            <a:picLocks noChangeAspect="1" noChangeArrowheads="1"/>
          </p:cNvPicPr>
          <p:nvPr/>
        </p:nvPicPr>
        <p:blipFill>
          <a:blip r:embed="rId4" cstate="print"/>
          <a:srcRect/>
          <a:stretch>
            <a:fillRect/>
          </a:stretch>
        </p:blipFill>
        <p:spPr bwMode="auto">
          <a:xfrm>
            <a:off x="971600" y="1628800"/>
            <a:ext cx="639688" cy="639688"/>
          </a:xfrm>
          <a:prstGeom prst="rect">
            <a:avLst/>
          </a:prstGeom>
          <a:noFill/>
        </p:spPr>
      </p:pic>
      <p:pic>
        <p:nvPicPr>
          <p:cNvPr id="65" name="Picture 4" descr="C:\Users\itis\Downloads\xml.png"/>
          <p:cNvPicPr>
            <a:picLocks noChangeAspect="1" noChangeArrowheads="1"/>
          </p:cNvPicPr>
          <p:nvPr/>
        </p:nvPicPr>
        <p:blipFill>
          <a:blip r:embed="rId4" cstate="print"/>
          <a:srcRect/>
          <a:stretch>
            <a:fillRect/>
          </a:stretch>
        </p:blipFill>
        <p:spPr bwMode="auto">
          <a:xfrm>
            <a:off x="683568" y="2708920"/>
            <a:ext cx="639688" cy="639688"/>
          </a:xfrm>
          <a:prstGeom prst="rect">
            <a:avLst/>
          </a:prstGeom>
          <a:noFill/>
        </p:spPr>
      </p:pic>
      <p:sp>
        <p:nvSpPr>
          <p:cNvPr id="67" name="ZoneTexte 66"/>
          <p:cNvSpPr txBox="1"/>
          <p:nvPr/>
        </p:nvSpPr>
        <p:spPr>
          <a:xfrm>
            <a:off x="683568" y="1700808"/>
            <a:ext cx="360040" cy="523220"/>
          </a:xfrm>
          <a:prstGeom prst="rect">
            <a:avLst/>
          </a:prstGeom>
          <a:noFill/>
        </p:spPr>
        <p:txBody>
          <a:bodyPr wrap="square" rtlCol="0">
            <a:spAutoFit/>
          </a:bodyPr>
          <a:lstStyle/>
          <a:p>
            <a:r>
              <a:rPr lang="fr-FR" sz="2800" b="1"/>
              <a:t>+</a:t>
            </a:r>
          </a:p>
        </p:txBody>
      </p:sp>
      <p:cxnSp>
        <p:nvCxnSpPr>
          <p:cNvPr id="69" name="Connecteur droit 68"/>
          <p:cNvCxnSpPr/>
          <p:nvPr/>
        </p:nvCxnSpPr>
        <p:spPr>
          <a:xfrm flipH="1">
            <a:off x="179512" y="2420888"/>
            <a:ext cx="1440160" cy="0"/>
          </a:xfrm>
          <a:prstGeom prst="line">
            <a:avLst/>
          </a:prstGeom>
          <a:ln w="38100"/>
        </p:spPr>
        <p:style>
          <a:lnRef idx="1">
            <a:schemeClr val="dk1"/>
          </a:lnRef>
          <a:fillRef idx="0">
            <a:schemeClr val="dk1"/>
          </a:fillRef>
          <a:effectRef idx="0">
            <a:schemeClr val="dk1"/>
          </a:effectRef>
          <a:fontRef idx="minor">
            <a:schemeClr val="tx1"/>
          </a:fontRef>
        </p:style>
      </p:cxnSp>
      <p:pic>
        <p:nvPicPr>
          <p:cNvPr id="72" name="Picture 3" descr="C:\Users\itis\Downloads\xsl(1).png"/>
          <p:cNvPicPr>
            <a:picLocks noChangeAspect="1" noChangeArrowheads="1"/>
          </p:cNvPicPr>
          <p:nvPr/>
        </p:nvPicPr>
        <p:blipFill>
          <a:blip r:embed="rId3" cstate="print"/>
          <a:srcRect/>
          <a:stretch>
            <a:fillRect/>
          </a:stretch>
        </p:blipFill>
        <p:spPr bwMode="auto">
          <a:xfrm>
            <a:off x="6552728" y="5445224"/>
            <a:ext cx="674910" cy="674910"/>
          </a:xfrm>
          <a:prstGeom prst="rect">
            <a:avLst/>
          </a:prstGeom>
          <a:noFill/>
        </p:spPr>
      </p:pic>
      <p:pic>
        <p:nvPicPr>
          <p:cNvPr id="73" name="Picture 4" descr="C:\Users\itis\Downloads\xml.png"/>
          <p:cNvPicPr>
            <a:picLocks noChangeAspect="1" noChangeArrowheads="1"/>
          </p:cNvPicPr>
          <p:nvPr/>
        </p:nvPicPr>
        <p:blipFill>
          <a:blip r:embed="rId4" cstate="print"/>
          <a:srcRect/>
          <a:stretch>
            <a:fillRect/>
          </a:stretch>
        </p:blipFill>
        <p:spPr bwMode="auto">
          <a:xfrm>
            <a:off x="7524328" y="5445224"/>
            <a:ext cx="639688" cy="639688"/>
          </a:xfrm>
          <a:prstGeom prst="rect">
            <a:avLst/>
          </a:prstGeom>
          <a:noFill/>
        </p:spPr>
      </p:pic>
      <p:sp>
        <p:nvSpPr>
          <p:cNvPr id="74" name="ZoneTexte 73"/>
          <p:cNvSpPr txBox="1"/>
          <p:nvPr/>
        </p:nvSpPr>
        <p:spPr>
          <a:xfrm>
            <a:off x="7236296" y="5517232"/>
            <a:ext cx="360040" cy="523220"/>
          </a:xfrm>
          <a:prstGeom prst="rect">
            <a:avLst/>
          </a:prstGeom>
          <a:noFill/>
        </p:spPr>
        <p:txBody>
          <a:bodyPr wrap="square" rtlCol="0">
            <a:spAutoFit/>
          </a:bodyPr>
          <a:lstStyle/>
          <a:p>
            <a:r>
              <a:rPr lang="fr-FR" sz="2800" b="1"/>
              <a:t>+</a:t>
            </a:r>
          </a:p>
        </p:txBody>
      </p:sp>
      <p:cxnSp>
        <p:nvCxnSpPr>
          <p:cNvPr id="75" name="Connecteur droit 74"/>
          <p:cNvCxnSpPr/>
          <p:nvPr/>
        </p:nvCxnSpPr>
        <p:spPr>
          <a:xfrm flipH="1">
            <a:off x="6732240" y="6237312"/>
            <a:ext cx="1440160" cy="0"/>
          </a:xfrm>
          <a:prstGeom prst="line">
            <a:avLst/>
          </a:prstGeom>
          <a:ln w="38100"/>
        </p:spPr>
        <p:style>
          <a:lnRef idx="1">
            <a:schemeClr val="dk1"/>
          </a:lnRef>
          <a:fillRef idx="0">
            <a:schemeClr val="dk1"/>
          </a:fillRef>
          <a:effectRef idx="0">
            <a:schemeClr val="dk1"/>
          </a:effectRef>
          <a:fontRef idx="minor">
            <a:schemeClr val="tx1"/>
          </a:fontRef>
        </p:style>
      </p:cxnSp>
      <p:pic>
        <p:nvPicPr>
          <p:cNvPr id="76" name="Picture 4" descr="C:\Users\itis\Downloads\xml.png"/>
          <p:cNvPicPr>
            <a:picLocks noChangeAspect="1" noChangeArrowheads="1"/>
          </p:cNvPicPr>
          <p:nvPr/>
        </p:nvPicPr>
        <p:blipFill>
          <a:blip r:embed="rId4" cstate="print"/>
          <a:srcRect/>
          <a:stretch>
            <a:fillRect/>
          </a:stretch>
        </p:blipFill>
        <p:spPr bwMode="auto">
          <a:xfrm>
            <a:off x="7020272" y="6218312"/>
            <a:ext cx="639688" cy="639688"/>
          </a:xfrm>
          <a:prstGeom prst="rect">
            <a:avLst/>
          </a:prstGeom>
          <a:noFill/>
        </p:spPr>
      </p:pic>
      <p:sp>
        <p:nvSpPr>
          <p:cNvPr id="41" name="ZoneTexte 40"/>
          <p:cNvSpPr txBox="1"/>
          <p:nvPr/>
        </p:nvSpPr>
        <p:spPr>
          <a:xfrm>
            <a:off x="6286512" y="928670"/>
            <a:ext cx="428628" cy="207749"/>
          </a:xfrm>
          <a:prstGeom prst="rect">
            <a:avLst/>
          </a:prstGeom>
          <a:solidFill>
            <a:schemeClr val="bg1"/>
          </a:solidFill>
        </p:spPr>
        <p:txBody>
          <a:bodyPr wrap="square" lIns="0" tIns="0" rIns="0" rtlCol="0">
            <a:spAutoFit/>
          </a:bodyPr>
          <a:lstStyle/>
          <a:p>
            <a:r>
              <a:rPr lang="fr-FR" sz="1050" dirty="0"/>
              <a:t>client</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pPr eaLnBrk="1" hangingPunct="1"/>
            <a:r>
              <a:rPr lang="fr-FR" dirty="0"/>
              <a:t>Exploitation XML</a:t>
            </a:r>
            <a:br>
              <a:rPr lang="fr-FR" dirty="0"/>
            </a:br>
            <a:r>
              <a:rPr lang="fr-FR" dirty="0"/>
              <a:t>Côté client</a:t>
            </a:r>
          </a:p>
        </p:txBody>
      </p:sp>
      <p:sp>
        <p:nvSpPr>
          <p:cNvPr id="154628"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Visualisation dynamique côté client</a:t>
            </a:r>
          </a:p>
          <a:p>
            <a:pPr lvl="1" eaLnBrk="1" hangingPunct="1"/>
            <a:endParaRPr lang="fr-FR" dirty="0">
              <a:ea typeface="MS Mincho" pitchFamily="49" charset="-128"/>
            </a:endParaRPr>
          </a:p>
          <a:p>
            <a:pPr lvl="1" eaLnBrk="1" hangingPunct="1"/>
            <a:r>
              <a:rPr lang="fr-FR" dirty="0">
                <a:ea typeface="MS Mincho" pitchFamily="49" charset="-128"/>
              </a:rPr>
              <a:t> Enfin, on peut lier directement 2 fichiers (XML + XSL) dynamiquement via le DOM (normalement </a:t>
            </a:r>
            <a:r>
              <a:rPr lang="fr-FR" dirty="0" err="1">
                <a:ea typeface="MS Mincho" pitchFamily="49" charset="-128"/>
              </a:rPr>
              <a:t>document.implementation</a:t>
            </a:r>
            <a:r>
              <a:rPr lang="fr-FR" dirty="0">
                <a:ea typeface="MS Mincho" pitchFamily="49" charset="-128"/>
              </a:rPr>
              <a:t>) mais MSIE utilise son ActiveX</a:t>
            </a:r>
          </a:p>
          <a:p>
            <a:pPr lvl="1" eaLnBrk="1" hangingPunct="1"/>
            <a:endParaRPr lang="fr-FR" dirty="0">
              <a:ea typeface="MS Mincho" pitchFamily="49" charset="-128"/>
            </a:endParaRPr>
          </a:p>
          <a:p>
            <a:pPr lvl="1" eaLnBrk="1" hangingPunct="1"/>
            <a:r>
              <a:rPr lang="fr-FR" dirty="0">
                <a:ea typeface="MS Mincho" pitchFamily="49" charset="-128"/>
              </a:rPr>
              <a:t> Pour créer une interface DOM comprenant XML on utilise donc soit :</a:t>
            </a:r>
            <a:br>
              <a:rPr lang="fr-FR" dirty="0">
                <a:ea typeface="MS Mincho" pitchFamily="49" charset="-128"/>
              </a:rPr>
            </a:br>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 On passe ensuite le </a:t>
            </a:r>
            <a:r>
              <a:rPr lang="fr-FR" dirty="0" err="1">
                <a:ea typeface="MS Mincho" pitchFamily="49" charset="-128"/>
              </a:rPr>
              <a:t>xml</a:t>
            </a:r>
            <a:r>
              <a:rPr lang="fr-FR" dirty="0">
                <a:ea typeface="MS Mincho" pitchFamily="49" charset="-128"/>
              </a:rPr>
              <a:t> à la moulinette xsl via un processeur XSLT</a:t>
            </a:r>
            <a:br>
              <a:rPr lang="fr-FR" dirty="0">
                <a:ea typeface="MS Mincho" pitchFamily="49" charset="-128"/>
              </a:rPr>
            </a:br>
            <a:r>
              <a:rPr lang="fr-FR" dirty="0">
                <a:ea typeface="MS Mincho" pitchFamily="49" charset="-128"/>
              </a:rPr>
              <a:t>		            </a:t>
            </a: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xsl</a:t>
            </a:r>
            <a:r>
              <a:rPr lang="fr-FR" dirty="0">
                <a:ea typeface="MS Mincho" pitchFamily="49" charset="-128"/>
              </a:rPr>
              <a:t>) </a:t>
            </a:r>
          </a:p>
          <a:p>
            <a:pPr lvl="2"/>
            <a:endParaRPr lang="fr-FR" dirty="0">
              <a:ea typeface="MS Mincho" pitchFamily="49" charset="-128"/>
            </a:endParaRPr>
          </a:p>
          <a:p>
            <a:pPr lvl="2"/>
            <a:r>
              <a:rPr lang="fr-FR" dirty="0">
                <a:ea typeface="MS Mincho" pitchFamily="49" charset="-128"/>
              </a:rPr>
              <a:t>et on affecte le DOM avec </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168</a:t>
            </a:fld>
            <a:endParaRPr lang="fr-FR"/>
          </a:p>
        </p:txBody>
      </p:sp>
      <p:sp>
        <p:nvSpPr>
          <p:cNvPr id="5" name="ZoneTexte 4"/>
          <p:cNvSpPr txBox="1"/>
          <p:nvPr/>
        </p:nvSpPr>
        <p:spPr>
          <a:xfrm>
            <a:off x="428596" y="2571744"/>
            <a:ext cx="8341603" cy="107721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600" i="1" dirty="0" err="1">
                <a:ea typeface="MS Mincho" pitchFamily="49" charset="-128"/>
              </a:rPr>
              <a:t>xml</a:t>
            </a:r>
            <a:r>
              <a:rPr lang="fr-FR" sz="1600" i="1" dirty="0">
                <a:ea typeface="MS Mincho" pitchFamily="49" charset="-128"/>
              </a:rPr>
              <a:t> = </a:t>
            </a:r>
            <a:r>
              <a:rPr lang="fr-FR" sz="1600" b="1" i="1" dirty="0">
                <a:ea typeface="MS Mincho" pitchFamily="49" charset="-128"/>
              </a:rPr>
              <a:t>new</a:t>
            </a:r>
            <a:r>
              <a:rPr lang="fr-FR" sz="1600" i="1" dirty="0">
                <a:ea typeface="MS Mincho" pitchFamily="49" charset="-128"/>
              </a:rPr>
              <a:t> </a:t>
            </a:r>
            <a:r>
              <a:rPr lang="fr-FR" sz="1600" i="1" dirty="0" err="1">
                <a:ea typeface="MS Mincho" pitchFamily="49" charset="-128"/>
              </a:rPr>
              <a:t>ActiveXObject</a:t>
            </a:r>
            <a:r>
              <a:rPr lang="fr-FR" sz="1600" i="1" dirty="0">
                <a:ea typeface="MS Mincho" pitchFamily="49" charset="-128"/>
              </a:rPr>
              <a:t>( ‘</a:t>
            </a:r>
            <a:r>
              <a:rPr lang="fr-FR" sz="1600" i="1" dirty="0" err="1">
                <a:ea typeface="MS Mincho" pitchFamily="49" charset="-128"/>
              </a:rPr>
              <a:t>Microsoft.XMLDOM</a:t>
            </a:r>
            <a:r>
              <a:rPr lang="fr-FR" sz="1600" i="1" dirty="0">
                <a:ea typeface="MS Mincho" pitchFamily="49" charset="-128"/>
              </a:rPr>
              <a:t>’)</a:t>
            </a:r>
            <a:r>
              <a:rPr lang="fr-FR" sz="1600" dirty="0">
                <a:ea typeface="MS Mincho" pitchFamily="49" charset="-128"/>
              </a:rPr>
              <a:t>; </a:t>
            </a:r>
          </a:p>
          <a:p>
            <a:r>
              <a:rPr lang="fr-FR" sz="1600" dirty="0">
                <a:ea typeface="MS Mincho" pitchFamily="49" charset="-128"/>
              </a:rPr>
              <a:t>        // sous MSIE, soit :</a:t>
            </a:r>
            <a:br>
              <a:rPr lang="fr-FR" sz="1600" dirty="0">
                <a:ea typeface="MS Mincho" pitchFamily="49" charset="-128"/>
              </a:rPr>
            </a:br>
            <a:r>
              <a:rPr lang="fr-FR" sz="1600" i="1" dirty="0" err="1">
                <a:ea typeface="MS Mincho" pitchFamily="49" charset="-128"/>
              </a:rPr>
              <a:t>xml</a:t>
            </a:r>
            <a:r>
              <a:rPr lang="fr-FR" sz="1600" i="1" dirty="0">
                <a:ea typeface="MS Mincho" pitchFamily="49" charset="-128"/>
              </a:rPr>
              <a:t> = </a:t>
            </a:r>
            <a:r>
              <a:rPr lang="fr-FR" sz="1600" i="1" dirty="0" err="1">
                <a:ea typeface="MS Mincho" pitchFamily="49" charset="-128"/>
              </a:rPr>
              <a:t>document.implementation.createDocument</a:t>
            </a:r>
            <a:r>
              <a:rPr lang="fr-FR" sz="1600" i="1" dirty="0">
                <a:ea typeface="MS Mincho" pitchFamily="49" charset="-128"/>
              </a:rPr>
              <a:t>('','',</a:t>
            </a:r>
            <a:r>
              <a:rPr lang="fr-FR" sz="1600" b="1" i="1" dirty="0" err="1">
                <a:ea typeface="MS Mincho" pitchFamily="49" charset="-128"/>
              </a:rPr>
              <a:t>null</a:t>
            </a:r>
            <a:r>
              <a:rPr lang="fr-FR" sz="1600" i="1" dirty="0">
                <a:ea typeface="MS Mincho" pitchFamily="49" charset="-128"/>
              </a:rPr>
              <a:t>); </a:t>
            </a:r>
          </a:p>
          <a:p>
            <a:r>
              <a:rPr lang="fr-FR" sz="1600" dirty="0">
                <a:ea typeface="MS Mincho" pitchFamily="49" charset="-128"/>
              </a:rPr>
              <a:t>       //natif et on charge le fichier XML (puis XSL) avec la méthode «</a:t>
            </a:r>
            <a:r>
              <a:rPr lang="fr-FR" sz="1600" i="1" dirty="0">
                <a:ea typeface="MS Mincho" pitchFamily="49" charset="-128"/>
              </a:rPr>
              <a:t> </a:t>
            </a:r>
            <a:r>
              <a:rPr lang="fr-FR" sz="1600" i="1" dirty="0" err="1">
                <a:ea typeface="MS Mincho" pitchFamily="49" charset="-128"/>
              </a:rPr>
              <a:t>xml.load</a:t>
            </a:r>
            <a:r>
              <a:rPr lang="fr-FR" sz="1600" i="1" dirty="0">
                <a:ea typeface="MS Mincho" pitchFamily="49" charset="-128"/>
              </a:rPr>
              <a:t>( </a:t>
            </a:r>
            <a:r>
              <a:rPr lang="fr-FR" sz="1600" i="1" dirty="0" err="1">
                <a:ea typeface="MS Mincho" pitchFamily="49" charset="-128"/>
              </a:rPr>
              <a:t>file_name</a:t>
            </a:r>
            <a:r>
              <a:rPr lang="fr-FR" sz="1600" i="1" dirty="0">
                <a:ea typeface="MS Mincho" pitchFamily="49" charset="-128"/>
              </a:rPr>
              <a:t>)</a:t>
            </a:r>
            <a:r>
              <a:rPr lang="fr-FR" sz="1600" dirty="0">
                <a:ea typeface="MS Mincho" pitchFamily="49" charset="-128"/>
              </a:rPr>
              <a:t> »</a:t>
            </a:r>
            <a:endParaRPr lang="fr-FR" sz="1600" dirty="0"/>
          </a:p>
        </p:txBody>
      </p:sp>
      <p:sp>
        <p:nvSpPr>
          <p:cNvPr id="7" name="Rectangle 6"/>
          <p:cNvSpPr/>
          <p:nvPr/>
        </p:nvSpPr>
        <p:spPr>
          <a:xfrm>
            <a:off x="928662" y="4737754"/>
            <a:ext cx="7560840"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361950" lvl="2">
              <a:buNone/>
            </a:pPr>
            <a:r>
              <a:rPr lang="fr-FR" i="1" dirty="0">
                <a:ea typeface="MS Mincho" pitchFamily="49" charset="-128"/>
              </a:rPr>
              <a:t>       //</a:t>
            </a:r>
            <a:r>
              <a:rPr lang="fr-FR" i="1" dirty="0" err="1">
                <a:ea typeface="MS Mincho" pitchFamily="49" charset="-128"/>
              </a:rPr>
              <a:t>document.body</a:t>
            </a:r>
            <a:r>
              <a:rPr lang="fr-FR" i="1" dirty="0">
                <a:ea typeface="MS Mincho" pitchFamily="49" charset="-128"/>
              </a:rPr>
              <a:t>.</a:t>
            </a:r>
            <a:r>
              <a:rPr lang="fr-FR" i="1" dirty="0" err="1">
                <a:ea typeface="MS Mincho" pitchFamily="49" charset="-128"/>
              </a:rPr>
              <a:t>innerHTML</a:t>
            </a:r>
            <a:r>
              <a:rPr lang="fr-FR" i="1" dirty="0">
                <a:ea typeface="MS Mincho" pitchFamily="49" charset="-128"/>
              </a:rPr>
              <a:t> ou </a:t>
            </a:r>
            <a:br>
              <a:rPr lang="fr-FR"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 new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xsltProcessor.importStylesheet</a:t>
            </a:r>
            <a:r>
              <a:rPr lang="fr-FR" i="1" dirty="0">
                <a:ea typeface="MS Mincho" pitchFamily="49" charset="-128"/>
              </a:rPr>
              <a:t>( </a:t>
            </a:r>
            <a:r>
              <a:rPr lang="fr-FR" i="1" dirty="0" err="1">
                <a:ea typeface="MS Mincho" pitchFamily="49" charset="-128"/>
              </a:rPr>
              <a:t>xsl</a:t>
            </a:r>
            <a:r>
              <a:rPr lang="fr-FR" i="1" dirty="0">
                <a:ea typeface="MS Mincho" pitchFamily="49" charset="-128"/>
              </a:rPr>
              <a:t>);</a:t>
            </a:r>
            <a:br>
              <a:rPr lang="fr-FR" i="1"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transformToFragment</a:t>
            </a:r>
            <a:r>
              <a:rPr lang="fr-FR" i="1" dirty="0">
                <a:ea typeface="MS Mincho" pitchFamily="49" charset="-128"/>
              </a:rPr>
              <a:t>( </a:t>
            </a:r>
            <a:r>
              <a:rPr lang="fr-FR" i="1" dirty="0" err="1">
                <a:ea typeface="MS Mincho" pitchFamily="49" charset="-128"/>
              </a:rPr>
              <a:t>xml</a:t>
            </a:r>
            <a:r>
              <a:rPr lang="fr-FR" i="1" dirty="0">
                <a:ea typeface="MS Mincho" pitchFamily="49" charset="-128"/>
              </a:rPr>
              <a:t>, documen</a:t>
            </a:r>
            <a:r>
              <a:rPr lang="fr-FR" dirty="0">
                <a:ea typeface="MS Mincho" pitchFamily="49" charset="-128"/>
              </a:rPr>
              <a:t>t); //et… </a:t>
            </a:r>
          </a:p>
          <a:p>
            <a:pPr marL="361950" lvl="2">
              <a:buNone/>
            </a:pPr>
            <a:r>
              <a:rPr lang="fr-FR" i="1" dirty="0">
                <a:ea typeface="MS Mincho" pitchFamily="49" charset="-128"/>
              </a:rPr>
              <a:t>body. </a:t>
            </a:r>
            <a:r>
              <a:rPr lang="fr-FR" i="1" dirty="0" err="1">
                <a:ea typeface="MS Mincho" pitchFamily="49" charset="-128"/>
              </a:rPr>
              <a:t>appendChild</a:t>
            </a:r>
            <a:endParaRPr lang="fr-FR" i="1" dirty="0">
              <a:ea typeface="MS Mincho" pitchFamily="49" charset="-128"/>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pPr eaLnBrk="1" hangingPunct="1"/>
            <a:r>
              <a:rPr lang="fr-FR" dirty="0"/>
              <a:t>Exploitation XML</a:t>
            </a:r>
            <a:br>
              <a:rPr lang="fr-FR" dirty="0"/>
            </a:br>
            <a:r>
              <a:rPr lang="fr-FR" dirty="0"/>
              <a:t>Côté client</a:t>
            </a:r>
          </a:p>
        </p:txBody>
      </p:sp>
      <p:sp>
        <p:nvSpPr>
          <p:cNvPr id="154628" name="Rectangle 3"/>
          <p:cNvSpPr>
            <a:spLocks noGrp="1" noChangeArrowheads="1"/>
          </p:cNvSpPr>
          <p:nvPr>
            <p:ph idx="1"/>
          </p:nvPr>
        </p:nvSpPr>
        <p:spPr/>
        <p:txBody>
          <a:bodyPr>
            <a:normAutofit/>
          </a:bodyPr>
          <a:lstStyle/>
          <a:p>
            <a:pPr eaLnBrk="1" hangingPunct="1"/>
            <a:r>
              <a:rPr lang="fr-FR" dirty="0" err="1">
                <a:ea typeface="MS Mincho" pitchFamily="49" charset="-128"/>
              </a:rPr>
              <a:t>Xsltjs</a:t>
            </a:r>
            <a:r>
              <a:rPr lang="fr-FR" dirty="0">
                <a:ea typeface="MS Mincho" pitchFamily="49" charset="-128"/>
              </a:rPr>
              <a:t> (avec ou sans jQuery)</a:t>
            </a:r>
          </a:p>
          <a:p>
            <a:pPr lvl="1"/>
            <a:r>
              <a:rPr lang="fr-FR" dirty="0">
                <a:ea typeface="MS Mincho" pitchFamily="49" charset="-128"/>
              </a:rPr>
              <a:t>Facile a intégrer, java</a:t>
            </a:r>
          </a:p>
          <a:p>
            <a:pPr lvl="1" eaLnBrk="1" hangingPunct="1"/>
            <a:r>
              <a:rPr lang="fr-FR" dirty="0">
                <a:ea typeface="MS Mincho" pitchFamily="49" charset="-128"/>
              </a:rPr>
              <a:t>Transformation dans le navigateur</a:t>
            </a:r>
          </a:p>
          <a:p>
            <a:pPr lvl="1" eaLnBrk="1" hangingPunct="1"/>
            <a:r>
              <a:rPr lang="fr-FR" dirty="0">
                <a:ea typeface="MS Mincho" pitchFamily="49" charset="-128"/>
              </a:rPr>
              <a:t>Prise en charge :</a:t>
            </a:r>
          </a:p>
          <a:p>
            <a:pPr lvl="2"/>
            <a:r>
              <a:rPr lang="en-US" dirty="0"/>
              <a:t>Mozilla 0.9.4+, Ms IE 5+(6+ </a:t>
            </a:r>
            <a:r>
              <a:rPr lang="en-US" dirty="0" err="1"/>
              <a:t>si</a:t>
            </a:r>
            <a:r>
              <a:rPr lang="en-US" dirty="0"/>
              <a:t> </a:t>
            </a:r>
            <a:r>
              <a:rPr lang="en-US" dirty="0" err="1"/>
              <a:t>jQuery</a:t>
            </a:r>
            <a:r>
              <a:rPr lang="en-US" dirty="0"/>
              <a:t> </a:t>
            </a:r>
            <a:r>
              <a:rPr lang="en-US" dirty="0" err="1"/>
              <a:t>plugin</a:t>
            </a:r>
            <a:r>
              <a:rPr lang="en-US" dirty="0"/>
              <a:t>), Opera 9+, Safari 3+</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169</a:t>
            </a:fld>
            <a:endParaRPr lang="fr-FR"/>
          </a:p>
        </p:txBody>
      </p:sp>
      <p:sp>
        <p:nvSpPr>
          <p:cNvPr id="2049" name="Rectangle 1"/>
          <p:cNvSpPr>
            <a:spLocks noChangeArrowheads="1"/>
          </p:cNvSpPr>
          <p:nvPr/>
        </p:nvSpPr>
        <p:spPr bwMode="auto">
          <a:xfrm>
            <a:off x="1331640" y="4143380"/>
            <a:ext cx="6732240" cy="250316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2539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200" b="1" i="0" u="sng" strike="noStrike" cap="none" normalizeH="0" baseline="0" dirty="0">
              <a:ln>
                <a:noFill/>
              </a:ln>
              <a:solidFill>
                <a:srgbClr val="666600"/>
              </a:solidFill>
              <a:effectLst/>
              <a:latin typeface="+mn-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1" i="0" u="sng" strike="noStrike" cap="none" normalizeH="0" baseline="0" dirty="0">
                <a:ln>
                  <a:noFill/>
                </a:ln>
                <a:solidFill>
                  <a:srgbClr val="666600"/>
                </a:solidFill>
                <a:effectLst/>
                <a:latin typeface="+mn-lt"/>
                <a:cs typeface="Arial" pitchFamily="34" charset="0"/>
              </a:rPr>
              <a:t>Code html / jQuery :</a:t>
            </a:r>
          </a:p>
          <a:p>
            <a:pPr marL="0" marR="0" lvl="0" indent="0" algn="l" defTabSz="914400" rtl="0" eaLnBrk="1" fontAlgn="base" latinLnBrk="0" hangingPunct="1">
              <a:lnSpc>
                <a:spcPct val="100000"/>
              </a:lnSpc>
              <a:spcBef>
                <a:spcPct val="0"/>
              </a:spcBef>
              <a:spcAft>
                <a:spcPct val="0"/>
              </a:spcAft>
              <a:buClrTx/>
              <a:buSzTx/>
              <a:buFontTx/>
              <a:buNone/>
              <a:tabLst/>
            </a:pPr>
            <a:endParaRPr lang="fr-FR" sz="1000" dirty="0">
              <a:solidFill>
                <a:srgbClr val="666600"/>
              </a:solidFill>
              <a:latin typeface="mono-space"/>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0" i="0" u="none" strike="noStrike" cap="none" normalizeH="0" baseline="0" dirty="0">
                <a:ln>
                  <a:noFill/>
                </a:ln>
                <a:solidFill>
                  <a:srgbClr val="666600"/>
                </a:solidFill>
                <a:effectLst/>
                <a:latin typeface="mono-space"/>
                <a:cs typeface="Arial" pitchFamily="34" charset="0"/>
              </a:rPr>
              <a:t>  &lt;</a:t>
            </a:r>
            <a:r>
              <a:rPr kumimoji="0" lang="fr-FR" sz="1600" b="0" i="0" u="none" strike="noStrike" cap="none" normalizeH="0" baseline="0" dirty="0" err="1">
                <a:ln>
                  <a:noFill/>
                </a:ln>
                <a:solidFill>
                  <a:srgbClr val="000088"/>
                </a:solidFill>
                <a:effectLst/>
                <a:latin typeface="mono-space"/>
                <a:cs typeface="Arial" pitchFamily="34" charset="0"/>
              </a:rPr>
              <a:t>div</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000088"/>
                </a:solidFill>
                <a:effectLst/>
                <a:latin typeface="mono-space"/>
                <a:cs typeface="Arial" pitchFamily="34" charset="0"/>
              </a:rPr>
              <a:t>id</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transformResult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&gt;&lt;/</a:t>
            </a:r>
            <a:r>
              <a:rPr kumimoji="0" lang="fr-FR" sz="1600" b="0" i="0" u="none" strike="noStrike" cap="none" normalizeH="0" baseline="0" dirty="0" err="1">
                <a:ln>
                  <a:noFill/>
                </a:ln>
                <a:solidFill>
                  <a:srgbClr val="000088"/>
                </a:solidFill>
                <a:effectLst/>
                <a:latin typeface="mono-space"/>
                <a:cs typeface="Arial" pitchFamily="34" charset="0"/>
              </a:rPr>
              <a:t>div</a:t>
            </a:r>
            <a:r>
              <a:rPr kumimoji="0" lang="fr-FR" sz="1600" b="0" i="0" u="none" strike="noStrike" cap="none" normalizeH="0" baseline="0" dirty="0">
                <a:ln>
                  <a:noFill/>
                </a:ln>
                <a:solidFill>
                  <a:srgbClr val="666600"/>
                </a:solidFill>
                <a:effectLst/>
                <a:latin typeface="mono-space"/>
                <a:cs typeface="Arial" pitchFamily="34" charset="0"/>
              </a:rPr>
              <a:t>&gt;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&lt;</a:t>
            </a:r>
            <a:r>
              <a:rPr kumimoji="0" lang="fr-FR" sz="1600" b="0" i="0" u="none" strike="noStrike" cap="none" normalizeH="0" baseline="0" dirty="0">
                <a:ln>
                  <a:noFill/>
                </a:ln>
                <a:solidFill>
                  <a:srgbClr val="000088"/>
                </a:solidFill>
                <a:effectLst/>
                <a:latin typeface="mono-space"/>
                <a:cs typeface="Arial" pitchFamily="34" charset="0"/>
              </a:rPr>
              <a:t>script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000088"/>
                </a:solidFill>
                <a:effectLst/>
                <a:latin typeface="mono-space"/>
                <a:cs typeface="Arial" pitchFamily="34" charset="0"/>
              </a:rPr>
              <a:t>type</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text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javascript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&gt;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1" i="0" u="none" strike="noStrike" cap="none" normalizeH="0" baseline="0" dirty="0" err="1">
                <a:ln>
                  <a:noFill/>
                </a:ln>
                <a:solidFill>
                  <a:srgbClr val="7F0055"/>
                </a:solidFill>
                <a:effectLst/>
                <a:latin typeface="mono-space"/>
                <a:cs typeface="Arial" pitchFamily="34" charset="0"/>
              </a:rPr>
              <a:t>function</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2A00FF"/>
                </a:solidFill>
                <a:effectLst/>
                <a:latin typeface="mono-space"/>
                <a:cs typeface="Arial" pitchFamily="34" charset="0"/>
              </a:rPr>
              <a:t>'#</a:t>
            </a:r>
            <a:r>
              <a:rPr kumimoji="0" lang="fr-FR" sz="1600" b="0" i="0" u="none" strike="noStrike" cap="none" normalizeH="0" baseline="0" dirty="0" err="1">
                <a:ln>
                  <a:noFill/>
                </a:ln>
                <a:solidFill>
                  <a:srgbClr val="2A00FF"/>
                </a:solidFill>
                <a:effectLst/>
                <a:latin typeface="mono-space"/>
                <a:cs typeface="Arial" pitchFamily="34" charset="0"/>
              </a:rPr>
              <a:t>transformResult</a:t>
            </a:r>
            <a:r>
              <a:rPr kumimoji="0" lang="fr-FR" sz="1600" b="0" i="0" u="none" strike="noStrike" cap="none" normalizeH="0" baseline="0" dirty="0">
                <a:ln>
                  <a:noFill/>
                </a:ln>
                <a:solidFill>
                  <a:srgbClr val="2A00FF"/>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err="1">
                <a:ln>
                  <a:noFill/>
                </a:ln>
                <a:solidFill>
                  <a:srgbClr val="000000"/>
                </a:solidFill>
                <a:effectLst/>
                <a:latin typeface="mono-space"/>
                <a:cs typeface="Arial" pitchFamily="34" charset="0"/>
              </a:rPr>
              <a:t>xslt</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2A00FF"/>
                </a:solidFill>
                <a:effectLst/>
                <a:latin typeface="mono-space"/>
                <a:cs typeface="Arial" pitchFamily="34" charset="0"/>
              </a:rPr>
              <a:t>"document.xml"</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2A00FF"/>
                </a:solidFill>
                <a:effectLst/>
                <a:latin typeface="mono-space"/>
                <a:cs typeface="Arial" pitchFamily="34" charset="0"/>
              </a:rPr>
              <a:t>"document.xsl"</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&lt;/</a:t>
            </a:r>
            <a:r>
              <a:rPr kumimoji="0" lang="fr-FR" sz="1600" b="0" i="0" u="none" strike="noStrike" cap="none" normalizeH="0" baseline="0" dirty="0">
                <a:ln>
                  <a:noFill/>
                </a:ln>
                <a:solidFill>
                  <a:srgbClr val="000088"/>
                </a:solidFill>
                <a:effectLst/>
                <a:latin typeface="mono-space"/>
                <a:cs typeface="Arial" pitchFamily="34" charset="0"/>
              </a:rPr>
              <a:t>script</a:t>
            </a:r>
            <a:r>
              <a:rPr kumimoji="0" lang="fr-FR" sz="1600" b="0" i="0" u="none" strike="noStrike" cap="none" normalizeH="0" baseline="0" dirty="0">
                <a:ln>
                  <a:noFill/>
                </a:ln>
                <a:solidFill>
                  <a:srgbClr val="666600"/>
                </a:solidFill>
                <a:effectLst/>
                <a:latin typeface="mono-space"/>
                <a:cs typeface="Arial" pitchFamily="34" charset="0"/>
              </a:rPr>
              <a:t>&gt;</a:t>
            </a:r>
            <a:r>
              <a:rPr kumimoji="0" lang="fr-FR" sz="1400" b="0" i="0" u="none" strike="noStrike" cap="none" normalizeH="0" baseline="0" dirty="0">
                <a:ln>
                  <a:noFill/>
                </a:ln>
                <a:solidFill>
                  <a:schemeClr val="tx1"/>
                </a:solidFill>
                <a:effectLst/>
                <a:latin typeface="Arial" pitchFamily="34" charset="0"/>
                <a:cs typeface="Arial" pitchFamily="34" charset="0"/>
              </a:rPr>
              <a:t> </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AutoShape 2"/>
          <p:cNvSpPr>
            <a:spLocks noGrp="1" noChangeArrowheads="1"/>
          </p:cNvSpPr>
          <p:nvPr>
            <p:ph type="title"/>
          </p:nvPr>
        </p:nvSpPr>
        <p:spPr/>
        <p:txBody>
          <a:bodyPr>
            <a:normAutofit/>
          </a:bodyPr>
          <a:lstStyle/>
          <a:p>
            <a:r>
              <a:rPr lang="fr-FR" dirty="0"/>
              <a:t>XML et pages Web classiques</a:t>
            </a:r>
          </a:p>
        </p:txBody>
      </p:sp>
      <p:sp>
        <p:nvSpPr>
          <p:cNvPr id="20484" name="Rectangle 3"/>
          <p:cNvSpPr>
            <a:spLocks noGrp="1" noChangeArrowheads="1"/>
          </p:cNvSpPr>
          <p:nvPr>
            <p:ph idx="1"/>
          </p:nvPr>
        </p:nvSpPr>
        <p:spPr/>
        <p:txBody>
          <a:bodyPr>
            <a:normAutofit fontScale="70000" lnSpcReduction="20000"/>
          </a:bodyPr>
          <a:lstStyle/>
          <a:p>
            <a:pPr eaLnBrk="1" hangingPunct="1"/>
            <a:r>
              <a:rPr lang="fr-FR" dirty="0"/>
              <a:t>HTML vs XHTML</a:t>
            </a:r>
          </a:p>
          <a:p>
            <a:pPr lvl="1" eaLnBrk="1" hangingPunct="1"/>
            <a:r>
              <a:rPr lang="fr-FR" dirty="0"/>
              <a:t> Rappels : HTML langage à balises peu structuré (ex: croisées ou vides) </a:t>
            </a:r>
          </a:p>
          <a:p>
            <a:pPr lvl="1" eaLnBrk="1" hangingPunct="1"/>
            <a:r>
              <a:rPr lang="fr-FR" dirty="0"/>
              <a:t> Norme HTML4 pour faire le ménage entre autres au niveau sémantique </a:t>
            </a:r>
          </a:p>
          <a:p>
            <a:pPr lvl="2" eaLnBrk="1" hangingPunct="1"/>
            <a:r>
              <a:rPr lang="fr-FR" dirty="0"/>
              <a:t> le fond, la forme et l'interactivité sont séparés</a:t>
            </a:r>
          </a:p>
          <a:p>
            <a:pPr lvl="2" eaLnBrk="1" hangingPunct="1"/>
            <a:r>
              <a:rPr lang="fr-FR" dirty="0"/>
              <a:t> les .</a:t>
            </a:r>
            <a:r>
              <a:rPr lang="fr-FR" dirty="0" err="1"/>
              <a:t>css</a:t>
            </a:r>
            <a:r>
              <a:rPr lang="fr-FR" dirty="0"/>
              <a:t> et les fichiers .</a:t>
            </a:r>
            <a:r>
              <a:rPr lang="fr-FR" dirty="0" err="1"/>
              <a:t>js</a:t>
            </a:r>
            <a:r>
              <a:rPr lang="fr-FR" dirty="0"/>
              <a:t> doivent se trouver dans des fichiers séparés</a:t>
            </a:r>
            <a:br>
              <a:rPr lang="fr-FR" dirty="0"/>
            </a:br>
            <a:r>
              <a:rPr lang="fr-FR" dirty="0"/>
              <a:t> </a:t>
            </a:r>
            <a:r>
              <a:rPr lang="fr-FR" dirty="0">
                <a:sym typeface="Wingdings" pitchFamily="2" charset="2"/>
              </a:rPr>
              <a:t> </a:t>
            </a:r>
            <a:r>
              <a:rPr lang="fr-FR" dirty="0"/>
              <a:t>gain de productivité à la création, lors de l'entretien et de BP à l'utilisation</a:t>
            </a:r>
          </a:p>
          <a:p>
            <a:pPr lvl="2" eaLnBrk="1" hangingPunct="1"/>
            <a:r>
              <a:rPr lang="fr-FR" dirty="0"/>
              <a:t>  Les balises de mise en forme sont proscrites, ex : &lt;b&gt; et &lt;i&gt; remplacées par &lt;</a:t>
            </a:r>
            <a:r>
              <a:rPr lang="fr-FR" dirty="0" err="1"/>
              <a:t>strong</a:t>
            </a:r>
            <a:r>
              <a:rPr lang="fr-FR" dirty="0"/>
              <a:t>&gt; et &lt;</a:t>
            </a:r>
            <a:r>
              <a:rPr lang="fr-FR" dirty="0" err="1"/>
              <a:t>em</a:t>
            </a:r>
            <a:r>
              <a:rPr lang="fr-FR" dirty="0"/>
              <a:t>&gt;</a:t>
            </a:r>
          </a:p>
          <a:p>
            <a:pPr lvl="2" eaLnBrk="1" hangingPunct="1"/>
            <a:endParaRPr lang="fr-FR" dirty="0"/>
          </a:p>
          <a:p>
            <a:pPr lvl="1" eaLnBrk="1" hangingPunct="1"/>
            <a:r>
              <a:rPr lang="fr-FR" dirty="0"/>
              <a:t> XHTML extension de HTML4 basée sur XML</a:t>
            </a:r>
          </a:p>
          <a:p>
            <a:pPr lvl="1" eaLnBrk="1" hangingPunct="1"/>
            <a:r>
              <a:rPr lang="fr-FR" dirty="0"/>
              <a:t> But W3C : Web + dynamique. HTML =  </a:t>
            </a:r>
            <a:r>
              <a:rPr lang="fr-FR" dirty="0" err="1"/>
              <a:t>static</a:t>
            </a:r>
            <a:r>
              <a:rPr lang="fr-FR" dirty="0"/>
              <a:t> est un frein</a:t>
            </a:r>
          </a:p>
          <a:p>
            <a:pPr lvl="1" eaLnBrk="1" hangingPunct="1"/>
            <a:r>
              <a:rPr lang="fr-FR" dirty="0"/>
              <a:t> XHTML </a:t>
            </a:r>
            <a:r>
              <a:rPr lang="fr-FR" dirty="0">
                <a:sym typeface="Wingdings" pitchFamily="2" charset="2"/>
              </a:rPr>
              <a:t> </a:t>
            </a:r>
            <a:r>
              <a:rPr lang="fr-FR" dirty="0"/>
              <a:t>traitements automatiques (langage naturel vs automatique)</a:t>
            </a:r>
          </a:p>
          <a:p>
            <a:pPr lvl="1" eaLnBrk="1" hangingPunct="1"/>
            <a:r>
              <a:rPr lang="fr-FR" dirty="0"/>
              <a:t> XHTML 1.0 </a:t>
            </a:r>
            <a:r>
              <a:rPr lang="fr-FR" dirty="0">
                <a:sym typeface="Wingdings" pitchFamily="2" charset="2"/>
              </a:rPr>
              <a:t> </a:t>
            </a:r>
            <a:r>
              <a:rPr lang="fr-FR" dirty="0"/>
              <a:t>+ de restrictions sur la forme, la casse (case </a:t>
            </a:r>
            <a:r>
              <a:rPr lang="fr-FR" dirty="0" err="1"/>
              <a:t>sensitivity</a:t>
            </a:r>
            <a:r>
              <a:rPr lang="fr-FR" dirty="0"/>
              <a:t> &amp; minuscules) sur couples variable=valeur et références aux règles (DTD)</a:t>
            </a:r>
          </a:p>
          <a:p>
            <a:pPr lvl="1" eaLnBrk="1" hangingPunct="1"/>
            <a:r>
              <a:rPr lang="fr-FR" dirty="0"/>
              <a:t> Navigateurs pas compatibles XHTML1.0 (cf. MSIE 7)</a:t>
            </a:r>
          </a:p>
          <a:p>
            <a:pPr lvl="1" eaLnBrk="1" hangingPunct="1"/>
            <a:r>
              <a:rPr lang="fr-FR" dirty="0"/>
              <a:t> W3C recommande XHTML1.1/1.0 et HTML 4.01 plutôt que [X]HTML5.0</a:t>
            </a:r>
          </a:p>
        </p:txBody>
      </p:sp>
      <p:sp>
        <p:nvSpPr>
          <p:cNvPr id="8" name="Rectangle 13"/>
          <p:cNvSpPr>
            <a:spLocks noGrp="1" noChangeArrowheads="1"/>
          </p:cNvSpPr>
          <p:nvPr>
            <p:ph type="sldNum" sz="quarter" idx="12"/>
          </p:nvPr>
        </p:nvSpPr>
        <p:spPr>
          <a:noFill/>
        </p:spPr>
        <p:txBody>
          <a:bodyPr>
            <a:normAutofit/>
          </a:bodyPr>
          <a:lstStyle/>
          <a:p>
            <a:fld id="{D0E731D8-F5EB-4F9B-86C1-C3C0F6B5B5FB}" type="slidenum">
              <a:rPr lang="fr-FR" smtClean="0"/>
              <a:pPr/>
              <a:t>17</a:t>
            </a:fld>
            <a:endParaRPr lang="fr-FR"/>
          </a:p>
        </p:txBody>
      </p:sp>
      <p:sp>
        <p:nvSpPr>
          <p:cNvPr id="20482" name="Rectangle 13"/>
          <p:cNvSpPr>
            <a:spLocks noGrp="1" noChangeArrowheads="1"/>
          </p:cNvSpPr>
          <p:nvPr>
            <p:ph type="sldNum" sz="quarter" idx="4294967295"/>
          </p:nvPr>
        </p:nvSpPr>
        <p:spPr>
          <a:xfrm>
            <a:off x="0" y="6362700"/>
            <a:ext cx="762000" cy="488950"/>
          </a:xfrm>
          <a:prstGeom prst="rect">
            <a:avLst/>
          </a:prstGeom>
          <a:noFill/>
        </p:spPr>
        <p:txBody>
          <a:bodyPr/>
          <a:lstStyle/>
          <a:p>
            <a:fld id="{43C8CFCB-A0B5-47B2-941F-17A49566D0A5}" type="slidenum">
              <a:rPr lang="fr-FR" smtClean="0"/>
              <a:pPr/>
              <a:t>17</a:t>
            </a:fld>
            <a:endParaRPr lang="fr-F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r>
              <a:rPr lang="fr-FR" dirty="0"/>
              <a:t>Exploitation XML</a:t>
            </a:r>
            <a:br>
              <a:rPr lang="fr-FR" dirty="0"/>
            </a:br>
            <a:r>
              <a:rPr lang="fr-FR" dirty="0"/>
              <a:t>Côté serveur</a:t>
            </a:r>
          </a:p>
        </p:txBody>
      </p:sp>
      <p:sp>
        <p:nvSpPr>
          <p:cNvPr id="154628"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Visualisation dynamique côté serveur</a:t>
            </a:r>
          </a:p>
          <a:p>
            <a:pPr lvl="1" eaLnBrk="1" hangingPunct="1"/>
            <a:endParaRPr lang="fr-FR" dirty="0">
              <a:ea typeface="MS Mincho" pitchFamily="49" charset="-128"/>
            </a:endParaRPr>
          </a:p>
          <a:p>
            <a:pPr lvl="1" eaLnBrk="1" hangingPunct="1"/>
            <a:r>
              <a:rPr lang="fr-FR" dirty="0">
                <a:ea typeface="MS Mincho" pitchFamily="49" charset="-128"/>
              </a:rPr>
              <a:t>on peut lier directement 2 fichiers (XML + XSL) dynamiquement via le DOM (normalement </a:t>
            </a:r>
            <a:r>
              <a:rPr lang="fr-FR" i="1" dirty="0" err="1">
                <a:ea typeface="MS Mincho" pitchFamily="49" charset="-128"/>
              </a:rPr>
              <a:t>document.implementation</a:t>
            </a:r>
            <a:r>
              <a:rPr lang="fr-FR" dirty="0">
                <a:ea typeface="MS Mincho" pitchFamily="49" charset="-128"/>
              </a:rPr>
              <a:t>) mais MSIE utilise son ActiveX</a:t>
            </a:r>
          </a:p>
          <a:p>
            <a:pPr lvl="1" eaLnBrk="1" hangingPunct="1"/>
            <a:endParaRPr lang="fr-FR" dirty="0">
              <a:ea typeface="MS Mincho" pitchFamily="49" charset="-128"/>
            </a:endParaRPr>
          </a:p>
          <a:p>
            <a:pPr lvl="1"/>
            <a:r>
              <a:rPr lang="fr-FR" dirty="0">
                <a:ea typeface="MS Mincho" pitchFamily="49" charset="-128"/>
              </a:rPr>
              <a:t> Pour créer une interface DOM comprenant XML on utilise donc :</a:t>
            </a:r>
            <a:r>
              <a:rPr lang="fr-FR" dirty="0"/>
              <a:t> </a:t>
            </a:r>
            <a:r>
              <a:rPr lang="fr-FR" b="1" i="1" dirty="0" err="1">
                <a:solidFill>
                  <a:srgbClr val="C00000"/>
                </a:solidFill>
              </a:rPr>
              <a:t>Server.CreateObject</a:t>
            </a:r>
            <a:r>
              <a:rPr lang="fr-FR" b="1" i="1" dirty="0">
                <a:solidFill>
                  <a:srgbClr val="C00000"/>
                </a:solidFill>
              </a:rPr>
              <a:t>("</a:t>
            </a:r>
            <a:r>
              <a:rPr lang="fr-FR" b="1" i="1" dirty="0" err="1">
                <a:solidFill>
                  <a:srgbClr val="C00000"/>
                </a:solidFill>
              </a:rPr>
              <a:t>Microsoft.XMLDOM</a:t>
            </a:r>
            <a:r>
              <a:rPr lang="fr-FR" b="1" i="1" dirty="0">
                <a:solidFill>
                  <a:srgbClr val="C00000"/>
                </a:solidFill>
              </a:rPr>
              <a:t>")</a:t>
            </a:r>
            <a:r>
              <a:rPr lang="fr-FR" dirty="0"/>
              <a:t> puis on lui charge le fichier </a:t>
            </a:r>
            <a:r>
              <a:rPr lang="fr-FR" dirty="0" err="1"/>
              <a:t>xml</a:t>
            </a:r>
            <a:r>
              <a:rPr lang="fr-FR" dirty="0"/>
              <a:t> avec : </a:t>
            </a:r>
            <a:r>
              <a:rPr lang="fr-FR" b="1" i="1" dirty="0" err="1">
                <a:solidFill>
                  <a:srgbClr val="C00000"/>
                </a:solidFill>
              </a:rPr>
              <a:t>load</a:t>
            </a:r>
            <a:r>
              <a:rPr lang="fr-FR" b="1" i="1" dirty="0">
                <a:solidFill>
                  <a:srgbClr val="C00000"/>
                </a:solidFill>
              </a:rPr>
              <a:t>(</a:t>
            </a:r>
            <a:r>
              <a:rPr lang="fr-FR" b="1" i="1" dirty="0" err="1">
                <a:solidFill>
                  <a:srgbClr val="C00000"/>
                </a:solidFill>
              </a:rPr>
              <a:t>Server.MapPath</a:t>
            </a:r>
            <a:r>
              <a:rPr lang="fr-FR" b="1" i="1" dirty="0">
                <a:solidFill>
                  <a:srgbClr val="C00000"/>
                </a:solidFill>
              </a:rPr>
              <a:t>(« fichier.xml »). </a:t>
            </a:r>
            <a:r>
              <a:rPr lang="fr-FR" dirty="0"/>
              <a:t>L’opération est la même pour les fichiers </a:t>
            </a:r>
            <a:r>
              <a:rPr lang="fr-FR" dirty="0" err="1"/>
              <a:t>xml</a:t>
            </a:r>
            <a:r>
              <a:rPr lang="fr-FR" dirty="0"/>
              <a:t> et </a:t>
            </a:r>
            <a:r>
              <a:rPr lang="fr-FR" dirty="0" err="1"/>
              <a:t>xsl</a:t>
            </a:r>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 On passe ensuite le </a:t>
            </a:r>
            <a:r>
              <a:rPr lang="fr-FR" dirty="0" err="1">
                <a:ea typeface="MS Mincho" pitchFamily="49" charset="-128"/>
              </a:rPr>
              <a:t>xml</a:t>
            </a:r>
            <a:r>
              <a:rPr lang="fr-FR" dirty="0">
                <a:ea typeface="MS Mincho" pitchFamily="49" charset="-128"/>
              </a:rPr>
              <a:t> à la moulinette </a:t>
            </a:r>
            <a:r>
              <a:rPr lang="fr-FR" dirty="0" err="1">
                <a:ea typeface="MS Mincho" pitchFamily="49" charset="-128"/>
              </a:rPr>
              <a:t>xsl</a:t>
            </a:r>
            <a:r>
              <a:rPr lang="fr-FR" dirty="0">
                <a:ea typeface="MS Mincho" pitchFamily="49" charset="-128"/>
              </a:rPr>
              <a:t> via un processeur XSLT</a:t>
            </a:r>
            <a:br>
              <a:rPr lang="fr-FR" dirty="0">
                <a:ea typeface="MS Mincho" pitchFamily="49" charset="-128"/>
              </a:rPr>
            </a:b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a:t>
            </a:r>
            <a:r>
              <a:rPr lang="fr-FR" b="1" i="1" dirty="0" err="1">
                <a:solidFill>
                  <a:srgbClr val="C00000"/>
                </a:solidFill>
                <a:ea typeface="MS Mincho" pitchFamily="49" charset="-128"/>
              </a:rPr>
              <a:t>xsl</a:t>
            </a:r>
            <a:r>
              <a:rPr lang="fr-FR" b="1" i="1" dirty="0">
                <a:solidFill>
                  <a:srgbClr val="C00000"/>
                </a:solidFill>
                <a:ea typeface="MS Mincho" pitchFamily="49" charset="-128"/>
              </a:rPr>
              <a:t>) </a:t>
            </a:r>
            <a:r>
              <a:rPr lang="fr-FR" dirty="0">
                <a:ea typeface="MS Mincho" pitchFamily="49" charset="-128"/>
              </a:rPr>
              <a:t>et on </a:t>
            </a:r>
            <a:r>
              <a:rPr lang="fr-FR" dirty="0" err="1">
                <a:ea typeface="MS Mincho" pitchFamily="49" charset="-128"/>
              </a:rPr>
              <a:t>ecrit</a:t>
            </a:r>
            <a:r>
              <a:rPr lang="fr-FR" dirty="0">
                <a:ea typeface="MS Mincho" pitchFamily="49" charset="-128"/>
              </a:rPr>
              <a:t> le DOM avec </a:t>
            </a:r>
            <a:r>
              <a:rPr lang="fr-FR" b="1" i="1" dirty="0" err="1">
                <a:ea typeface="MS Mincho" pitchFamily="49" charset="-128"/>
              </a:rPr>
              <a:t>Reponse.write</a:t>
            </a:r>
            <a:r>
              <a:rPr lang="fr-FR" b="1" i="1" dirty="0">
                <a:ea typeface="MS Mincho" pitchFamily="49" charset="-128"/>
              </a:rPr>
              <a:t>( </a:t>
            </a:r>
            <a:r>
              <a:rPr lang="fr-FR" b="1" i="1" dirty="0" err="1">
                <a:ea typeface="MS Mincho" pitchFamily="49" charset="-128"/>
              </a:rPr>
              <a:t>RetourTransformNode</a:t>
            </a:r>
            <a:r>
              <a:rPr lang="fr-FR" b="1" i="1" dirty="0">
                <a:ea typeface="MS Mincho" pitchFamily="49" charset="-128"/>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170</a:t>
            </a:fld>
            <a:endParaRPr lang="fr-F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r>
              <a:rPr lang="fr-FR" dirty="0"/>
              <a:t>Exploitation XML</a:t>
            </a:r>
            <a:br>
              <a:rPr lang="fr-FR" dirty="0"/>
            </a:br>
            <a:r>
              <a:rPr lang="fr-FR" dirty="0"/>
              <a:t>Côté Excel</a:t>
            </a:r>
          </a:p>
        </p:txBody>
      </p:sp>
      <p:sp>
        <p:nvSpPr>
          <p:cNvPr id="154628"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Visualisation dynamique à l'ouverture d'un flux </a:t>
            </a:r>
            <a:r>
              <a:rPr lang="fr-FR" dirty="0" err="1">
                <a:ea typeface="MS Mincho" pitchFamily="49" charset="-128"/>
              </a:rPr>
              <a:t>xml</a:t>
            </a:r>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on peut lier directement 2 fichiers (XML + XSL) dynamiquement via une </a:t>
            </a:r>
            <a:r>
              <a:rPr lang="fr-FR" b="1" dirty="0" err="1">
                <a:ea typeface="MS Mincho" pitchFamily="49" charset="-128"/>
              </a:rPr>
              <a:t>processing</a:t>
            </a:r>
            <a:r>
              <a:rPr lang="fr-FR" b="1" dirty="0">
                <a:ea typeface="MS Mincho" pitchFamily="49" charset="-128"/>
              </a:rPr>
              <a:t>-instruction</a:t>
            </a:r>
            <a:r>
              <a:rPr lang="fr-FR" dirty="0">
                <a:ea typeface="MS Mincho" pitchFamily="49" charset="-128"/>
              </a:rPr>
              <a:t> </a:t>
            </a:r>
            <a:r>
              <a:rPr lang="fr-FR" dirty="0" err="1">
                <a:ea typeface="MS Mincho" pitchFamily="49" charset="-128"/>
              </a:rPr>
              <a:t>stylesheet</a:t>
            </a:r>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Le fichier généré par le </a:t>
            </a:r>
            <a:r>
              <a:rPr lang="fr-FR" dirty="0" err="1">
                <a:ea typeface="MS Mincho" pitchFamily="49" charset="-128"/>
              </a:rPr>
              <a:t>xsl</a:t>
            </a:r>
            <a:r>
              <a:rPr lang="fr-FR" dirty="0">
                <a:ea typeface="MS Mincho" pitchFamily="49" charset="-128"/>
              </a:rPr>
              <a:t> devra être sous la forme </a:t>
            </a:r>
          </a:p>
          <a:p>
            <a:pPr lvl="1">
              <a:buNone/>
            </a:pPr>
            <a:r>
              <a:rPr lang="fr-FR" dirty="0">
                <a:ea typeface="MS Mincho" pitchFamily="49" charset="-128"/>
              </a:rPr>
              <a:t>		</a:t>
            </a:r>
            <a:r>
              <a:rPr lang="fr-FR" b="1" dirty="0">
                <a:ea typeface="MS Mincho" pitchFamily="49" charset="-128"/>
              </a:rPr>
              <a:t>"feuille de calcul </a:t>
            </a:r>
            <a:r>
              <a:rPr lang="fr-FR" b="1" dirty="0" err="1">
                <a:ea typeface="MS Mincho" pitchFamily="49" charset="-128"/>
              </a:rPr>
              <a:t>excel</a:t>
            </a:r>
            <a:r>
              <a:rPr lang="fr-FR" b="1" dirty="0">
                <a:ea typeface="MS Mincho" pitchFamily="49" charset="-128"/>
              </a:rPr>
              <a:t> 2003 </a:t>
            </a:r>
            <a:r>
              <a:rPr lang="fr-FR" b="1" dirty="0" err="1">
                <a:ea typeface="MS Mincho" pitchFamily="49" charset="-128"/>
              </a:rPr>
              <a:t>xml</a:t>
            </a:r>
            <a:r>
              <a:rPr lang="fr-FR" b="1"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 La moulinette </a:t>
            </a:r>
            <a:r>
              <a:rPr lang="fr-FR" dirty="0" err="1">
                <a:ea typeface="MS Mincho" pitchFamily="49" charset="-128"/>
              </a:rPr>
              <a:t>xsl</a:t>
            </a:r>
            <a:r>
              <a:rPr lang="fr-FR" dirty="0">
                <a:ea typeface="MS Mincho" pitchFamily="49" charset="-128"/>
              </a:rPr>
              <a:t> sera automatiquement fais à l'ouverture</a:t>
            </a:r>
          </a:p>
          <a:p>
            <a:pPr lvl="1" eaLnBrk="1" hangingPunct="1"/>
            <a:endParaRPr lang="fr-FR" b="1" i="1" dirty="0">
              <a:ea typeface="MS Mincho" pitchFamily="49" charset="-128"/>
            </a:endParaRPr>
          </a:p>
          <a:p>
            <a:pPr lvl="1" eaLnBrk="1" hangingPunct="1">
              <a:buNone/>
            </a:pPr>
            <a:r>
              <a:rPr lang="fr-FR" b="1" i="1"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171</a:t>
            </a:fld>
            <a:endParaRPr lang="fr-FR"/>
          </a:p>
        </p:txBody>
      </p:sp>
      <p:sp>
        <p:nvSpPr>
          <p:cNvPr id="8" name="Espace réservé du contenu 7"/>
          <p:cNvSpPr>
            <a:spLocks noGrp="1"/>
          </p:cNvSpPr>
          <p:nvPr>
            <p:ph sz="quarter" idx="14"/>
          </p:nvPr>
        </p:nvSpPr>
        <p:spPr/>
        <p:txBody>
          <a:bodyPr/>
          <a:lstStyle/>
          <a:p>
            <a:pPr>
              <a:buNone/>
            </a:pPr>
            <a:r>
              <a:rPr lang="fr-FR" dirty="0"/>
              <a:t>format </a:t>
            </a:r>
            <a:r>
              <a:rPr lang="fr-FR" dirty="0" err="1"/>
              <a:t>xml</a:t>
            </a:r>
            <a:r>
              <a:rPr lang="fr-FR" dirty="0"/>
              <a:t> disponible dans</a:t>
            </a:r>
          </a:p>
          <a:p>
            <a:pPr>
              <a:buNone/>
            </a:pPr>
            <a:r>
              <a:rPr lang="fr-FR" dirty="0"/>
              <a:t>enregistrez-sous dans </a:t>
            </a:r>
            <a:r>
              <a:rPr lang="fr-FR" dirty="0" err="1"/>
              <a:t>excel</a:t>
            </a:r>
            <a:r>
              <a:rPr lang="fr-FR" baseline="0" dirty="0"/>
              <a:t> </a:t>
            </a:r>
            <a:endParaRPr lang="fr-FR" dirty="0"/>
          </a:p>
        </p:txBody>
      </p:sp>
      <p:sp>
        <p:nvSpPr>
          <p:cNvPr id="5" name="Rectangle 4"/>
          <p:cNvSpPr/>
          <p:nvPr/>
        </p:nvSpPr>
        <p:spPr>
          <a:xfrm rot="10800000" flipV="1">
            <a:off x="428596" y="3000371"/>
            <a:ext cx="4786346" cy="5715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b="1" dirty="0">
                <a:solidFill>
                  <a:schemeClr val="accent3">
                    <a:lumMod val="50000"/>
                  </a:schemeClr>
                </a:solidFill>
              </a:rPr>
              <a:t>&lt;</a:t>
            </a:r>
            <a:r>
              <a:rPr lang="fr-FR" b="1" dirty="0" err="1">
                <a:solidFill>
                  <a:schemeClr val="accent3">
                    <a:lumMod val="50000"/>
                  </a:schemeClr>
                </a:solidFill>
              </a:rPr>
              <a:t>xml</a:t>
            </a:r>
            <a:r>
              <a:rPr lang="fr-FR" b="1" dirty="0">
                <a:solidFill>
                  <a:schemeClr val="accent3">
                    <a:lumMod val="50000"/>
                  </a:schemeClr>
                </a:solidFill>
              </a:rPr>
              <a:t>-</a:t>
            </a:r>
            <a:r>
              <a:rPr lang="fr-FR" b="1" dirty="0" err="1">
                <a:solidFill>
                  <a:schemeClr val="accent3">
                    <a:lumMod val="50000"/>
                  </a:schemeClr>
                </a:solidFill>
              </a:rPr>
              <a:t>stylesheet</a:t>
            </a:r>
            <a:r>
              <a:rPr lang="fr-FR" b="1" dirty="0">
                <a:solidFill>
                  <a:schemeClr val="accent3">
                    <a:lumMod val="50000"/>
                  </a:schemeClr>
                </a:solidFill>
              </a:rPr>
              <a:t> type="</a:t>
            </a:r>
            <a:r>
              <a:rPr lang="fr-FR" b="1" dirty="0" err="1">
                <a:solidFill>
                  <a:schemeClr val="accent3">
                    <a:lumMod val="50000"/>
                  </a:schemeClr>
                </a:solidFill>
              </a:rPr>
              <a:t>text</a:t>
            </a:r>
            <a:r>
              <a:rPr lang="fr-FR" b="1" dirty="0">
                <a:solidFill>
                  <a:schemeClr val="accent3">
                    <a:lumMod val="50000"/>
                  </a:schemeClr>
                </a:solidFill>
              </a:rPr>
              <a:t>/</a:t>
            </a:r>
            <a:r>
              <a:rPr lang="fr-FR" b="1" dirty="0" err="1">
                <a:solidFill>
                  <a:schemeClr val="accent3">
                    <a:lumMod val="50000"/>
                  </a:schemeClr>
                </a:solidFill>
              </a:rPr>
              <a:t>xsl</a:t>
            </a:r>
            <a:r>
              <a:rPr lang="fr-FR" b="1" dirty="0">
                <a:solidFill>
                  <a:schemeClr val="accent3">
                    <a:lumMod val="50000"/>
                  </a:schemeClr>
                </a:solidFill>
              </a:rPr>
              <a:t>" </a:t>
            </a:r>
            <a:r>
              <a:rPr lang="fr-FR" b="1" dirty="0" err="1">
                <a:solidFill>
                  <a:schemeClr val="accent3">
                    <a:lumMod val="50000"/>
                  </a:schemeClr>
                </a:solidFill>
              </a:rPr>
              <a:t>href</a:t>
            </a:r>
            <a:r>
              <a:rPr lang="fr-FR" b="1" dirty="0">
                <a:solidFill>
                  <a:schemeClr val="accent3">
                    <a:lumMod val="50000"/>
                  </a:schemeClr>
                </a:solidFill>
              </a:rPr>
              <a:t>="URIfichierXSL.xsl"?&gt;</a:t>
            </a:r>
          </a:p>
        </p:txBody>
      </p:sp>
      <p:pic>
        <p:nvPicPr>
          <p:cNvPr id="36866" name="Picture 2"/>
          <p:cNvPicPr>
            <a:picLocks noChangeAspect="1" noChangeArrowheads="1"/>
          </p:cNvPicPr>
          <p:nvPr/>
        </p:nvPicPr>
        <p:blipFill>
          <a:blip r:embed="rId3"/>
          <a:srcRect/>
          <a:stretch>
            <a:fillRect/>
          </a:stretch>
        </p:blipFill>
        <p:spPr bwMode="auto">
          <a:xfrm>
            <a:off x="5724340" y="2357430"/>
            <a:ext cx="2824611" cy="2305048"/>
          </a:xfrm>
          <a:prstGeom prst="rect">
            <a:avLst/>
          </a:prstGeom>
          <a:noFill/>
          <a:ln w="9525">
            <a:noFill/>
            <a:miter lim="800000"/>
            <a:headEnd/>
            <a:tailEnd/>
          </a:ln>
          <a:effectLst/>
          <a:scene3d>
            <a:camera prst="orthographicFront">
              <a:rot lat="0" lon="0" rev="21420000"/>
            </a:camera>
            <a:lightRig rig="threePt" dir="t"/>
          </a:scene3d>
        </p:spPr>
      </p:pic>
      <p:cxnSp>
        <p:nvCxnSpPr>
          <p:cNvPr id="10" name="Connecteur droit avec flèche 9"/>
          <p:cNvCxnSpPr/>
          <p:nvPr/>
        </p:nvCxnSpPr>
        <p:spPr>
          <a:xfrm rot="5400000" flipH="1" flipV="1">
            <a:off x="4929190" y="3071810"/>
            <a:ext cx="1428760" cy="142876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Exploitation XML</a:t>
            </a:r>
            <a:br>
              <a:rPr lang="fr-FR" dirty="0"/>
            </a:br>
            <a:r>
              <a:rPr lang="fr-FR" dirty="0"/>
              <a:t>Côté Appli</a:t>
            </a:r>
          </a:p>
        </p:txBody>
      </p:sp>
      <p:sp>
        <p:nvSpPr>
          <p:cNvPr id="3" name="Espace réservé du contenu 2"/>
          <p:cNvSpPr>
            <a:spLocks noGrp="1"/>
          </p:cNvSpPr>
          <p:nvPr>
            <p:ph idx="1"/>
          </p:nvPr>
        </p:nvSpPr>
        <p:spPr/>
        <p:txBody>
          <a:bodyPr>
            <a:normAutofit/>
          </a:bodyPr>
          <a:lstStyle/>
          <a:p>
            <a:r>
              <a:rPr lang="fr-FR" dirty="0"/>
              <a:t>Dans tous les langage il existe un outil de transformation </a:t>
            </a:r>
            <a:r>
              <a:rPr lang="fr-FR" dirty="0" err="1"/>
              <a:t>xsl</a:t>
            </a:r>
            <a:r>
              <a:rPr lang="fr-FR" dirty="0"/>
              <a:t> open et ou payant</a:t>
            </a:r>
          </a:p>
          <a:p>
            <a:pPr lvl="1"/>
            <a:r>
              <a:rPr lang="fr-FR" dirty="0" err="1"/>
              <a:t>php</a:t>
            </a:r>
            <a:endParaRPr lang="fr-FR" dirty="0"/>
          </a:p>
          <a:p>
            <a:pPr lvl="3"/>
            <a:r>
              <a:rPr lang="fr-FR" dirty="0">
                <a:sym typeface="Wingdings" pitchFamily="2" charset="2"/>
                <a:hlinkClick r:id="rId3"/>
              </a:rPr>
              <a:t>exemple de code </a:t>
            </a:r>
            <a:r>
              <a:rPr lang="fr-FR" dirty="0">
                <a:sym typeface="Wingdings" pitchFamily="2" charset="2"/>
              </a:rPr>
              <a:t></a:t>
            </a:r>
            <a:endParaRPr lang="fr-FR" dirty="0"/>
          </a:p>
          <a:p>
            <a:pPr lvl="1"/>
            <a:r>
              <a:rPr lang="fr-FR" dirty="0"/>
              <a:t>c</a:t>
            </a:r>
          </a:p>
          <a:p>
            <a:pPr lvl="2"/>
            <a:r>
              <a:rPr lang="fr-FR" dirty="0" err="1"/>
              <a:t>include</a:t>
            </a:r>
            <a:r>
              <a:rPr lang="fr-FR" dirty="0"/>
              <a:t> libxml2 &amp; </a:t>
            </a:r>
            <a:r>
              <a:rPr lang="fr-FR" dirty="0" err="1">
                <a:hlinkClick r:id="rId4"/>
              </a:rPr>
              <a:t>libxslt</a:t>
            </a:r>
            <a:endParaRPr lang="fr-FR" dirty="0"/>
          </a:p>
          <a:p>
            <a:pPr lvl="1"/>
            <a:r>
              <a:rPr lang="fr-FR" dirty="0"/>
              <a:t>c#</a:t>
            </a:r>
          </a:p>
          <a:p>
            <a:pPr lvl="2"/>
            <a:r>
              <a:rPr lang="fr-FR" dirty="0" err="1">
                <a:hlinkClick r:id="rId5"/>
              </a:rPr>
              <a:t>using</a:t>
            </a:r>
            <a:r>
              <a:rPr lang="fr-FR" dirty="0">
                <a:hlinkClick r:id="rId5"/>
              </a:rPr>
              <a:t> </a:t>
            </a:r>
            <a:r>
              <a:rPr lang="fr-FR" dirty="0" err="1">
                <a:hlinkClick r:id="rId5"/>
              </a:rPr>
              <a:t>System.Xml.Xsl</a:t>
            </a:r>
            <a:r>
              <a:rPr lang="fr-FR" dirty="0"/>
              <a:t>;</a:t>
            </a:r>
          </a:p>
          <a:p>
            <a:pPr lvl="1"/>
            <a:r>
              <a:rPr lang="fr-FR" dirty="0"/>
              <a:t>apache </a:t>
            </a:r>
            <a:r>
              <a:rPr lang="fr-FR" dirty="0" err="1"/>
              <a:t>ant</a:t>
            </a:r>
            <a:r>
              <a:rPr lang="fr-FR" dirty="0"/>
              <a:t>, java , </a:t>
            </a:r>
          </a:p>
          <a:p>
            <a:pPr lvl="1">
              <a:buNone/>
            </a:pPr>
            <a:r>
              <a:rPr lang="fr-FR" dirty="0" err="1"/>
              <a:t>google</a:t>
            </a:r>
            <a:r>
              <a:rPr lang="fr-FR" dirty="0"/>
              <a:t> go, vb.net, …</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172</a:t>
            </a:fld>
            <a:endParaRPr lang="fr-FR"/>
          </a:p>
        </p:txBody>
      </p:sp>
      <p:sp>
        <p:nvSpPr>
          <p:cNvPr id="5" name="Rectangle 4"/>
          <p:cNvSpPr/>
          <p:nvPr/>
        </p:nvSpPr>
        <p:spPr>
          <a:xfrm>
            <a:off x="4714876" y="2214554"/>
            <a:ext cx="4000528" cy="37862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dirty="0"/>
              <a:t>&lt;?</a:t>
            </a:r>
            <a:r>
              <a:rPr lang="fr-FR" dirty="0" err="1"/>
              <a:t>php</a:t>
            </a:r>
            <a:br>
              <a:rPr lang="fr-FR" dirty="0"/>
            </a:br>
            <a:r>
              <a:rPr lang="fr-FR" dirty="0"/>
              <a:t>      // </a:t>
            </a:r>
            <a:r>
              <a:rPr lang="fr-FR" dirty="0" err="1"/>
              <a:t>CHargement</a:t>
            </a:r>
            <a:r>
              <a:rPr lang="fr-FR" dirty="0"/>
              <a:t> du source XML</a:t>
            </a:r>
            <a:br>
              <a:rPr lang="fr-FR" dirty="0"/>
            </a:br>
            <a:r>
              <a:rPr lang="fr-FR" dirty="0"/>
              <a:t>      $</a:t>
            </a:r>
            <a:r>
              <a:rPr lang="fr-FR" dirty="0" err="1"/>
              <a:t>xml</a:t>
            </a:r>
            <a:r>
              <a:rPr lang="fr-FR" dirty="0"/>
              <a:t> = new </a:t>
            </a:r>
            <a:r>
              <a:rPr lang="fr-FR" dirty="0" err="1"/>
              <a:t>DOMDocument</a:t>
            </a:r>
            <a:r>
              <a:rPr lang="fr-FR" dirty="0"/>
              <a:t>;</a:t>
            </a:r>
            <a:br>
              <a:rPr lang="fr-FR" dirty="0"/>
            </a:br>
            <a:r>
              <a:rPr lang="fr-FR" dirty="0"/>
              <a:t>      $</a:t>
            </a:r>
            <a:r>
              <a:rPr lang="fr-FR" dirty="0" err="1"/>
              <a:t>xml</a:t>
            </a:r>
            <a:r>
              <a:rPr lang="fr-FR" dirty="0"/>
              <a:t>-&gt;</a:t>
            </a:r>
            <a:r>
              <a:rPr lang="fr-FR" dirty="0" err="1"/>
              <a:t>load</a:t>
            </a:r>
            <a:r>
              <a:rPr lang="fr-FR" dirty="0"/>
              <a:t>('collection.xml');</a:t>
            </a:r>
            <a:br>
              <a:rPr lang="fr-FR" dirty="0"/>
            </a:br>
            <a:br>
              <a:rPr lang="fr-FR" dirty="0"/>
            </a:br>
            <a:r>
              <a:rPr lang="fr-FR" dirty="0"/>
              <a:t>      $</a:t>
            </a:r>
            <a:r>
              <a:rPr lang="fr-FR" dirty="0" err="1"/>
              <a:t>xsl</a:t>
            </a:r>
            <a:r>
              <a:rPr lang="fr-FR" dirty="0"/>
              <a:t> = new </a:t>
            </a:r>
            <a:r>
              <a:rPr lang="fr-FR" dirty="0" err="1"/>
              <a:t>DOMDocument</a:t>
            </a:r>
            <a:r>
              <a:rPr lang="fr-FR" dirty="0"/>
              <a:t>;</a:t>
            </a:r>
            <a:br>
              <a:rPr lang="fr-FR" dirty="0"/>
            </a:br>
            <a:r>
              <a:rPr lang="fr-FR" dirty="0"/>
              <a:t>      $</a:t>
            </a:r>
            <a:r>
              <a:rPr lang="fr-FR" dirty="0" err="1"/>
              <a:t>xsl</a:t>
            </a:r>
            <a:r>
              <a:rPr lang="fr-FR" dirty="0"/>
              <a:t>-&gt;</a:t>
            </a:r>
            <a:r>
              <a:rPr lang="fr-FR" dirty="0" err="1"/>
              <a:t>load</a:t>
            </a:r>
            <a:r>
              <a:rPr lang="fr-FR" dirty="0"/>
              <a:t>('collection.xsl');</a:t>
            </a:r>
            <a:br>
              <a:rPr lang="fr-FR" dirty="0"/>
            </a:br>
            <a:br>
              <a:rPr lang="fr-FR" dirty="0"/>
            </a:br>
            <a:r>
              <a:rPr lang="fr-FR" dirty="0"/>
              <a:t>      // Configuration du transformateur</a:t>
            </a:r>
            <a:br>
              <a:rPr lang="fr-FR" dirty="0"/>
            </a:br>
            <a:r>
              <a:rPr lang="fr-FR" dirty="0"/>
              <a:t>      $proc = new </a:t>
            </a:r>
            <a:r>
              <a:rPr lang="fr-FR" dirty="0" err="1"/>
              <a:t>XSLTProcessor</a:t>
            </a:r>
            <a:r>
              <a:rPr lang="fr-FR" dirty="0"/>
              <a:t>;</a:t>
            </a:r>
            <a:br>
              <a:rPr lang="fr-FR" dirty="0"/>
            </a:br>
            <a:r>
              <a:rPr lang="fr-FR" dirty="0"/>
              <a:t>      $proc-&gt;</a:t>
            </a:r>
            <a:r>
              <a:rPr lang="fr-FR" dirty="0" err="1"/>
              <a:t>importStyleSheet</a:t>
            </a:r>
            <a:r>
              <a:rPr lang="fr-FR" dirty="0"/>
              <a:t>($</a:t>
            </a:r>
            <a:r>
              <a:rPr lang="fr-FR" dirty="0" err="1"/>
              <a:t>xsl</a:t>
            </a:r>
            <a:r>
              <a:rPr lang="fr-FR" dirty="0"/>
              <a:t>); </a:t>
            </a:r>
          </a:p>
          <a:p>
            <a:r>
              <a:rPr lang="fr-FR" dirty="0"/>
              <a:t>      // attachement des règles </a:t>
            </a:r>
            <a:r>
              <a:rPr lang="fr-FR" dirty="0" err="1"/>
              <a:t>xsl</a:t>
            </a:r>
            <a:br>
              <a:rPr lang="fr-FR" dirty="0"/>
            </a:br>
            <a:r>
              <a:rPr lang="fr-FR" dirty="0"/>
              <a:t>       </a:t>
            </a:r>
            <a:r>
              <a:rPr lang="fr-FR" dirty="0" err="1"/>
              <a:t>echo</a:t>
            </a:r>
            <a:r>
              <a:rPr lang="fr-FR" dirty="0"/>
              <a:t> $proc-&gt;</a:t>
            </a:r>
            <a:r>
              <a:rPr lang="fr-FR" dirty="0" err="1"/>
              <a:t>transformToXML</a:t>
            </a:r>
            <a:r>
              <a:rPr lang="fr-FR" dirty="0"/>
              <a:t>($</a:t>
            </a:r>
            <a:r>
              <a:rPr lang="fr-FR" dirty="0" err="1"/>
              <a:t>xml</a:t>
            </a:r>
            <a:r>
              <a:rPr lang="fr-FR" dirty="0"/>
              <a:t>);</a:t>
            </a:r>
            <a:br>
              <a:rPr lang="fr-FR" dirty="0"/>
            </a:br>
            <a:r>
              <a:rPr lang="fr-FR" dirty="0"/>
              <a:t>?&gt;</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Apache </a:t>
            </a:r>
            <a:r>
              <a:rPr lang="fr-FR" dirty="0" err="1"/>
              <a:t>ant</a:t>
            </a:r>
            <a:endParaRPr lang="fr-FR" dirty="0"/>
          </a:p>
        </p:txBody>
      </p:sp>
      <p:sp>
        <p:nvSpPr>
          <p:cNvPr id="3" name="Espace réservé du contenu 2"/>
          <p:cNvSpPr>
            <a:spLocks noGrp="1"/>
          </p:cNvSpPr>
          <p:nvPr>
            <p:ph idx="1"/>
          </p:nvPr>
        </p:nvSpPr>
        <p:spPr/>
        <p:txBody>
          <a:bodyPr/>
          <a:lstStyle/>
          <a:p>
            <a:r>
              <a:rPr lang="fr-FR" dirty="0"/>
              <a:t>Installer </a:t>
            </a:r>
            <a:r>
              <a:rPr lang="fr-FR" dirty="0" err="1"/>
              <a:t>Ant</a:t>
            </a:r>
            <a:r>
              <a:rPr lang="fr-FR" dirty="0"/>
              <a:t> </a:t>
            </a:r>
          </a:p>
          <a:p>
            <a:pPr lvl="2"/>
            <a:r>
              <a:rPr lang="fr-FR" dirty="0"/>
              <a:t>Extraction du zip </a:t>
            </a:r>
            <a:r>
              <a:rPr lang="fr-FR" dirty="0">
                <a:hlinkClick r:id="rId3"/>
              </a:rPr>
              <a:t>disponible ici</a:t>
            </a:r>
            <a:endParaRPr lang="fr-FR" dirty="0"/>
          </a:p>
          <a:p>
            <a:pPr lvl="2"/>
            <a:endParaRPr lang="fr-FR" dirty="0"/>
          </a:p>
          <a:p>
            <a:pPr lvl="2"/>
            <a:r>
              <a:rPr lang="fr-FR" dirty="0"/>
              <a:t>Définition des variables d’environnement : </a:t>
            </a:r>
          </a:p>
          <a:p>
            <a:pPr lvl="3"/>
            <a:r>
              <a:rPr lang="fr-FR" dirty="0"/>
              <a:t>%ANT_HOME% </a:t>
            </a:r>
          </a:p>
          <a:p>
            <a:pPr lvl="3"/>
            <a:r>
              <a:rPr lang="fr-FR" dirty="0" err="1"/>
              <a:t>path</a:t>
            </a:r>
            <a:r>
              <a:rPr lang="fr-FR" dirty="0"/>
              <a:t> =%ANT_HOME%\</a:t>
            </a:r>
            <a:r>
              <a:rPr lang="fr-FR" dirty="0" err="1"/>
              <a:t>bin</a:t>
            </a:r>
            <a:r>
              <a:rPr lang="fr-FR" dirty="0"/>
              <a:t> </a:t>
            </a:r>
          </a:p>
          <a:p>
            <a:pPr lvl="2"/>
            <a:endParaRPr lang="fr-FR" dirty="0"/>
          </a:p>
          <a:p>
            <a:pPr lvl="2"/>
            <a:r>
              <a:rPr lang="fr-FR" dirty="0" err="1"/>
              <a:t>Jdk</a:t>
            </a:r>
            <a:r>
              <a:rPr lang="fr-FR" dirty="0"/>
              <a:t> 1.8 pour la </a:t>
            </a:r>
            <a:r>
              <a:rPr lang="fr-FR" dirty="0" err="1"/>
              <a:t>derniere</a:t>
            </a:r>
            <a:r>
              <a:rPr lang="fr-FR" dirty="0"/>
              <a:t> version</a:t>
            </a:r>
          </a:p>
          <a:p>
            <a:pPr lvl="2"/>
            <a:endParaRPr lang="fr-FR" dirty="0"/>
          </a:p>
          <a:p>
            <a:pPr lvl="2"/>
            <a:endParaRPr lang="fr-FR"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simple </a:t>
            </a:r>
            <a:r>
              <a:rPr lang="fr-FR" dirty="0" err="1"/>
              <a:t>xml</a:t>
            </a:r>
            <a:r>
              <a:rPr lang="fr-FR" dirty="0"/>
              <a:t>+</a:t>
            </a:r>
            <a:r>
              <a:rPr lang="fr-FR" dirty="0" err="1"/>
              <a:t>xsl</a:t>
            </a:r>
            <a:endParaRPr lang="fr-FR" dirty="0"/>
          </a:p>
        </p:txBody>
      </p:sp>
      <p:sp>
        <p:nvSpPr>
          <p:cNvPr id="3" name="Espace réservé du contenu 2"/>
          <p:cNvSpPr>
            <a:spLocks noGrp="1"/>
          </p:cNvSpPr>
          <p:nvPr>
            <p:ph idx="1"/>
          </p:nvPr>
        </p:nvSpPr>
        <p:spPr/>
        <p:txBody>
          <a:bodyPr/>
          <a:lstStyle/>
          <a:p>
            <a:r>
              <a:rPr lang="fr-FR" dirty="0"/>
              <a:t>Build.xml pour transformation simple</a:t>
            </a:r>
          </a:p>
          <a:p>
            <a:endParaRPr lang="fr-FR" dirty="0"/>
          </a:p>
          <a:p>
            <a:r>
              <a:rPr lang="fr-FR" dirty="0"/>
              <a:t>&lt;</a:t>
            </a:r>
            <a:r>
              <a:rPr lang="fr-FR" dirty="0" err="1"/>
              <a:t>project</a:t>
            </a:r>
            <a:r>
              <a:rPr lang="fr-FR" dirty="0"/>
              <a:t> default="</a:t>
            </a:r>
            <a:r>
              <a:rPr lang="fr-FR" dirty="0" err="1"/>
              <a:t>do-it</a:t>
            </a:r>
            <a:r>
              <a:rPr lang="fr-FR" dirty="0"/>
              <a:t>"&gt; </a:t>
            </a:r>
          </a:p>
          <a:p>
            <a:pPr>
              <a:buNone/>
            </a:pPr>
            <a:r>
              <a:rPr lang="fr-FR" dirty="0"/>
              <a:t>		&lt;</a:t>
            </a:r>
            <a:r>
              <a:rPr lang="fr-FR" dirty="0" err="1"/>
              <a:t>target</a:t>
            </a:r>
            <a:r>
              <a:rPr lang="fr-FR" dirty="0"/>
              <a:t> </a:t>
            </a:r>
            <a:r>
              <a:rPr lang="fr-FR" dirty="0" err="1"/>
              <a:t>name</a:t>
            </a:r>
            <a:r>
              <a:rPr lang="fr-FR" dirty="0"/>
              <a:t>="</a:t>
            </a:r>
            <a:r>
              <a:rPr lang="fr-FR" dirty="0" err="1"/>
              <a:t>do-it</a:t>
            </a:r>
            <a:r>
              <a:rPr lang="fr-FR" dirty="0"/>
              <a:t>"&gt; </a:t>
            </a:r>
          </a:p>
          <a:p>
            <a:pPr>
              <a:buNone/>
            </a:pPr>
            <a:r>
              <a:rPr lang="fr-FR" dirty="0"/>
              <a:t>		    &lt;</a:t>
            </a:r>
            <a:r>
              <a:rPr lang="fr-FR" dirty="0" err="1"/>
              <a:t>xslt</a:t>
            </a:r>
            <a:r>
              <a:rPr lang="fr-FR" dirty="0"/>
              <a:t> processor="</a:t>
            </a:r>
            <a:r>
              <a:rPr lang="fr-FR" dirty="0" err="1"/>
              <a:t>trax"in</a:t>
            </a:r>
            <a:r>
              <a:rPr lang="fr-FR" dirty="0"/>
              <a:t>="input.xml" style="transform.xsl" out="output.html"/&gt; 	&lt;/</a:t>
            </a:r>
            <a:r>
              <a:rPr lang="fr-FR" dirty="0" err="1"/>
              <a:t>target</a:t>
            </a:r>
            <a:r>
              <a:rPr lang="fr-FR" dirty="0"/>
              <a:t>&gt; </a:t>
            </a:r>
          </a:p>
          <a:p>
            <a:pPr>
              <a:buNone/>
            </a:pPr>
            <a:r>
              <a:rPr lang="fr-FR" dirty="0"/>
              <a:t>   &lt;/</a:t>
            </a:r>
            <a:r>
              <a:rPr lang="fr-FR" dirty="0" err="1"/>
              <a:t>project</a:t>
            </a:r>
            <a:r>
              <a:rPr lang="fr-FR" dirty="0"/>
              <a:t>&gt;</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composition de build.xml</a:t>
            </a:r>
          </a:p>
        </p:txBody>
      </p:sp>
      <p:sp>
        <p:nvSpPr>
          <p:cNvPr id="3" name="Espace réservé du contenu 2"/>
          <p:cNvSpPr>
            <a:spLocks noGrp="1"/>
          </p:cNvSpPr>
          <p:nvPr>
            <p:ph idx="1"/>
          </p:nvPr>
        </p:nvSpPr>
        <p:spPr/>
        <p:txBody>
          <a:bodyPr>
            <a:normAutofit lnSpcReduction="10000"/>
          </a:bodyPr>
          <a:lstStyle/>
          <a:p>
            <a:r>
              <a:rPr lang="fr-FR"/>
              <a:t>&lt;</a:t>
            </a:r>
            <a:r>
              <a:rPr lang="fr-FR" err="1"/>
              <a:t>project</a:t>
            </a:r>
            <a:r>
              <a:rPr lang="fr-FR"/>
              <a:t> [default="" ][</a:t>
            </a:r>
            <a:r>
              <a:rPr lang="fr-FR" err="1"/>
              <a:t>basedir</a:t>
            </a:r>
            <a:r>
              <a:rPr lang="fr-FR"/>
              <a:t>="" ]&gt;</a:t>
            </a:r>
          </a:p>
          <a:p>
            <a:endParaRPr lang="fr-FR"/>
          </a:p>
          <a:p>
            <a:r>
              <a:rPr lang="fr-FR"/>
              <a:t>C’est la balise </a:t>
            </a:r>
            <a:r>
              <a:rPr lang="fr-FR" err="1"/>
              <a:t>root</a:t>
            </a:r>
            <a:r>
              <a:rPr lang="fr-FR"/>
              <a:t> du fichier build.xml</a:t>
            </a:r>
          </a:p>
          <a:p>
            <a:pPr lvl="1"/>
            <a:r>
              <a:rPr lang="fr-FR"/>
              <a:t>Default : permet de définir la section </a:t>
            </a:r>
            <a:r>
              <a:rPr lang="fr-FR" err="1"/>
              <a:t>target</a:t>
            </a:r>
            <a:r>
              <a:rPr lang="fr-FR"/>
              <a:t> si aucune n’est définit lors de l’appel</a:t>
            </a:r>
          </a:p>
          <a:p>
            <a:endParaRPr lang="fr-FR"/>
          </a:p>
          <a:p>
            <a:r>
              <a:rPr lang="fr-FR"/>
              <a:t>Elle contiens les </a:t>
            </a:r>
            <a:r>
              <a:rPr lang="fr-FR" err="1"/>
              <a:t>target</a:t>
            </a:r>
            <a:endParaRPr lang="fr-FR"/>
          </a:p>
          <a:p>
            <a:pPr lvl="1"/>
            <a:r>
              <a:rPr lang="fr-FR"/>
              <a:t>Les </a:t>
            </a:r>
            <a:r>
              <a:rPr lang="fr-FR" err="1"/>
              <a:t>targets</a:t>
            </a:r>
            <a:r>
              <a:rPr lang="fr-FR"/>
              <a:t> sont les containeurs des différentes taches</a:t>
            </a:r>
          </a:p>
          <a:p>
            <a:pPr lvl="1"/>
            <a:r>
              <a:rPr lang="fr-FR"/>
              <a:t>Acceptent les dépendances d’ </a:t>
            </a:r>
            <a:r>
              <a:rPr lang="fr-FR" err="1"/>
              <a:t>executions</a:t>
            </a:r>
            <a:r>
              <a:rPr lang="fr-FR"/>
              <a:t> </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target</a:t>
            </a:r>
            <a:r>
              <a:rPr lang="fr-FR" dirty="0"/>
              <a:t> instruction </a:t>
            </a:r>
            <a:r>
              <a:rPr lang="fr-FR" dirty="0" err="1"/>
              <a:t>xslt</a:t>
            </a:r>
            <a:endParaRPr lang="fr-FR" dirty="0"/>
          </a:p>
        </p:txBody>
      </p:sp>
      <p:sp>
        <p:nvSpPr>
          <p:cNvPr id="3" name="Espace réservé du contenu 2"/>
          <p:cNvSpPr>
            <a:spLocks noGrp="1"/>
          </p:cNvSpPr>
          <p:nvPr>
            <p:ph idx="1"/>
          </p:nvPr>
        </p:nvSpPr>
        <p:spPr/>
        <p:txBody>
          <a:bodyPr>
            <a:normAutofit/>
          </a:bodyPr>
          <a:lstStyle/>
          <a:p>
            <a:r>
              <a:rPr lang="fr-FR"/>
              <a:t>C’est dans cette balise que les instructions et ou les tests se trouvent.</a:t>
            </a:r>
          </a:p>
          <a:p>
            <a:endParaRPr lang="fr-FR"/>
          </a:p>
          <a:p>
            <a:r>
              <a:rPr lang="fr-FR"/>
              <a:t>&lt;</a:t>
            </a:r>
            <a:r>
              <a:rPr lang="fr-FR" err="1"/>
              <a:t>target</a:t>
            </a:r>
            <a:r>
              <a:rPr lang="fr-FR"/>
              <a:t> </a:t>
            </a:r>
            <a:r>
              <a:rPr lang="fr-FR" err="1"/>
              <a:t>name</a:t>
            </a:r>
            <a:r>
              <a:rPr lang="fr-FR"/>
              <a:t>="test" &gt;</a:t>
            </a:r>
          </a:p>
          <a:p>
            <a:pPr>
              <a:buNone/>
            </a:pPr>
            <a:r>
              <a:rPr lang="fr-FR"/>
              <a:t>		&lt;</a:t>
            </a:r>
            <a:r>
              <a:rPr lang="fr-FR" err="1"/>
              <a:t>xslt</a:t>
            </a:r>
            <a:r>
              <a:rPr lang="fr-FR"/>
              <a:t> 	in="in.xml" style="style.xsl" 				out="out.html" processor="trax"  /&gt;</a:t>
            </a:r>
          </a:p>
          <a:p>
            <a:pPr>
              <a:buNone/>
            </a:pPr>
            <a:r>
              <a:rPr lang="fr-FR"/>
              <a:t>	&lt;/</a:t>
            </a:r>
            <a:r>
              <a:rPr lang="fr-FR" err="1"/>
              <a:t>target</a:t>
            </a:r>
            <a:r>
              <a:rPr lang="fr-FR"/>
              <a:t>&gt;</a:t>
            </a:r>
          </a:p>
          <a:p>
            <a:endParaRPr lang="fr-FR"/>
          </a:p>
          <a:p>
            <a:r>
              <a:rPr lang="fr-FR"/>
              <a:t>Ici l’ </a:t>
            </a:r>
            <a:r>
              <a:rPr lang="fr-FR" err="1"/>
              <a:t>execution</a:t>
            </a:r>
            <a:r>
              <a:rPr lang="fr-FR"/>
              <a:t> d’un tache </a:t>
            </a:r>
            <a:r>
              <a:rPr lang="fr-FR" err="1"/>
              <a:t>xsl</a:t>
            </a:r>
            <a:r>
              <a:rPr lang="fr-FR"/>
              <a:t> de transformation</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Ant</a:t>
            </a:r>
            <a:r>
              <a:rPr lang="fr-FR"/>
              <a:t> </a:t>
            </a:r>
            <a:r>
              <a:rPr lang="fr-FR" err="1"/>
              <a:t>target</a:t>
            </a:r>
            <a:r>
              <a:rPr lang="fr-FR"/>
              <a:t> dépendances</a:t>
            </a:r>
          </a:p>
        </p:txBody>
      </p:sp>
      <p:sp>
        <p:nvSpPr>
          <p:cNvPr id="3" name="Espace réservé du contenu 2"/>
          <p:cNvSpPr>
            <a:spLocks noGrp="1"/>
          </p:cNvSpPr>
          <p:nvPr>
            <p:ph idx="1"/>
          </p:nvPr>
        </p:nvSpPr>
        <p:spPr/>
        <p:txBody>
          <a:bodyPr>
            <a:normAutofit fontScale="92500" lnSpcReduction="10000"/>
          </a:bodyPr>
          <a:lstStyle/>
          <a:p>
            <a:r>
              <a:rPr lang="fr-FR" dirty="0"/>
              <a:t>Les </a:t>
            </a:r>
            <a:r>
              <a:rPr lang="fr-FR" dirty="0" err="1"/>
              <a:t>target</a:t>
            </a:r>
            <a:r>
              <a:rPr lang="fr-FR"/>
              <a:t> organisent l’ordre des instructions grâce au dépendances</a:t>
            </a:r>
          </a:p>
          <a:p>
            <a:pPr lvl="1">
              <a:buNone/>
            </a:pPr>
            <a:endParaRPr lang="fr-FR" dirty="0"/>
          </a:p>
          <a:p>
            <a:endParaRPr lang="fr-FR" dirty="0"/>
          </a:p>
          <a:p>
            <a:endParaRPr lang="fr-FR" dirty="0"/>
          </a:p>
          <a:p>
            <a:endParaRPr lang="fr-FR" dirty="0"/>
          </a:p>
          <a:p>
            <a:endParaRPr lang="fr-FR" sz="2800" dirty="0"/>
          </a:p>
          <a:p>
            <a:endParaRPr lang="fr-FR" sz="2800" dirty="0"/>
          </a:p>
          <a:p>
            <a:endParaRPr lang="fr-FR" sz="2800" dirty="0"/>
          </a:p>
          <a:p>
            <a:r>
              <a:rPr lang="fr-FR" sz="2800" dirty="0"/>
              <a:t>&lt;</a:t>
            </a:r>
            <a:r>
              <a:rPr lang="fr-FR" sz="2800" dirty="0" err="1"/>
              <a:t>target</a:t>
            </a:r>
            <a:r>
              <a:rPr lang="fr-FR" sz="2800" dirty="0"/>
              <a:t> </a:t>
            </a:r>
            <a:r>
              <a:rPr lang="fr-FR" sz="2800" dirty="0" err="1"/>
              <a:t>name</a:t>
            </a:r>
            <a:r>
              <a:rPr lang="fr-FR" sz="2800" dirty="0"/>
              <a:t>="Tache2" </a:t>
            </a:r>
            <a:r>
              <a:rPr lang="fr-FR" sz="2800" dirty="0" err="1"/>
              <a:t>depends</a:t>
            </a:r>
            <a:r>
              <a:rPr lang="fr-FR" sz="2800" dirty="0"/>
              <a:t>="Tache1"&gt; </a:t>
            </a:r>
          </a:p>
          <a:p>
            <a:r>
              <a:rPr lang="fr-FR" sz="2800" dirty="0"/>
              <a:t>&lt;</a:t>
            </a:r>
            <a:r>
              <a:rPr lang="fr-FR" sz="2800" dirty="0" err="1"/>
              <a:t>target</a:t>
            </a:r>
            <a:r>
              <a:rPr lang="fr-FR" sz="2800" dirty="0"/>
              <a:t> </a:t>
            </a:r>
            <a:r>
              <a:rPr lang="fr-FR" sz="2800" dirty="0" err="1"/>
              <a:t>name</a:t>
            </a:r>
            <a:r>
              <a:rPr lang="fr-FR" sz="2800" dirty="0"/>
              <a:t>="Tache3" </a:t>
            </a:r>
            <a:r>
              <a:rPr lang="fr-FR" sz="2800" dirty="0" err="1"/>
              <a:t>depends</a:t>
            </a:r>
            <a:r>
              <a:rPr lang="fr-FR" sz="2800" dirty="0"/>
              <a:t>="Tache1,Tache2"&gt;</a:t>
            </a:r>
            <a:r>
              <a:rPr lang="fr-FR" dirty="0"/>
              <a:t> </a:t>
            </a:r>
          </a:p>
        </p:txBody>
      </p:sp>
      <p:grpSp>
        <p:nvGrpSpPr>
          <p:cNvPr id="4" name="Groupe 16"/>
          <p:cNvGrpSpPr/>
          <p:nvPr/>
        </p:nvGrpSpPr>
        <p:grpSpPr>
          <a:xfrm>
            <a:off x="899592" y="2636912"/>
            <a:ext cx="3015952" cy="1224136"/>
            <a:chOff x="899592" y="2636912"/>
            <a:chExt cx="3015952" cy="1224136"/>
          </a:xfrm>
        </p:grpSpPr>
        <p:grpSp>
          <p:nvGrpSpPr>
            <p:cNvPr id="9" name="Groupe 10"/>
            <p:cNvGrpSpPr/>
            <p:nvPr/>
          </p:nvGrpSpPr>
          <p:grpSpPr>
            <a:xfrm>
              <a:off x="899592" y="2636912"/>
              <a:ext cx="1907704" cy="1224136"/>
              <a:chOff x="899592" y="2636912"/>
              <a:chExt cx="1907704" cy="1224136"/>
            </a:xfrm>
          </p:grpSpPr>
          <p:sp>
            <p:nvSpPr>
              <p:cNvPr id="5" name="Rectangle à coins arrondis 4"/>
              <p:cNvSpPr/>
              <p:nvPr/>
            </p:nvSpPr>
            <p:spPr>
              <a:xfrm>
                <a:off x="899592" y="2636912"/>
                <a:ext cx="1907704"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Tache1</a:t>
                </a:r>
              </a:p>
            </p:txBody>
          </p:sp>
          <p:pic>
            <p:nvPicPr>
              <p:cNvPr id="6" name="Picture 3" descr="C:\Users\itis\Downloads\xsl(1).png"/>
              <p:cNvPicPr>
                <a:picLocks noChangeAspect="1" noChangeArrowheads="1"/>
              </p:cNvPicPr>
              <p:nvPr/>
            </p:nvPicPr>
            <p:blipFill>
              <a:blip r:embed="rId3" cstate="print"/>
              <a:srcRect/>
              <a:stretch>
                <a:fillRect/>
              </a:stretch>
            </p:blipFill>
            <p:spPr bwMode="auto">
              <a:xfrm>
                <a:off x="936104" y="2970114"/>
                <a:ext cx="674910" cy="674910"/>
              </a:xfrm>
              <a:prstGeom prst="rect">
                <a:avLst/>
              </a:prstGeom>
              <a:noFill/>
            </p:spPr>
          </p:pic>
          <p:pic>
            <p:nvPicPr>
              <p:cNvPr id="7" name="Picture 4" descr="C:\Users\itis\Downloads\xml.png"/>
              <p:cNvPicPr>
                <a:picLocks noChangeAspect="1" noChangeArrowheads="1"/>
              </p:cNvPicPr>
              <p:nvPr/>
            </p:nvPicPr>
            <p:blipFill>
              <a:blip r:embed="rId4" cstate="print"/>
              <a:srcRect/>
              <a:stretch>
                <a:fillRect/>
              </a:stretch>
            </p:blipFill>
            <p:spPr bwMode="auto">
              <a:xfrm>
                <a:off x="1907704" y="3005336"/>
                <a:ext cx="639688" cy="639688"/>
              </a:xfrm>
              <a:prstGeom prst="rect">
                <a:avLst/>
              </a:prstGeom>
              <a:noFill/>
            </p:spPr>
          </p:pic>
          <p:sp>
            <p:nvSpPr>
              <p:cNvPr id="8" name="ZoneTexte 7"/>
              <p:cNvSpPr txBox="1"/>
              <p:nvPr/>
            </p:nvSpPr>
            <p:spPr>
              <a:xfrm>
                <a:off x="1619672" y="2924944"/>
                <a:ext cx="360040" cy="523220"/>
              </a:xfrm>
              <a:prstGeom prst="rect">
                <a:avLst/>
              </a:prstGeom>
              <a:noFill/>
            </p:spPr>
            <p:txBody>
              <a:bodyPr wrap="square" rtlCol="0">
                <a:spAutoFit/>
              </a:bodyPr>
              <a:lstStyle/>
              <a:p>
                <a:r>
                  <a:rPr lang="fr-FR" sz="2800" b="1"/>
                  <a:t>+</a:t>
                </a:r>
              </a:p>
            </p:txBody>
          </p:sp>
        </p:grpSp>
        <p:pic>
          <p:nvPicPr>
            <p:cNvPr id="10"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13" name="Connecteur droit avec flèche 12"/>
            <p:cNvCxnSpPr>
              <a:stCxn id="5" idx="3"/>
              <a:endCxn id="10"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grpSp>
        <p:nvGrpSpPr>
          <p:cNvPr id="11" name="Groupe 17"/>
          <p:cNvGrpSpPr/>
          <p:nvPr/>
        </p:nvGrpSpPr>
        <p:grpSpPr>
          <a:xfrm>
            <a:off x="827585" y="4005064"/>
            <a:ext cx="3015952" cy="1224136"/>
            <a:chOff x="899592" y="2636912"/>
            <a:chExt cx="3015952" cy="1224136"/>
          </a:xfrm>
        </p:grpSpPr>
        <p:grpSp>
          <p:nvGrpSpPr>
            <p:cNvPr id="12" name="Groupe 10"/>
            <p:cNvGrpSpPr/>
            <p:nvPr/>
          </p:nvGrpSpPr>
          <p:grpSpPr>
            <a:xfrm>
              <a:off x="899592" y="2636912"/>
              <a:ext cx="1907704" cy="1224136"/>
              <a:chOff x="899592" y="2636912"/>
              <a:chExt cx="1907704" cy="1224136"/>
            </a:xfrm>
          </p:grpSpPr>
          <p:sp>
            <p:nvSpPr>
              <p:cNvPr id="22" name="Rectangle à coins arrondis 21"/>
              <p:cNvSpPr/>
              <p:nvPr/>
            </p:nvSpPr>
            <p:spPr>
              <a:xfrm>
                <a:off x="899592" y="2636912"/>
                <a:ext cx="1907704"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Tache2</a:t>
                </a:r>
              </a:p>
            </p:txBody>
          </p:sp>
          <p:pic>
            <p:nvPicPr>
              <p:cNvPr id="23" name="Picture 3" descr="C:\Users\itis\Downloads\xsl(1).png"/>
              <p:cNvPicPr>
                <a:picLocks noChangeAspect="1" noChangeArrowheads="1"/>
              </p:cNvPicPr>
              <p:nvPr/>
            </p:nvPicPr>
            <p:blipFill>
              <a:blip r:embed="rId3" cstate="print"/>
              <a:srcRect/>
              <a:stretch>
                <a:fillRect/>
              </a:stretch>
            </p:blipFill>
            <p:spPr bwMode="auto">
              <a:xfrm>
                <a:off x="936104" y="2970114"/>
                <a:ext cx="674910" cy="674910"/>
              </a:xfrm>
              <a:prstGeom prst="rect">
                <a:avLst/>
              </a:prstGeom>
              <a:noFill/>
            </p:spPr>
          </p:pic>
          <p:pic>
            <p:nvPicPr>
              <p:cNvPr id="24" name="Picture 4" descr="C:\Users\itis\Downloads\xml.png"/>
              <p:cNvPicPr>
                <a:picLocks noChangeAspect="1" noChangeArrowheads="1"/>
              </p:cNvPicPr>
              <p:nvPr/>
            </p:nvPicPr>
            <p:blipFill>
              <a:blip r:embed="rId4" cstate="print"/>
              <a:srcRect/>
              <a:stretch>
                <a:fillRect/>
              </a:stretch>
            </p:blipFill>
            <p:spPr bwMode="auto">
              <a:xfrm>
                <a:off x="1907704" y="3005336"/>
                <a:ext cx="639688" cy="639688"/>
              </a:xfrm>
              <a:prstGeom prst="rect">
                <a:avLst/>
              </a:prstGeom>
              <a:noFill/>
            </p:spPr>
          </p:pic>
          <p:sp>
            <p:nvSpPr>
              <p:cNvPr id="25" name="ZoneTexte 24"/>
              <p:cNvSpPr txBox="1"/>
              <p:nvPr/>
            </p:nvSpPr>
            <p:spPr>
              <a:xfrm>
                <a:off x="1619672" y="2924944"/>
                <a:ext cx="360040" cy="523220"/>
              </a:xfrm>
              <a:prstGeom prst="rect">
                <a:avLst/>
              </a:prstGeom>
              <a:noFill/>
            </p:spPr>
            <p:txBody>
              <a:bodyPr wrap="square" rtlCol="0">
                <a:spAutoFit/>
              </a:bodyPr>
              <a:lstStyle/>
              <a:p>
                <a:r>
                  <a:rPr lang="fr-FR" sz="2800" b="1"/>
                  <a:t>+</a:t>
                </a:r>
              </a:p>
            </p:txBody>
          </p:sp>
        </p:grpSp>
        <p:pic>
          <p:nvPicPr>
            <p:cNvPr id="20"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21" name="Connecteur droit avec flèche 20"/>
            <p:cNvCxnSpPr>
              <a:stCxn id="22" idx="3"/>
              <a:endCxn id="20"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grpSp>
        <p:nvGrpSpPr>
          <p:cNvPr id="14" name="Groupe 25"/>
          <p:cNvGrpSpPr/>
          <p:nvPr/>
        </p:nvGrpSpPr>
        <p:grpSpPr>
          <a:xfrm>
            <a:off x="5004048" y="3284984"/>
            <a:ext cx="2367880" cy="1224136"/>
            <a:chOff x="1547664" y="2636912"/>
            <a:chExt cx="2367880" cy="1224136"/>
          </a:xfrm>
        </p:grpSpPr>
        <p:grpSp>
          <p:nvGrpSpPr>
            <p:cNvPr id="15" name="Groupe 10"/>
            <p:cNvGrpSpPr/>
            <p:nvPr/>
          </p:nvGrpSpPr>
          <p:grpSpPr>
            <a:xfrm>
              <a:off x="1547664" y="2636912"/>
              <a:ext cx="1259632" cy="1224136"/>
              <a:chOff x="1547664" y="2636912"/>
              <a:chExt cx="1259632" cy="1224136"/>
            </a:xfrm>
          </p:grpSpPr>
          <p:sp>
            <p:nvSpPr>
              <p:cNvPr id="30" name="Rectangle à coins arrondis 29"/>
              <p:cNvSpPr/>
              <p:nvPr/>
            </p:nvSpPr>
            <p:spPr>
              <a:xfrm>
                <a:off x="1547664" y="2636912"/>
                <a:ext cx="1259632"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Tache3</a:t>
                </a:r>
              </a:p>
            </p:txBody>
          </p:sp>
          <p:pic>
            <p:nvPicPr>
              <p:cNvPr id="31" name="Picture 3" descr="C:\Users\itis\Downloads\xsl(1).png"/>
              <p:cNvPicPr>
                <a:picLocks noChangeAspect="1" noChangeArrowheads="1"/>
              </p:cNvPicPr>
              <p:nvPr/>
            </p:nvPicPr>
            <p:blipFill>
              <a:blip r:embed="rId3" cstate="print"/>
              <a:srcRect/>
              <a:stretch>
                <a:fillRect/>
              </a:stretch>
            </p:blipFill>
            <p:spPr bwMode="auto">
              <a:xfrm>
                <a:off x="1808858" y="2970114"/>
                <a:ext cx="674910" cy="674910"/>
              </a:xfrm>
              <a:prstGeom prst="rect">
                <a:avLst/>
              </a:prstGeom>
              <a:noFill/>
            </p:spPr>
          </p:pic>
        </p:grpSp>
        <p:pic>
          <p:nvPicPr>
            <p:cNvPr id="28"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29" name="Connecteur droit avec flèche 28"/>
            <p:cNvCxnSpPr>
              <a:stCxn id="30" idx="3"/>
              <a:endCxn id="28"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cxnSp>
        <p:nvCxnSpPr>
          <p:cNvPr id="39" name="Connecteur droit avec flèche 38"/>
          <p:cNvCxnSpPr>
            <a:stCxn id="10" idx="3"/>
            <a:endCxn id="30" idx="1"/>
          </p:cNvCxnSpPr>
          <p:nvPr/>
        </p:nvCxnSpPr>
        <p:spPr>
          <a:xfrm>
            <a:off x="3915544" y="3244788"/>
            <a:ext cx="1088504" cy="652264"/>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a:stCxn id="20" idx="3"/>
            <a:endCxn id="30" idx="1"/>
          </p:cNvCxnSpPr>
          <p:nvPr/>
        </p:nvCxnSpPr>
        <p:spPr>
          <a:xfrm flipV="1">
            <a:off x="3843537" y="3897052"/>
            <a:ext cx="1160512" cy="715888"/>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a:stCxn id="10" idx="2"/>
          </p:cNvCxnSpPr>
          <p:nvPr/>
        </p:nvCxnSpPr>
        <p:spPr>
          <a:xfrm flipH="1">
            <a:off x="2555776" y="3564632"/>
            <a:ext cx="1039924" cy="656456"/>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echo</a:t>
            </a:r>
            <a:endParaRPr lang="fr-FR" dirty="0"/>
          </a:p>
        </p:txBody>
      </p:sp>
      <p:sp>
        <p:nvSpPr>
          <p:cNvPr id="3" name="Espace réservé du contenu 2"/>
          <p:cNvSpPr>
            <a:spLocks noGrp="1"/>
          </p:cNvSpPr>
          <p:nvPr>
            <p:ph idx="1"/>
          </p:nvPr>
        </p:nvSpPr>
        <p:spPr/>
        <p:txBody>
          <a:bodyPr/>
          <a:lstStyle/>
          <a:p>
            <a:r>
              <a:rPr lang="en-US" dirty="0" err="1"/>
              <a:t>Permet</a:t>
            </a:r>
            <a:r>
              <a:rPr lang="en-US" dirty="0"/>
              <a:t> la sortie d’ </a:t>
            </a:r>
            <a:r>
              <a:rPr lang="en-US" dirty="0" err="1"/>
              <a:t>informations</a:t>
            </a:r>
            <a:endParaRPr lang="en-US" dirty="0"/>
          </a:p>
          <a:p>
            <a:r>
              <a:rPr lang="en-US" dirty="0"/>
              <a:t>&lt;echo [message="“] [append output] [level]&gt;[Message de sortie]&lt;/echo&gt;</a:t>
            </a:r>
          </a:p>
          <a:p>
            <a:pPr lvl="1"/>
            <a:endParaRPr lang="en-US" dirty="0"/>
          </a:p>
          <a:p>
            <a:pPr lvl="1"/>
            <a:r>
              <a:rPr lang="en-US" dirty="0"/>
              <a:t>Message: </a:t>
            </a:r>
            <a:r>
              <a:rPr lang="en-US" dirty="0" err="1"/>
              <a:t>remplace</a:t>
            </a:r>
            <a:r>
              <a:rPr lang="en-US" dirty="0"/>
              <a:t> le </a:t>
            </a:r>
            <a:r>
              <a:rPr lang="en-US" dirty="0" err="1"/>
              <a:t>contenu</a:t>
            </a:r>
            <a:r>
              <a:rPr lang="en-US" dirty="0"/>
              <a:t> de la </a:t>
            </a:r>
            <a:r>
              <a:rPr lang="en-US" dirty="0" err="1"/>
              <a:t>balise</a:t>
            </a:r>
            <a:endParaRPr lang="en-US" dirty="0"/>
          </a:p>
          <a:p>
            <a:pPr lvl="1"/>
            <a:r>
              <a:rPr lang="en-US" dirty="0"/>
              <a:t>file/output : </a:t>
            </a:r>
            <a:r>
              <a:rPr lang="en-US" dirty="0" err="1"/>
              <a:t>fichier</a:t>
            </a:r>
            <a:r>
              <a:rPr lang="en-US" dirty="0"/>
              <a:t> / </a:t>
            </a:r>
            <a:r>
              <a:rPr lang="en-US" dirty="0" err="1"/>
              <a:t>ressource</a:t>
            </a:r>
            <a:r>
              <a:rPr lang="en-US" dirty="0"/>
              <a:t> à </a:t>
            </a:r>
            <a:r>
              <a:rPr lang="en-US" dirty="0" err="1"/>
              <a:t>écrire</a:t>
            </a:r>
            <a:r>
              <a:rPr lang="en-US" dirty="0"/>
              <a:t> avec le message</a:t>
            </a:r>
          </a:p>
          <a:p>
            <a:pPr lvl="1"/>
            <a:r>
              <a:rPr lang="en-US" dirty="0"/>
              <a:t>append: </a:t>
            </a:r>
            <a:r>
              <a:rPr lang="en-US" i="1" dirty="0"/>
              <a:t>true | false</a:t>
            </a:r>
            <a:r>
              <a:rPr lang="en-US" dirty="0"/>
              <a:t> pour le </a:t>
            </a:r>
            <a:r>
              <a:rPr lang="en-US" dirty="0" err="1"/>
              <a:t>fichier</a:t>
            </a:r>
            <a:r>
              <a:rPr lang="en-US" dirty="0"/>
              <a:t> / </a:t>
            </a:r>
            <a:r>
              <a:rPr lang="en-US" dirty="0" err="1"/>
              <a:t>ressource</a:t>
            </a:r>
            <a:endParaRPr lang="en-US" dirty="0"/>
          </a:p>
          <a:p>
            <a:pPr lvl="1"/>
            <a:endParaRPr lang="fr-FR"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get</a:t>
            </a:r>
            <a:endParaRPr lang="fr-FR" dirty="0"/>
          </a:p>
        </p:txBody>
      </p:sp>
      <p:sp>
        <p:nvSpPr>
          <p:cNvPr id="3" name="Espace réservé du contenu 2"/>
          <p:cNvSpPr>
            <a:spLocks noGrp="1"/>
          </p:cNvSpPr>
          <p:nvPr>
            <p:ph idx="1"/>
          </p:nvPr>
        </p:nvSpPr>
        <p:spPr/>
        <p:txBody>
          <a:bodyPr/>
          <a:lstStyle/>
          <a:p>
            <a:r>
              <a:rPr lang="fr-FR" dirty="0"/>
              <a:t>&lt;</a:t>
            </a:r>
            <a:r>
              <a:rPr lang="fr-FR" dirty="0" err="1"/>
              <a:t>get</a:t>
            </a:r>
            <a:r>
              <a:rPr lang="fr-FR" dirty="0"/>
              <a:t> </a:t>
            </a:r>
            <a:r>
              <a:rPr lang="fr-FR" dirty="0" err="1"/>
              <a:t>src</a:t>
            </a:r>
            <a:r>
              <a:rPr lang="fr-FR" dirty="0"/>
              <a:t>="http://127.0.0.1/ant/facture3.xml" </a:t>
            </a:r>
            <a:r>
              <a:rPr lang="fr-FR" dirty="0" err="1"/>
              <a:t>dest</a:t>
            </a:r>
            <a:r>
              <a:rPr lang="fr-FR" dirty="0"/>
              <a:t>="fichier3.xml"/&gt;</a:t>
            </a:r>
          </a:p>
          <a:p>
            <a:pPr lvl="1"/>
            <a:r>
              <a:rPr lang="fr-FR" dirty="0"/>
              <a:t>Permet l’</a:t>
            </a:r>
            <a:r>
              <a:rPr lang="fr-FR" dirty="0" err="1"/>
              <a:t>acces</a:t>
            </a:r>
            <a:r>
              <a:rPr lang="fr-FR" dirty="0"/>
              <a:t> a une url en déposant le contenu provenant de </a:t>
            </a:r>
            <a:r>
              <a:rPr lang="fr-FR" i="1" dirty="0" err="1"/>
              <a:t>src</a:t>
            </a:r>
            <a:r>
              <a:rPr lang="fr-FR" dirty="0"/>
              <a:t> vers </a:t>
            </a:r>
            <a:r>
              <a:rPr lang="fr-FR" i="1" dirty="0" err="1"/>
              <a:t>dest</a:t>
            </a:r>
            <a:r>
              <a:rPr lang="fr-FR" dirty="0"/>
              <a:t>	</a:t>
            </a:r>
          </a:p>
          <a:p>
            <a:pPr lvl="1"/>
            <a:endParaRPr lang="fr-FR" dirty="0"/>
          </a:p>
          <a:p>
            <a:pPr lvl="1"/>
            <a:r>
              <a:rPr lang="fr-FR" dirty="0"/>
              <a:t>Authentification html possible</a:t>
            </a:r>
          </a:p>
          <a:p>
            <a:pPr lvl="1"/>
            <a:endParaRPr lang="fr-FR" dirty="0"/>
          </a:p>
          <a:p>
            <a:pPr lvl="1"/>
            <a:r>
              <a:rPr lang="fr-FR" dirty="0"/>
              <a:t>Compression </a:t>
            </a:r>
            <a:r>
              <a:rPr lang="fr-FR" dirty="0" err="1"/>
              <a:t>Gzip</a:t>
            </a:r>
            <a:r>
              <a:rPr lang="fr-FR" dirty="0"/>
              <a:t> possible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AutoShape 2"/>
          <p:cNvSpPr>
            <a:spLocks noGrp="1" noChangeArrowheads="1"/>
          </p:cNvSpPr>
          <p:nvPr>
            <p:ph type="title"/>
          </p:nvPr>
        </p:nvSpPr>
        <p:spPr/>
        <p:txBody>
          <a:bodyPr>
            <a:normAutofit/>
          </a:bodyPr>
          <a:lstStyle/>
          <a:p>
            <a:r>
              <a:rPr lang="fr-FR" dirty="0"/>
              <a:t>XML et pages Web classiques</a:t>
            </a:r>
          </a:p>
        </p:txBody>
      </p:sp>
      <p:sp>
        <p:nvSpPr>
          <p:cNvPr id="21508" name="Rectangle 3"/>
          <p:cNvSpPr>
            <a:spLocks noGrp="1" noChangeArrowheads="1"/>
          </p:cNvSpPr>
          <p:nvPr>
            <p:ph idx="1"/>
          </p:nvPr>
        </p:nvSpPr>
        <p:spPr/>
        <p:txBody>
          <a:bodyPr>
            <a:normAutofit fontScale="85000" lnSpcReduction="20000"/>
          </a:bodyPr>
          <a:lstStyle/>
          <a:p>
            <a:pPr eaLnBrk="1" hangingPunct="1"/>
            <a:r>
              <a:rPr lang="fr-FR" dirty="0"/>
              <a:t>HTML vs XHTML</a:t>
            </a:r>
          </a:p>
          <a:p>
            <a:pPr lvl="1" eaLnBrk="1" hangingPunct="1"/>
            <a:endParaRPr lang="fr-FR" dirty="0"/>
          </a:p>
          <a:p>
            <a:pPr lvl="1" eaLnBrk="1" hangingPunct="1"/>
            <a:r>
              <a:rPr lang="fr-FR" dirty="0"/>
              <a:t> XHTML 1.0 propose 3 DTD fonction de la compatibilité désirée avec HTML4.01:</a:t>
            </a:r>
          </a:p>
          <a:p>
            <a:pPr lvl="2" eaLnBrk="1" hangingPunct="1"/>
            <a:r>
              <a:rPr lang="fr-FR" dirty="0"/>
              <a:t> </a:t>
            </a:r>
            <a:r>
              <a:rPr lang="fr-FR" u="sng" dirty="0"/>
              <a:t>Strict :</a:t>
            </a:r>
            <a:r>
              <a:rPr lang="fr-FR" dirty="0"/>
              <a:t> identique à HTML4.01 avec règles syntaxiques de XML</a:t>
            </a:r>
          </a:p>
          <a:p>
            <a:pPr lvl="2" eaLnBrk="1" hangingPunct="1"/>
            <a:r>
              <a:rPr lang="fr-FR" dirty="0"/>
              <a:t> </a:t>
            </a:r>
            <a:r>
              <a:rPr lang="fr-FR" u="sng" dirty="0" err="1"/>
              <a:t>Transitional</a:t>
            </a:r>
            <a:r>
              <a:rPr lang="fr-FR" u="sng" dirty="0"/>
              <a:t> :</a:t>
            </a:r>
            <a:r>
              <a:rPr lang="fr-FR" dirty="0"/>
              <a:t> idem XHTML1.0 avec attributs de présentation HTML3.2-</a:t>
            </a:r>
          </a:p>
          <a:p>
            <a:pPr lvl="2" eaLnBrk="1" hangingPunct="1"/>
            <a:r>
              <a:rPr lang="fr-FR" dirty="0"/>
              <a:t> </a:t>
            </a:r>
            <a:r>
              <a:rPr lang="fr-FR" u="sng" dirty="0" err="1"/>
              <a:t>Frameset</a:t>
            </a:r>
            <a:r>
              <a:rPr lang="fr-FR" u="sng" dirty="0"/>
              <a:t> :</a:t>
            </a:r>
            <a:r>
              <a:rPr lang="fr-FR" dirty="0"/>
              <a:t> identique à HTML4.01 pour l’usage des cadres &lt;frame&gt;</a:t>
            </a:r>
          </a:p>
          <a:p>
            <a:pPr lvl="1" eaLnBrk="1" hangingPunct="1"/>
            <a:endParaRPr lang="fr-FR" dirty="0"/>
          </a:p>
          <a:p>
            <a:pPr lvl="1" eaLnBrk="1" hangingPunct="1"/>
            <a:r>
              <a:rPr lang="fr-FR" dirty="0"/>
              <a:t> XHTML[</a:t>
            </a:r>
            <a:r>
              <a:rPr lang="fr-FR" dirty="0" err="1"/>
              <a:t>Modularization</a:t>
            </a:r>
            <a:r>
              <a:rPr lang="fr-FR" dirty="0"/>
              <a:t>]1.1 version modulaire de XHTML1.0. Tags HTML bannis et présentation exclusivement en CSS</a:t>
            </a:r>
          </a:p>
          <a:p>
            <a:pPr lvl="1" eaLnBrk="1" hangingPunct="1"/>
            <a:endParaRPr lang="fr-FR" dirty="0"/>
          </a:p>
          <a:p>
            <a:pPr lvl="1" eaLnBrk="1" hangingPunct="1"/>
            <a:r>
              <a:rPr lang="fr-FR" dirty="0"/>
              <a:t> </a:t>
            </a:r>
            <a:r>
              <a:rPr lang="fr-FR" dirty="0">
                <a:ea typeface="MS Mincho" pitchFamily="49" charset="-128"/>
              </a:rPr>
              <a:t>XHTML offre 3 normes pour mobiles XHTML </a:t>
            </a:r>
          </a:p>
          <a:p>
            <a:pPr lvl="2" eaLnBrk="1" hangingPunct="1"/>
            <a:r>
              <a:rPr lang="fr-FR" dirty="0">
                <a:ea typeface="MS Mincho" pitchFamily="49" charset="-128"/>
              </a:rPr>
              <a:t> "Basics" (allégée)</a:t>
            </a:r>
          </a:p>
          <a:p>
            <a:pPr lvl="2" eaLnBrk="1" hangingPunct="1"/>
            <a:r>
              <a:rPr lang="fr-FR" dirty="0">
                <a:ea typeface="MS Mincho" pitchFamily="49" charset="-128"/>
              </a:rPr>
              <a:t> "Mobile Profile"</a:t>
            </a:r>
          </a:p>
          <a:p>
            <a:pPr lvl="2" eaLnBrk="1" hangingPunct="1"/>
            <a:r>
              <a:rPr lang="fr-FR" dirty="0">
                <a:ea typeface="MS Mincho" pitchFamily="49" charset="-128"/>
              </a:rPr>
              <a:t> "+ Voice"</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18</a:t>
            </a:fld>
            <a:endParaRPr lang="fr-FR"/>
          </a:p>
        </p:txBody>
      </p:sp>
      <p:sp>
        <p:nvSpPr>
          <p:cNvPr id="21506" name="Rectangle 13"/>
          <p:cNvSpPr>
            <a:spLocks noGrp="1" noChangeArrowheads="1"/>
          </p:cNvSpPr>
          <p:nvPr>
            <p:ph type="sldNum" sz="quarter" idx="4294967295"/>
          </p:nvPr>
        </p:nvSpPr>
        <p:spPr>
          <a:xfrm>
            <a:off x="0" y="6362700"/>
            <a:ext cx="762000" cy="488950"/>
          </a:xfrm>
          <a:prstGeom prst="rect">
            <a:avLst/>
          </a:prstGeom>
          <a:noFill/>
        </p:spPr>
        <p:txBody>
          <a:bodyPr/>
          <a:lstStyle/>
          <a:p>
            <a:fld id="{67FB5632-CF72-4937-A43A-F6CB3632BDA1}" type="slidenum">
              <a:rPr lang="fr-FR" smtClean="0"/>
              <a:pPr/>
              <a:t>18</a:t>
            </a:fld>
            <a:endParaRPr lang="fr-FR"/>
          </a:p>
        </p:txBody>
      </p:sp>
      <p:sp>
        <p:nvSpPr>
          <p:cNvPr id="9" name="Étoile à 12 branches 8"/>
          <p:cNvSpPr/>
          <p:nvPr/>
        </p:nvSpPr>
        <p:spPr>
          <a:xfrm>
            <a:off x="5929290" y="5143512"/>
            <a:ext cx="3214710" cy="1428760"/>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400" b="1" dirty="0" err="1"/>
              <a:t>X</a:t>
            </a:r>
            <a:r>
              <a:rPr lang="fr-FR" sz="2000" b="1" dirty="0" err="1"/>
              <a:t>html</a:t>
            </a:r>
            <a:r>
              <a:rPr lang="fr-FR" sz="2400" b="1" dirty="0"/>
              <a:t> 2.0 </a:t>
            </a:r>
            <a:r>
              <a:rPr lang="fr-FR" sz="2400" b="1" dirty="0">
                <a:sym typeface="Wingdings" pitchFamily="2" charset="2"/>
              </a:rPr>
              <a:t> html 5</a:t>
            </a:r>
            <a:endParaRPr lang="fr-FR" sz="2400" b="1"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17984"/>
            <a:ext cx="8229600" cy="1066800"/>
          </a:xfrm>
        </p:spPr>
        <p:txBody>
          <a:bodyPr/>
          <a:lstStyle/>
          <a:p>
            <a:r>
              <a:rPr lang="fr-FR" dirty="0" err="1"/>
              <a:t>Ant</a:t>
            </a:r>
            <a:r>
              <a:rPr lang="fr-FR" dirty="0"/>
              <a:t> condition</a:t>
            </a:r>
          </a:p>
        </p:txBody>
      </p:sp>
      <p:sp>
        <p:nvSpPr>
          <p:cNvPr id="3" name="Espace réservé du contenu 2"/>
          <p:cNvSpPr>
            <a:spLocks noGrp="1"/>
          </p:cNvSpPr>
          <p:nvPr>
            <p:ph idx="1"/>
          </p:nvPr>
        </p:nvSpPr>
        <p:spPr>
          <a:xfrm>
            <a:off x="457200" y="1600200"/>
            <a:ext cx="8363272" cy="4525963"/>
          </a:xfrm>
        </p:spPr>
        <p:txBody>
          <a:bodyPr>
            <a:normAutofit fontScale="92500" lnSpcReduction="10000"/>
          </a:bodyPr>
          <a:lstStyle/>
          <a:p>
            <a:r>
              <a:rPr lang="fr-FR" sz="2400" dirty="0"/>
              <a:t>Tache conditionnel</a:t>
            </a:r>
          </a:p>
          <a:p>
            <a:pPr lvl="1"/>
            <a:r>
              <a:rPr lang="fr-FR" sz="2200" dirty="0" err="1"/>
              <a:t>Property</a:t>
            </a:r>
            <a:r>
              <a:rPr lang="fr-FR" sz="2200" dirty="0"/>
              <a:t> porte les retour de la condition </a:t>
            </a:r>
            <a:r>
              <a:rPr lang="fr-FR" sz="2200" i="1" dirty="0" err="1"/>
              <a:t>true</a:t>
            </a:r>
            <a:r>
              <a:rPr lang="fr-FR" sz="2200" i="1" dirty="0"/>
              <a:t> | false</a:t>
            </a:r>
          </a:p>
          <a:p>
            <a:endParaRPr lang="fr-FR" sz="2400" dirty="0"/>
          </a:p>
          <a:p>
            <a:r>
              <a:rPr lang="fr-FR" sz="2400" dirty="0"/>
              <a:t>&lt;condition </a:t>
            </a:r>
            <a:r>
              <a:rPr lang="fr-FR" sz="2400" dirty="0" err="1"/>
              <a:t>property</a:t>
            </a:r>
            <a:r>
              <a:rPr lang="fr-FR" sz="2400" dirty="0"/>
              <a:t>="</a:t>
            </a:r>
            <a:r>
              <a:rPr lang="fr-FR" sz="2400" dirty="0" err="1"/>
              <a:t>test.isTrue</a:t>
            </a:r>
            <a:r>
              <a:rPr lang="fr-FR" sz="2400" dirty="0"/>
              <a:t>"&gt;</a:t>
            </a:r>
          </a:p>
          <a:p>
            <a:pPr>
              <a:buNone/>
            </a:pPr>
            <a:r>
              <a:rPr lang="fr-FR" sz="2400" dirty="0"/>
              <a:t>	   &lt;and&gt;</a:t>
            </a:r>
          </a:p>
          <a:p>
            <a:pPr>
              <a:buNone/>
            </a:pPr>
            <a:r>
              <a:rPr lang="fr-FR" sz="2400" dirty="0"/>
              <a:t>	       	&lt;</a:t>
            </a:r>
            <a:r>
              <a:rPr lang="fr-FR" sz="2400" dirty="0" err="1"/>
              <a:t>available</a:t>
            </a:r>
            <a:r>
              <a:rPr lang="fr-FR" sz="2400" dirty="0"/>
              <a:t> </a:t>
            </a:r>
            <a:r>
              <a:rPr lang="fr-FR" sz="2400" dirty="0" err="1"/>
              <a:t>classname</a:t>
            </a:r>
            <a:r>
              <a:rPr lang="fr-FR" sz="2400" dirty="0"/>
              <a:t>="javax.*"/&gt; 		    </a:t>
            </a:r>
          </a:p>
          <a:p>
            <a:pPr>
              <a:buNone/>
            </a:pPr>
            <a:r>
              <a:rPr lang="fr-FR" sz="2400" dirty="0"/>
              <a:t>		&lt;</a:t>
            </a:r>
            <a:r>
              <a:rPr lang="fr-FR" sz="2400" dirty="0" err="1"/>
              <a:t>available</a:t>
            </a:r>
            <a:r>
              <a:rPr lang="fr-FR" sz="2400" dirty="0"/>
              <a:t> file="f.xml"/&gt; </a:t>
            </a:r>
          </a:p>
          <a:p>
            <a:pPr>
              <a:buNone/>
            </a:pPr>
            <a:r>
              <a:rPr lang="fr-FR" sz="2400" dirty="0"/>
              <a:t>		&lt;not&gt;</a:t>
            </a:r>
          </a:p>
          <a:p>
            <a:pPr>
              <a:buNone/>
            </a:pPr>
            <a:r>
              <a:rPr lang="fr-FR" sz="2400" dirty="0"/>
              <a:t>		        &lt;os </a:t>
            </a:r>
            <a:r>
              <a:rPr lang="fr-FR" sz="2400" dirty="0" err="1"/>
              <a:t>name</a:t>
            </a:r>
            <a:r>
              <a:rPr lang="fr-FR" sz="2400" dirty="0"/>
              <a:t>="</a:t>
            </a:r>
            <a:r>
              <a:rPr lang="fr-FR" sz="2400" dirty="0" err="1"/>
              <a:t>SunOS</a:t>
            </a:r>
            <a:r>
              <a:rPr lang="fr-FR" sz="2400" dirty="0"/>
              <a:t>" </a:t>
            </a:r>
            <a:r>
              <a:rPr lang="fr-FR" sz="2400" dirty="0" err="1"/>
              <a:t>arch</a:t>
            </a:r>
            <a:r>
              <a:rPr lang="fr-FR" sz="2400" dirty="0"/>
              <a:t>="</a:t>
            </a:r>
            <a:r>
              <a:rPr lang="fr-FR" sz="2400" dirty="0" err="1"/>
              <a:t>sparc</a:t>
            </a:r>
            <a:r>
              <a:rPr lang="fr-FR" sz="2400" dirty="0"/>
              <a:t>"/&gt; </a:t>
            </a:r>
            <a:br>
              <a:rPr lang="fr-FR" sz="2400" dirty="0"/>
            </a:br>
            <a:r>
              <a:rPr lang="fr-FR" sz="2400" dirty="0"/>
              <a:t>         &lt;/not&gt;</a:t>
            </a:r>
          </a:p>
          <a:p>
            <a:pPr>
              <a:buNone/>
            </a:pPr>
            <a:r>
              <a:rPr lang="fr-FR" sz="2400" dirty="0"/>
              <a:t>	    &lt;/and&gt; </a:t>
            </a:r>
          </a:p>
          <a:p>
            <a:pPr>
              <a:buNone/>
            </a:pPr>
            <a:r>
              <a:rPr lang="fr-FR" sz="2400" dirty="0"/>
              <a:t>&lt;/condition&gt;</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76672"/>
            <a:ext cx="8229600" cy="1066800"/>
          </a:xfrm>
        </p:spPr>
        <p:txBody>
          <a:bodyPr/>
          <a:lstStyle/>
          <a:p>
            <a:r>
              <a:rPr lang="fr-FR" dirty="0" err="1"/>
              <a:t>Ant</a:t>
            </a:r>
            <a:r>
              <a:rPr lang="fr-FR" dirty="0"/>
              <a:t> ftp</a:t>
            </a:r>
          </a:p>
        </p:txBody>
      </p:sp>
      <p:sp>
        <p:nvSpPr>
          <p:cNvPr id="3" name="Espace réservé du contenu 2"/>
          <p:cNvSpPr>
            <a:spLocks noGrp="1"/>
          </p:cNvSpPr>
          <p:nvPr>
            <p:ph idx="1"/>
          </p:nvPr>
        </p:nvSpPr>
        <p:spPr>
          <a:xfrm>
            <a:off x="457200" y="1600200"/>
            <a:ext cx="8229600" cy="4925144"/>
          </a:xfrm>
        </p:spPr>
        <p:txBody>
          <a:bodyPr>
            <a:normAutofit fontScale="70000" lnSpcReduction="20000"/>
          </a:bodyPr>
          <a:lstStyle/>
          <a:p>
            <a:r>
              <a:rPr lang="fr-FR" sz="3400" dirty="0"/>
              <a:t>Grace a l’instruction &lt;ftp il est possible d’ </a:t>
            </a:r>
            <a:r>
              <a:rPr lang="fr-FR" sz="3400" dirty="0" err="1"/>
              <a:t>éfectué</a:t>
            </a:r>
            <a:r>
              <a:rPr lang="fr-FR" sz="3400" dirty="0"/>
              <a:t> les actions courantes sur un ftp en sélectionnant une action</a:t>
            </a:r>
          </a:p>
          <a:p>
            <a:pPr lvl="1"/>
            <a:r>
              <a:rPr lang="fr-FR" sz="3400" dirty="0" err="1"/>
              <a:t>mkdir</a:t>
            </a:r>
            <a:endParaRPr lang="fr-FR" sz="3400" dirty="0"/>
          </a:p>
          <a:p>
            <a:pPr lvl="1"/>
            <a:r>
              <a:rPr lang="fr-FR" sz="3400" dirty="0" err="1"/>
              <a:t>rmdir</a:t>
            </a:r>
            <a:endParaRPr lang="fr-FR" sz="3400" dirty="0"/>
          </a:p>
          <a:p>
            <a:pPr lvl="1"/>
            <a:r>
              <a:rPr lang="fr-FR" sz="3400" dirty="0"/>
              <a:t>List</a:t>
            </a:r>
          </a:p>
          <a:p>
            <a:pPr lvl="1"/>
            <a:r>
              <a:rPr lang="fr-FR" sz="3400" dirty="0"/>
              <a:t>Del</a:t>
            </a:r>
          </a:p>
          <a:p>
            <a:pPr lvl="1"/>
            <a:r>
              <a:rPr lang="fr-FR" sz="3400" dirty="0" err="1"/>
              <a:t>Get</a:t>
            </a:r>
            <a:endParaRPr lang="fr-FR" sz="3400" dirty="0"/>
          </a:p>
          <a:p>
            <a:endParaRPr lang="fr-FR" dirty="0"/>
          </a:p>
          <a:p>
            <a:r>
              <a:rPr lang="fr-FR" dirty="0"/>
              <a:t>&lt;ftp action="</a:t>
            </a:r>
            <a:r>
              <a:rPr lang="fr-FR" dirty="0" err="1"/>
              <a:t>get</a:t>
            </a:r>
            <a:r>
              <a:rPr lang="fr-FR" dirty="0"/>
              <a:t>" server="ftpperso.free.fr" </a:t>
            </a:r>
            <a:r>
              <a:rPr lang="fr-FR" dirty="0" err="1"/>
              <a:t>userid</a:t>
            </a:r>
            <a:r>
              <a:rPr lang="fr-FR" dirty="0"/>
              <a:t>="</a:t>
            </a:r>
            <a:r>
              <a:rPr lang="fr-FR" dirty="0" err="1"/>
              <a:t>anonymous</a:t>
            </a:r>
            <a:r>
              <a:rPr lang="fr-FR" dirty="0"/>
              <a:t>" </a:t>
            </a:r>
            <a:r>
              <a:rPr lang="fr-FR" dirty="0" err="1"/>
              <a:t>password</a:t>
            </a:r>
            <a:r>
              <a:rPr lang="fr-FR" dirty="0"/>
              <a:t>="me@t.com"&gt; </a:t>
            </a:r>
          </a:p>
          <a:p>
            <a:pPr>
              <a:buNone/>
            </a:pPr>
            <a:r>
              <a:rPr lang="fr-FR" dirty="0"/>
              <a:t>		&lt;</a:t>
            </a:r>
            <a:r>
              <a:rPr lang="fr-FR" dirty="0" err="1"/>
              <a:t>fileset</a:t>
            </a:r>
            <a:r>
              <a:rPr lang="fr-FR" dirty="0"/>
              <a:t> </a:t>
            </a:r>
            <a:r>
              <a:rPr lang="fr-FR" dirty="0" err="1"/>
              <a:t>dir</a:t>
            </a:r>
            <a:r>
              <a:rPr lang="fr-FR" dirty="0"/>
              <a:t>="</a:t>
            </a:r>
            <a:r>
              <a:rPr lang="fr-FR" dirty="0" err="1"/>
              <a:t>htdocs</a:t>
            </a:r>
            <a:r>
              <a:rPr lang="fr-FR" dirty="0"/>
              <a:t>/</a:t>
            </a:r>
            <a:r>
              <a:rPr lang="fr-FR" dirty="0" err="1"/>
              <a:t>manual</a:t>
            </a:r>
            <a:r>
              <a:rPr lang="fr-FR" dirty="0"/>
              <a:t>"&gt; </a:t>
            </a:r>
          </a:p>
          <a:p>
            <a:pPr>
              <a:buNone/>
            </a:pPr>
            <a:r>
              <a:rPr lang="fr-FR" dirty="0"/>
              <a:t>			&lt;include </a:t>
            </a:r>
            <a:r>
              <a:rPr lang="fr-FR" dirty="0" err="1"/>
              <a:t>name</a:t>
            </a:r>
            <a:r>
              <a:rPr lang="fr-FR" dirty="0"/>
              <a:t>="**/*.html"/&gt; </a:t>
            </a:r>
          </a:p>
          <a:p>
            <a:pPr>
              <a:buNone/>
            </a:pPr>
            <a:r>
              <a:rPr lang="fr-FR" dirty="0"/>
              <a:t>		&lt;/</a:t>
            </a:r>
            <a:r>
              <a:rPr lang="fr-FR" dirty="0" err="1"/>
              <a:t>fileset</a:t>
            </a:r>
            <a:r>
              <a:rPr lang="fr-FR" dirty="0"/>
              <a:t>&gt; </a:t>
            </a:r>
          </a:p>
          <a:p>
            <a:pPr>
              <a:buNone/>
            </a:pPr>
            <a:r>
              <a:rPr lang="fr-FR" dirty="0"/>
              <a:t>&lt;/ftp&gt;</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lang="fr-FR" dirty="0" err="1"/>
              <a:t>Ant</a:t>
            </a:r>
            <a:r>
              <a:rPr lang="fr-FR" dirty="0"/>
              <a:t> </a:t>
            </a:r>
            <a:r>
              <a:rPr lang="fr-FR" dirty="0" err="1"/>
              <a:t>xmlValidate</a:t>
            </a:r>
            <a:endParaRPr lang="fr-FR" dirty="0"/>
          </a:p>
        </p:txBody>
      </p:sp>
      <p:sp>
        <p:nvSpPr>
          <p:cNvPr id="3" name="Espace réservé du contenu 2"/>
          <p:cNvSpPr>
            <a:spLocks noGrp="1"/>
          </p:cNvSpPr>
          <p:nvPr>
            <p:ph idx="1"/>
          </p:nvPr>
        </p:nvSpPr>
        <p:spPr>
          <a:xfrm>
            <a:off x="457200" y="1600200"/>
            <a:ext cx="8229600" cy="4997152"/>
          </a:xfrm>
        </p:spPr>
        <p:txBody>
          <a:bodyPr>
            <a:normAutofit fontScale="70000" lnSpcReduction="20000"/>
          </a:bodyPr>
          <a:lstStyle/>
          <a:p>
            <a:endParaRPr lang="fr-FR"/>
          </a:p>
          <a:p>
            <a:r>
              <a:rPr lang="fr-FR"/>
              <a:t>&lt;</a:t>
            </a:r>
            <a:r>
              <a:rPr lang="fr-FR" err="1"/>
              <a:t>xmlvalidate</a:t>
            </a:r>
            <a:r>
              <a:rPr lang="fr-FR"/>
              <a:t> file="file.xml"  /&gt;</a:t>
            </a:r>
          </a:p>
          <a:p>
            <a:endParaRPr lang="fr-FR"/>
          </a:p>
          <a:p>
            <a:pPr lvl="1"/>
            <a:r>
              <a:rPr lang="fr-FR"/>
              <a:t>Les attributs </a:t>
            </a:r>
            <a:r>
              <a:rPr lang="fr-FR" sz="2400" i="1" err="1"/>
              <a:t>true</a:t>
            </a:r>
            <a:r>
              <a:rPr lang="fr-FR" sz="2400" i="1"/>
              <a:t> | false</a:t>
            </a:r>
          </a:p>
          <a:p>
            <a:pPr lvl="2"/>
            <a:r>
              <a:rPr lang="fr-FR" err="1"/>
              <a:t>lenient</a:t>
            </a:r>
            <a:r>
              <a:rPr lang="fr-FR"/>
              <a:t> = </a:t>
            </a:r>
            <a:r>
              <a:rPr lang="fr-FR" err="1"/>
              <a:t>wellFormdness</a:t>
            </a:r>
            <a:endParaRPr lang="fr-FR"/>
          </a:p>
          <a:p>
            <a:pPr lvl="2"/>
            <a:r>
              <a:rPr lang="fr-FR" err="1"/>
              <a:t>failonerror</a:t>
            </a:r>
            <a:r>
              <a:rPr lang="fr-FR"/>
              <a:t> = </a:t>
            </a:r>
            <a:r>
              <a:rPr lang="fr-FR" err="1"/>
              <a:t>arret</a:t>
            </a:r>
            <a:r>
              <a:rPr lang="fr-FR"/>
              <a:t> sur erreur</a:t>
            </a:r>
          </a:p>
          <a:p>
            <a:endParaRPr lang="fr-FR"/>
          </a:p>
          <a:p>
            <a:pPr lvl="1"/>
            <a:r>
              <a:rPr lang="fr-FR"/>
              <a:t>Les attributs pour </a:t>
            </a:r>
            <a:r>
              <a:rPr lang="fr-FR" err="1"/>
              <a:t>schema</a:t>
            </a:r>
            <a:r>
              <a:rPr lang="fr-FR"/>
              <a:t> </a:t>
            </a:r>
          </a:p>
          <a:p>
            <a:pPr lvl="2"/>
            <a:r>
              <a:rPr lang="en-US"/>
              <a:t>&lt;attribute name="http://apache.org/xml/features/validation/schema" value="true"/&gt; </a:t>
            </a:r>
          </a:p>
          <a:p>
            <a:pPr lvl="2"/>
            <a:r>
              <a:rPr lang="en-US"/>
              <a:t>&lt;attribute name="http://xml.org/sax/features/namespaces" value="true"/&gt; </a:t>
            </a:r>
          </a:p>
          <a:p>
            <a:pPr lvl="2"/>
            <a:r>
              <a:rPr lang="en-US"/>
              <a:t>&lt;property name="http://apache.org/xml/properties/schema/external-noNamespaceSchemaLocation" value="${</a:t>
            </a:r>
            <a:r>
              <a:rPr lang="en-US" err="1"/>
              <a:t>xsd.file</a:t>
            </a:r>
            <a:r>
              <a:rPr lang="en-US"/>
              <a:t>}"/&gt;</a:t>
            </a:r>
          </a:p>
          <a:p>
            <a:pPr lvl="2">
              <a:buNone/>
            </a:pPr>
            <a:endParaRPr lang="en-US"/>
          </a:p>
          <a:p>
            <a:pPr lvl="1"/>
            <a:r>
              <a:rPr lang="en-US" err="1"/>
              <a:t>L’attributs</a:t>
            </a:r>
            <a:r>
              <a:rPr lang="en-US"/>
              <a:t> pour les </a:t>
            </a:r>
            <a:r>
              <a:rPr lang="en-US" err="1"/>
              <a:t>doctype</a:t>
            </a:r>
            <a:endParaRPr lang="en-US"/>
          </a:p>
          <a:p>
            <a:pPr lvl="2"/>
            <a:r>
              <a:rPr lang="fr-FR"/>
              <a:t>&lt;</a:t>
            </a:r>
            <a:r>
              <a:rPr lang="fr-FR" err="1"/>
              <a:t>dtd</a:t>
            </a:r>
            <a:r>
              <a:rPr lang="fr-FR"/>
              <a:t> </a:t>
            </a:r>
            <a:r>
              <a:rPr lang="fr-FR" err="1"/>
              <a:t>publicId</a:t>
            </a:r>
            <a:r>
              <a:rPr lang="fr-FR"/>
              <a:t>="-//DTD1.0//EN" location="dtdfile.dtd"/&gt;</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task</a:t>
            </a:r>
            <a:endParaRPr lang="fr-FR" dirty="0"/>
          </a:p>
        </p:txBody>
      </p:sp>
      <p:sp>
        <p:nvSpPr>
          <p:cNvPr id="3" name="Espace réservé du contenu 2"/>
          <p:cNvSpPr>
            <a:spLocks noGrp="1"/>
          </p:cNvSpPr>
          <p:nvPr>
            <p:ph idx="1"/>
          </p:nvPr>
        </p:nvSpPr>
        <p:spPr/>
        <p:txBody>
          <a:bodyPr/>
          <a:lstStyle/>
          <a:p>
            <a:r>
              <a:rPr lang="fr-FR" dirty="0"/>
              <a:t>Voici la liste des </a:t>
            </a:r>
            <a:r>
              <a:rPr lang="fr-FR" dirty="0" err="1"/>
              <a:t>task</a:t>
            </a:r>
            <a:r>
              <a:rPr lang="fr-FR" dirty="0"/>
              <a:t> courantes :</a:t>
            </a:r>
          </a:p>
          <a:p>
            <a:pPr lvl="1"/>
            <a:r>
              <a:rPr lang="fr-FR" dirty="0" err="1"/>
              <a:t>telnet</a:t>
            </a:r>
            <a:endParaRPr lang="fr-FR" dirty="0"/>
          </a:p>
          <a:p>
            <a:pPr lvl="1"/>
            <a:r>
              <a:rPr lang="fr-FR" dirty="0" err="1"/>
              <a:t>Sql</a:t>
            </a:r>
            <a:endParaRPr lang="fr-FR" dirty="0"/>
          </a:p>
          <a:p>
            <a:pPr lvl="1"/>
            <a:r>
              <a:rPr lang="fr-FR" dirty="0" err="1"/>
              <a:t>echoXML</a:t>
            </a:r>
            <a:endParaRPr lang="fr-FR" dirty="0"/>
          </a:p>
          <a:p>
            <a:pPr lvl="1"/>
            <a:r>
              <a:rPr lang="fr-FR" dirty="0"/>
              <a:t>Zip</a:t>
            </a:r>
          </a:p>
          <a:p>
            <a:pPr lvl="1"/>
            <a:r>
              <a:rPr lang="fr-FR" dirty="0"/>
              <a:t>…</a:t>
            </a:r>
          </a:p>
          <a:p>
            <a:r>
              <a:rPr lang="fr-FR" dirty="0"/>
              <a:t>Liste exhaustive : </a:t>
            </a:r>
          </a:p>
          <a:p>
            <a:pPr lvl="1"/>
            <a:r>
              <a:rPr lang="fr-FR" dirty="0"/>
              <a:t>https://ant.apache.org/manual/tasklist.html</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a:bodyPr>
          <a:lstStyle/>
          <a:p>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transformations </a:t>
            </a:r>
            <a:r>
              <a:rPr lang="fr-FR" dirty="0" err="1">
                <a:ea typeface="MS Mincho" pitchFamily="49" charset="-128"/>
              </a:rPr>
              <a:t>xsl</a:t>
            </a:r>
            <a:endParaRPr lang="fr-FR" dirty="0">
              <a:ea typeface="MS Mincho" pitchFamily="49" charset="-128"/>
            </a:endParaRPr>
          </a:p>
          <a:p>
            <a:pPr lvl="1"/>
            <a:r>
              <a:rPr lang="fr-FR" dirty="0">
                <a:ea typeface="MS Mincho" pitchFamily="49" charset="-128"/>
              </a:rPr>
              <a:t> </a:t>
            </a:r>
            <a:r>
              <a:rPr lang="fr-FR" dirty="0"/>
              <a:t>Côté client</a:t>
            </a:r>
          </a:p>
          <a:p>
            <a:pPr lvl="1"/>
            <a:r>
              <a:rPr lang="fr-FR" dirty="0"/>
              <a:t>Côté Serveur</a:t>
            </a:r>
          </a:p>
          <a:p>
            <a:pPr lvl="1"/>
            <a:r>
              <a:rPr lang="fr-FR" dirty="0"/>
              <a:t>Coté </a:t>
            </a:r>
            <a:r>
              <a:rPr lang="fr-FR" dirty="0" err="1"/>
              <a:t>excel</a:t>
            </a:r>
            <a:endParaRPr lang="fr-FR" dirty="0"/>
          </a:p>
          <a:p>
            <a:pPr lvl="1"/>
            <a:r>
              <a:rPr lang="fr-FR" dirty="0"/>
              <a:t>Coté Application</a:t>
            </a:r>
          </a:p>
          <a:p>
            <a:pPr marL="400050" indent="-400050">
              <a:buFont typeface="Wingdings" pitchFamily="2" charset="2"/>
              <a:buChar char="q"/>
            </a:pP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184</a:t>
            </a:fld>
            <a:endParaRPr lang="fr-FR" sz="1400" b="1" dirty="0">
              <a:solidFill>
                <a:schemeClr val="bg1"/>
              </a:solidFil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XSL 2.0, 3.0, les évolutions</a:t>
            </a:r>
          </a:p>
        </p:txBody>
      </p:sp>
      <p:sp>
        <p:nvSpPr>
          <p:cNvPr id="4" name="Espace réservé du texte 3"/>
          <p:cNvSpPr>
            <a:spLocks noGrp="1"/>
          </p:cNvSpPr>
          <p:nvPr>
            <p:ph type="body" idx="1"/>
          </p:nvPr>
        </p:nvSpPr>
        <p:spPr/>
        <p:txBody>
          <a:bodyPr/>
          <a:lstStyle/>
          <a:p>
            <a:endParaRPr lang="fr-FR"/>
          </a:p>
        </p:txBody>
      </p:sp>
      <p:sp>
        <p:nvSpPr>
          <p:cNvPr id="2" name="Espace réservé du numéro de diapositive 1"/>
          <p:cNvSpPr>
            <a:spLocks noGrp="1"/>
          </p:cNvSpPr>
          <p:nvPr>
            <p:ph type="sldNum" sz="quarter" idx="12"/>
          </p:nvPr>
        </p:nvSpPr>
        <p:spPr/>
        <p:txBody>
          <a:bodyPr/>
          <a:lstStyle/>
          <a:p>
            <a:fld id="{5A33B5BC-E3F1-4ABE-A1A6-D2608D40EC2E}" type="slidenum">
              <a:rPr lang="fr-FR" smtClean="0"/>
              <a:pPr/>
              <a:t>185</a:t>
            </a:fld>
            <a:endParaRPr lang="fr-F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a:bodyPr>
          <a:lstStyle/>
          <a:p>
            <a:endParaRPr lang="fr-FR" dirty="0"/>
          </a:p>
          <a:p>
            <a:r>
              <a:rPr lang="fr-FR" dirty="0"/>
              <a:t>XSL Transformations (XSLT) Version 2.0</a:t>
            </a:r>
          </a:p>
          <a:p>
            <a:pPr lvl="1"/>
            <a:r>
              <a:rPr lang="fr-FR" b="1" u="sng" dirty="0"/>
              <a:t>Recommandation </a:t>
            </a:r>
            <a:r>
              <a:rPr lang="fr-FR" dirty="0"/>
              <a:t>du W3C du 23 janvier 2007</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3.0 </a:t>
            </a:r>
          </a:p>
          <a:p>
            <a:pPr lvl="1"/>
            <a:r>
              <a:rPr lang="fr-FR" b="1" u="sng" dirty="0"/>
              <a:t>recommandation</a:t>
            </a:r>
            <a:r>
              <a:rPr lang="fr-FR" dirty="0"/>
              <a:t> du W3C </a:t>
            </a:r>
          </a:p>
          <a:p>
            <a:pPr lvl="1">
              <a:buNone/>
            </a:pPr>
            <a:r>
              <a:rPr lang="fr-FR" dirty="0"/>
              <a:t>				du 23 janvier 2007</a:t>
            </a:r>
          </a:p>
          <a:p>
            <a:pPr lvl="1"/>
            <a:r>
              <a:rPr lang="fr-FR" dirty="0"/>
              <a:t>2.0 seconde édition du W3C du </a:t>
            </a:r>
          </a:p>
          <a:p>
            <a:pPr lvl="1">
              <a:buNone/>
            </a:pPr>
            <a:r>
              <a:rPr lang="fr-FR" dirty="0"/>
              <a:t>				14 Décembre 2010</a:t>
            </a:r>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186</a:t>
            </a:fld>
            <a:endParaRPr lang="fr-FR"/>
          </a:p>
        </p:txBody>
      </p:sp>
      <p:sp>
        <p:nvSpPr>
          <p:cNvPr id="8" name="Espace réservé du contenu 7"/>
          <p:cNvSpPr>
            <a:spLocks noGrp="1"/>
          </p:cNvSpPr>
          <p:nvPr>
            <p:ph sz="quarter" idx="13"/>
          </p:nvPr>
        </p:nvSpPr>
        <p:spPr/>
        <p:txBody>
          <a:bodyPr/>
          <a:lstStyle/>
          <a:p>
            <a:endParaRPr lang="fr-FR"/>
          </a:p>
        </p:txBody>
      </p:sp>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graphicFrame>
        <p:nvGraphicFramePr>
          <p:cNvPr id="7" name="Diagramme 6"/>
          <p:cNvGraphicFramePr/>
          <p:nvPr/>
        </p:nvGraphicFramePr>
        <p:xfrm>
          <a:off x="6000760" y="4000504"/>
          <a:ext cx="2428892" cy="2143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XSL2.0 Nouveautés</a:t>
            </a:r>
          </a:p>
        </p:txBody>
      </p:sp>
      <p:sp>
        <p:nvSpPr>
          <p:cNvPr id="6" name="Espace réservé du contenu 5"/>
          <p:cNvSpPr>
            <a:spLocks noGrp="1"/>
          </p:cNvSpPr>
          <p:nvPr>
            <p:ph idx="1"/>
          </p:nvPr>
        </p:nvSpPr>
        <p:spPr/>
        <p:txBody>
          <a:bodyPr>
            <a:normAutofit fontScale="92500" lnSpcReduction="10000"/>
          </a:bodyPr>
          <a:lstStyle/>
          <a:p>
            <a:r>
              <a:rPr lang="en-US" dirty="0"/>
              <a:t>Conversion auto fragments </a:t>
            </a:r>
            <a:r>
              <a:rPr lang="en-US" dirty="0" err="1"/>
              <a:t>d’arbres</a:t>
            </a:r>
            <a:r>
              <a:rPr lang="en-US" dirty="0"/>
              <a:t> / node-sets</a:t>
            </a:r>
          </a:p>
          <a:p>
            <a:r>
              <a:rPr lang="en-US" dirty="0"/>
              <a:t>Multiple &lt; output /&gt;</a:t>
            </a:r>
          </a:p>
          <a:p>
            <a:endParaRPr lang="en-US" dirty="0"/>
          </a:p>
          <a:p>
            <a:r>
              <a:rPr lang="en-US" dirty="0"/>
              <a:t>Grouping </a:t>
            </a:r>
            <a:r>
              <a:rPr lang="en-US" dirty="0" err="1"/>
              <a:t>natif</a:t>
            </a:r>
            <a:r>
              <a:rPr lang="en-US" dirty="0"/>
              <a:t> XSL</a:t>
            </a:r>
          </a:p>
          <a:p>
            <a:pPr lvl="2"/>
            <a:r>
              <a:rPr lang="fr-FR" i="1" dirty="0"/>
              <a:t>&lt;</a:t>
            </a:r>
            <a:r>
              <a:rPr lang="fr-FR" i="1" dirty="0" err="1"/>
              <a:t>xsl:</a:t>
            </a:r>
            <a:r>
              <a:rPr lang="fr-FR" b="1" i="1" dirty="0" err="1"/>
              <a:t>for-each-group</a:t>
            </a:r>
            <a:r>
              <a:rPr lang="fr-FR" i="1" dirty="0"/>
              <a:t>/&gt;</a:t>
            </a:r>
            <a:endParaRPr lang="en-US" i="1" dirty="0"/>
          </a:p>
          <a:p>
            <a:endParaRPr lang="en-US" dirty="0"/>
          </a:p>
          <a:p>
            <a:r>
              <a:rPr lang="en-US" dirty="0"/>
              <a:t>Definition de functions personnel</a:t>
            </a:r>
          </a:p>
          <a:p>
            <a:pPr lvl="2"/>
            <a:r>
              <a:rPr lang="fr-FR" i="1" dirty="0"/>
              <a:t>&lt;</a:t>
            </a:r>
            <a:r>
              <a:rPr lang="fr-FR" i="1" dirty="0" err="1"/>
              <a:t>xsl:</a:t>
            </a:r>
            <a:r>
              <a:rPr lang="fr-FR" b="1" i="1" dirty="0" err="1"/>
              <a:t>function</a:t>
            </a:r>
            <a:r>
              <a:rPr lang="fr-FR" i="1" dirty="0"/>
              <a:t>/&gt;</a:t>
            </a:r>
            <a:endParaRPr lang="en-US" b="1" i="1" dirty="0"/>
          </a:p>
          <a:p>
            <a:endParaRPr lang="en-US" dirty="0"/>
          </a:p>
          <a:p>
            <a:r>
              <a:rPr lang="en-US" dirty="0" err="1"/>
              <a:t>Xpath</a:t>
            </a:r>
            <a:r>
              <a:rPr lang="en-US" dirty="0"/>
              <a:t> 2.0 </a:t>
            </a:r>
          </a:p>
          <a:p>
            <a:pPr lvl="2"/>
            <a:r>
              <a:rPr lang="en-US" dirty="0" err="1"/>
              <a:t>Typage</a:t>
            </a:r>
            <a:r>
              <a:rPr lang="en-US" dirty="0"/>
              <a:t> fort, lot de </a:t>
            </a:r>
            <a:r>
              <a:rPr lang="en-US" dirty="0" err="1"/>
              <a:t>fonctions</a:t>
            </a:r>
            <a:r>
              <a:rPr lang="en-US" dirty="0"/>
              <a:t>, </a:t>
            </a:r>
            <a:r>
              <a:rPr lang="en-US" dirty="0" err="1"/>
              <a:t>gestion</a:t>
            </a:r>
            <a:r>
              <a:rPr lang="en-US" dirty="0"/>
              <a:t> du temps, …</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187</a:t>
            </a:fld>
            <a:endParaRPr lang="fr-F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XSL2.0 Nouveautés</a:t>
            </a:r>
          </a:p>
        </p:txBody>
      </p:sp>
      <p:sp>
        <p:nvSpPr>
          <p:cNvPr id="6" name="Espace réservé du contenu 5"/>
          <p:cNvSpPr>
            <a:spLocks noGrp="1"/>
          </p:cNvSpPr>
          <p:nvPr>
            <p:ph idx="1"/>
          </p:nvPr>
        </p:nvSpPr>
        <p:spPr/>
        <p:txBody>
          <a:bodyPr>
            <a:normAutofit fontScale="85000" lnSpcReduction="20000"/>
          </a:bodyPr>
          <a:lstStyle/>
          <a:p>
            <a:endParaRPr lang="en-US" dirty="0"/>
          </a:p>
          <a:p>
            <a:r>
              <a:rPr lang="en-US" dirty="0"/>
              <a:t>Definition de functions personnel</a:t>
            </a:r>
          </a:p>
          <a:p>
            <a:pPr lvl="2"/>
            <a:r>
              <a:rPr lang="fr-FR" i="1" dirty="0"/>
              <a:t>&lt;</a:t>
            </a:r>
            <a:r>
              <a:rPr lang="fr-FR" i="1" dirty="0" err="1"/>
              <a:t>xsl:</a:t>
            </a:r>
            <a:r>
              <a:rPr lang="fr-FR" b="1" i="1" dirty="0" err="1"/>
              <a:t>function</a:t>
            </a:r>
            <a:r>
              <a:rPr lang="fr-FR" i="1" dirty="0"/>
              <a:t>/&gt;</a:t>
            </a:r>
          </a:p>
          <a:p>
            <a:endParaRPr lang="fr-FR" i="1" dirty="0"/>
          </a:p>
          <a:p>
            <a:r>
              <a:rPr lang="fr-FR" i="1" dirty="0"/>
              <a:t>Création de séquences </a:t>
            </a:r>
          </a:p>
          <a:p>
            <a:pPr lvl="2"/>
            <a:r>
              <a:rPr lang="fr-FR" dirty="0"/>
              <a:t>&lt;</a:t>
            </a:r>
            <a:r>
              <a:rPr lang="fr-FR" dirty="0" err="1"/>
              <a:t>xsl:sequence</a:t>
            </a:r>
            <a:r>
              <a:rPr lang="fr-FR" dirty="0"/>
              <a:t> select=""/&gt;</a:t>
            </a:r>
            <a:endParaRPr lang="fr-FR" i="1" dirty="0"/>
          </a:p>
          <a:p>
            <a:endParaRPr lang="en-US" dirty="0"/>
          </a:p>
          <a:p>
            <a:r>
              <a:rPr lang="en-US" dirty="0"/>
              <a:t>De nouveaux </a:t>
            </a:r>
            <a:r>
              <a:rPr lang="en-US" dirty="0" err="1"/>
              <a:t>attributs</a:t>
            </a:r>
            <a:r>
              <a:rPr lang="en-US" dirty="0"/>
              <a:t> pour </a:t>
            </a:r>
          </a:p>
          <a:p>
            <a:pPr lvl="2"/>
            <a:r>
              <a:rPr lang="en-US" b="1" dirty="0" err="1"/>
              <a:t>xsl:template</a:t>
            </a:r>
            <a:endParaRPr lang="en-US" b="1" dirty="0"/>
          </a:p>
          <a:p>
            <a:pPr lvl="2"/>
            <a:r>
              <a:rPr lang="en-US" b="1" dirty="0" err="1"/>
              <a:t>xsl:variable</a:t>
            </a:r>
            <a:endParaRPr lang="en-US" b="1" dirty="0"/>
          </a:p>
          <a:p>
            <a:pPr lvl="3"/>
            <a:r>
              <a:rPr lang="en-US" b="1" dirty="0"/>
              <a:t>as="</a:t>
            </a:r>
            <a:r>
              <a:rPr lang="en-US" b="1" dirty="0" err="1"/>
              <a:t>xs:type</a:t>
            </a:r>
            <a:r>
              <a:rPr lang="en-US" b="1" dirty="0"/>
              <a:t>"</a:t>
            </a:r>
          </a:p>
          <a:p>
            <a:r>
              <a:rPr lang="en-US" b="1" dirty="0"/>
              <a:t>Encore plus</a:t>
            </a:r>
          </a:p>
          <a:p>
            <a:pPr lvl="2"/>
            <a:r>
              <a:rPr lang="en-US" b="1" dirty="0"/>
              <a:t>value-of</a:t>
            </a:r>
            <a:r>
              <a:rPr lang="en-US" dirty="0"/>
              <a:t> </a:t>
            </a:r>
            <a:r>
              <a:rPr lang="en-US" dirty="0" err="1"/>
              <a:t>permet</a:t>
            </a:r>
            <a:r>
              <a:rPr lang="en-US" dirty="0"/>
              <a:t> </a:t>
            </a:r>
            <a:r>
              <a:rPr lang="en-US" dirty="0" err="1"/>
              <a:t>desormais</a:t>
            </a:r>
            <a:r>
              <a:rPr lang="en-US" dirty="0"/>
              <a:t> de </a:t>
            </a:r>
            <a:r>
              <a:rPr lang="en-US" dirty="0" err="1"/>
              <a:t>séléctionner</a:t>
            </a:r>
            <a:r>
              <a:rPr lang="en-US" dirty="0"/>
              <a:t> </a:t>
            </a:r>
            <a:r>
              <a:rPr lang="en-US" dirty="0" err="1"/>
              <a:t>plusieurs</a:t>
            </a:r>
            <a:r>
              <a:rPr lang="en-US" dirty="0"/>
              <a:t> </a:t>
            </a:r>
            <a:r>
              <a:rPr lang="en-US" dirty="0" err="1"/>
              <a:t>données</a:t>
            </a:r>
            <a:r>
              <a:rPr lang="en-US" dirty="0"/>
              <a:t>  (</a:t>
            </a:r>
            <a:r>
              <a:rPr lang="en-US" dirty="0" err="1"/>
              <a:t>couplées</a:t>
            </a:r>
            <a:r>
              <a:rPr lang="en-US" dirty="0"/>
              <a:t> par , ) , et </a:t>
            </a:r>
            <a:r>
              <a:rPr lang="en-US" dirty="0" err="1"/>
              <a:t>séparation</a:t>
            </a:r>
            <a:r>
              <a:rPr lang="en-US" dirty="0"/>
              <a:t>  grace a </a:t>
            </a:r>
            <a:r>
              <a:rPr lang="en-US" dirty="0" err="1"/>
              <a:t>l'attribut</a:t>
            </a:r>
            <a:r>
              <a:rPr lang="en-US" dirty="0"/>
              <a:t> separator</a:t>
            </a:r>
            <a:endParaRPr lang="en-US" b="1" dirty="0"/>
          </a:p>
          <a:p>
            <a:pPr lvl="2"/>
            <a:endParaRPr lang="en-US" b="1" dirty="0"/>
          </a:p>
          <a:p>
            <a:pPr lvl="2"/>
            <a:endParaRPr lang="en-US"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188</a:t>
            </a:fld>
            <a:endParaRPr lang="fr-F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2.0, 3.0, les évolutions</a:t>
            </a:r>
            <a:br>
              <a:rPr lang="fr-FR" dirty="0"/>
            </a:br>
            <a:r>
              <a:rPr lang="fr-FR" dirty="0"/>
              <a:t>XSL2.0 Nouveautés</a:t>
            </a:r>
          </a:p>
        </p:txBody>
      </p:sp>
      <p:sp>
        <p:nvSpPr>
          <p:cNvPr id="3" name="Espace réservé du contenu 2"/>
          <p:cNvSpPr>
            <a:spLocks noGrp="1"/>
          </p:cNvSpPr>
          <p:nvPr>
            <p:ph idx="1"/>
          </p:nvPr>
        </p:nvSpPr>
        <p:spPr/>
        <p:txBody>
          <a:bodyPr/>
          <a:lstStyle/>
          <a:p>
            <a:r>
              <a:rPr lang="fr-FR" dirty="0"/>
              <a:t>descente de priorités</a:t>
            </a:r>
          </a:p>
          <a:p>
            <a:pPr lvl="2"/>
            <a:r>
              <a:rPr lang="fr-FR" b="1" dirty="0" err="1"/>
              <a:t>xsl:next-match</a:t>
            </a:r>
            <a:endParaRPr lang="fr-FR" b="1" dirty="0"/>
          </a:p>
          <a:p>
            <a:pPr lvl="4"/>
            <a:r>
              <a:rPr lang="fr-FR" b="1" dirty="0"/>
              <a:t>Renvoie au template de priorité inferieur</a:t>
            </a:r>
            <a:endParaRPr lang="fr-FR" dirty="0"/>
          </a:p>
          <a:p>
            <a:r>
              <a:rPr lang="fr-FR" dirty="0" err="1"/>
              <a:t>analyze</a:t>
            </a:r>
            <a:r>
              <a:rPr lang="fr-FR" dirty="0"/>
              <a:t> de </a:t>
            </a:r>
            <a:r>
              <a:rPr lang="fr-FR" dirty="0" err="1"/>
              <a:t>regex</a:t>
            </a:r>
            <a:endParaRPr lang="fr-FR" dirty="0"/>
          </a:p>
          <a:p>
            <a:pPr lvl="2"/>
            <a:r>
              <a:rPr lang="fr-FR" b="1" dirty="0" err="1"/>
              <a:t>xsl:analyze-string</a:t>
            </a:r>
            <a:r>
              <a:rPr lang="fr-FR" b="1" dirty="0"/>
              <a:t> </a:t>
            </a:r>
          </a:p>
          <a:p>
            <a:pPr lvl="3"/>
            <a:r>
              <a:rPr lang="fr-FR" b="1" i="1" dirty="0"/>
              <a:t>select</a:t>
            </a:r>
            <a:r>
              <a:rPr lang="fr-FR" dirty="0"/>
              <a:t>="   </a:t>
            </a:r>
            <a:r>
              <a:rPr lang="fr-FR" i="1" dirty="0" err="1"/>
              <a:t>XpathExpression</a:t>
            </a:r>
            <a:r>
              <a:rPr lang="fr-FR" i="1" dirty="0"/>
              <a:t>  </a:t>
            </a:r>
            <a:r>
              <a:rPr lang="fr-FR" dirty="0"/>
              <a:t>" </a:t>
            </a:r>
          </a:p>
          <a:p>
            <a:pPr lvl="3"/>
            <a:r>
              <a:rPr lang="fr-FR" b="1" i="1" dirty="0" err="1"/>
              <a:t>regex</a:t>
            </a:r>
            <a:r>
              <a:rPr lang="fr-FR" dirty="0"/>
              <a:t>="[A-VX-Z1-2\-]{1,}"</a:t>
            </a:r>
          </a:p>
          <a:p>
            <a:pPr lvl="4"/>
            <a:r>
              <a:rPr lang="fr-FR" dirty="0"/>
              <a:t>déclenche la balise enfant </a:t>
            </a:r>
          </a:p>
          <a:p>
            <a:pPr lvl="5"/>
            <a:r>
              <a:rPr lang="fr-FR" dirty="0"/>
              <a:t>&lt;</a:t>
            </a:r>
            <a:r>
              <a:rPr lang="fr-FR" b="1" dirty="0" err="1"/>
              <a:t>xsl:matching-substring</a:t>
            </a:r>
            <a:r>
              <a:rPr lang="fr-FR" dirty="0"/>
              <a:t>&gt; si </a:t>
            </a:r>
            <a:r>
              <a:rPr lang="fr-FR" dirty="0" err="1"/>
              <a:t>matching</a:t>
            </a:r>
            <a:r>
              <a:rPr lang="fr-FR" dirty="0"/>
              <a:t> "ok"</a:t>
            </a:r>
          </a:p>
          <a:p>
            <a:pPr lvl="5"/>
            <a:r>
              <a:rPr lang="fr-FR" dirty="0"/>
              <a:t>&lt;</a:t>
            </a:r>
            <a:r>
              <a:rPr lang="fr-FR" b="1" dirty="0" err="1"/>
              <a:t>xsl:non-matching-substring</a:t>
            </a:r>
            <a:r>
              <a:rPr lang="fr-FR" dirty="0"/>
              <a:t>&gt;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189</a:t>
            </a:fld>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AutoShape 2"/>
          <p:cNvSpPr>
            <a:spLocks noGrp="1" noChangeArrowheads="1"/>
          </p:cNvSpPr>
          <p:nvPr>
            <p:ph type="title"/>
          </p:nvPr>
        </p:nvSpPr>
        <p:spPr/>
        <p:txBody>
          <a:bodyPr>
            <a:normAutofit/>
          </a:bodyPr>
          <a:lstStyle/>
          <a:p>
            <a:r>
              <a:rPr lang="fr-FR" dirty="0"/>
              <a:t>XML et accessibilité Web</a:t>
            </a:r>
          </a:p>
        </p:txBody>
      </p:sp>
      <p:sp>
        <p:nvSpPr>
          <p:cNvPr id="23556"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handicap</a:t>
            </a:r>
          </a:p>
          <a:p>
            <a:pPr lvl="1" eaLnBrk="1" hangingPunct="1"/>
            <a:r>
              <a:rPr lang="fr-FR" dirty="0">
                <a:ea typeface="MS Mincho" pitchFamily="49" charset="-128"/>
              </a:rPr>
              <a:t> L’accessibilité = facilité d’accès au plus grand nombre ou facilité d’accès d’une entité à une fonctionnalité (vision qui ouvre à l’accessibilité des handicapés).</a:t>
            </a:r>
          </a:p>
          <a:p>
            <a:pPr lvl="1" eaLnBrk="1" hangingPunct="1"/>
            <a:endParaRPr lang="fr-FR" dirty="0">
              <a:ea typeface="MS Mincho" pitchFamily="49" charset="-128"/>
            </a:endParaRPr>
          </a:p>
          <a:p>
            <a:pPr eaLnBrk="1" hangingPunct="1"/>
            <a:r>
              <a:rPr lang="fr-FR" dirty="0">
                <a:ea typeface="MS Mincho" pitchFamily="49" charset="-128"/>
              </a:rPr>
              <a:t>WCAG, WAI et W3C</a:t>
            </a:r>
          </a:p>
          <a:p>
            <a:pPr lvl="1" eaLnBrk="1" hangingPunct="1"/>
            <a:r>
              <a:rPr lang="fr-FR" dirty="0">
                <a:ea typeface="MS Mincho" pitchFamily="49" charset="-128"/>
              </a:rPr>
              <a:t> En IT, l’accessibilité est la faculté d’accéder à l’information et aux services à moindre coût, en offrant une interface accessible au plus grand nombre.</a:t>
            </a:r>
          </a:p>
          <a:p>
            <a:pPr lvl="1" eaLnBrk="1" hangingPunct="1"/>
            <a:endParaRPr lang="fr-FR" dirty="0">
              <a:ea typeface="MS Mincho" pitchFamily="49" charset="-128"/>
            </a:endParaRPr>
          </a:p>
          <a:p>
            <a:pPr lvl="1" eaLnBrk="1" hangingPunct="1"/>
            <a:r>
              <a:rPr lang="fr-FR" dirty="0">
                <a:ea typeface="MS Mincho" pitchFamily="49" charset="-128"/>
              </a:rPr>
              <a:t> Le WAI (</a:t>
            </a:r>
            <a:r>
              <a:rPr lang="fr-FR" i="1" dirty="0">
                <a:ea typeface="MS Mincho" pitchFamily="49" charset="-128"/>
              </a:rPr>
              <a:t>Web </a:t>
            </a:r>
            <a:r>
              <a:rPr lang="fr-FR" i="1" dirty="0" err="1">
                <a:ea typeface="MS Mincho" pitchFamily="49" charset="-128"/>
              </a:rPr>
              <a:t>Accessibility</a:t>
            </a:r>
            <a:r>
              <a:rPr lang="fr-FR" i="1" dirty="0">
                <a:ea typeface="MS Mincho" pitchFamily="49" charset="-128"/>
              </a:rPr>
              <a:t> Initiative</a:t>
            </a:r>
            <a:r>
              <a:rPr lang="fr-FR" dirty="0">
                <a:ea typeface="MS Mincho" pitchFamily="49" charset="-128"/>
              </a:rPr>
              <a:t>) prône que :</a:t>
            </a:r>
          </a:p>
          <a:p>
            <a:pPr lvl="2" eaLnBrk="1" hangingPunct="1">
              <a:buFont typeface="Wingdings" pitchFamily="2" charset="2"/>
              <a:buAutoNum type="arabicPeriod"/>
            </a:pPr>
            <a:r>
              <a:rPr lang="fr-FR" dirty="0">
                <a:ea typeface="MS Mincho" pitchFamily="49" charset="-128"/>
              </a:rPr>
              <a:t>les outils de </a:t>
            </a:r>
            <a:r>
              <a:rPr lang="fr-FR" dirty="0" err="1">
                <a:ea typeface="MS Mincho" pitchFamily="49" charset="-128"/>
              </a:rPr>
              <a:t>prod</a:t>
            </a:r>
            <a:r>
              <a:rPr lang="fr-FR" dirty="0">
                <a:ea typeface="MS Mincho" pitchFamily="49" charset="-128"/>
              </a:rPr>
              <a:t>. de contenu doivent être accessibles à tous (ATAG)</a:t>
            </a:r>
          </a:p>
          <a:p>
            <a:pPr lvl="2" eaLnBrk="1" hangingPunct="1">
              <a:buFont typeface="Wingdings" pitchFamily="2" charset="2"/>
              <a:buAutoNum type="arabicPeriod"/>
            </a:pPr>
            <a:r>
              <a:rPr lang="fr-FR" dirty="0">
                <a:ea typeface="MS Mincho" pitchFamily="49" charset="-128"/>
              </a:rPr>
              <a:t>le contenu mis en ligne doit être accessible (WCAG)</a:t>
            </a:r>
          </a:p>
          <a:p>
            <a:pPr lvl="2" eaLnBrk="1" hangingPunct="1">
              <a:buFont typeface="Wingdings" pitchFamily="2" charset="2"/>
              <a:buAutoNum type="arabicPeriod"/>
            </a:pPr>
            <a:r>
              <a:rPr lang="fr-FR" dirty="0">
                <a:ea typeface="MS Mincho" pitchFamily="49" charset="-128"/>
              </a:rPr>
              <a:t>les outils de consultation (navigateurs) doivent être utilisables par tous</a:t>
            </a:r>
            <a:br>
              <a:rPr lang="fr-FR" dirty="0">
                <a:ea typeface="MS Mincho" pitchFamily="49" charset="-128"/>
              </a:rPr>
            </a:br>
            <a:endParaRPr lang="fr-FR" dirty="0">
              <a:ea typeface="MS Mincho" pitchFamily="49" charset="-128"/>
            </a:endParaRPr>
          </a:p>
          <a:p>
            <a:pPr lvl="2" eaLnBrk="1" hangingPunct="1">
              <a:buFont typeface="Wingdings" pitchFamily="2" charset="2"/>
              <a:buNone/>
            </a:pPr>
            <a:r>
              <a:rPr lang="fr-FR" dirty="0">
                <a:ea typeface="MS Mincho" pitchFamily="49" charset="-128"/>
              </a:rPr>
              <a:t>Nous sommes intéressés par le 2e point : l’accessibilité des sites Web.</a:t>
            </a:r>
          </a:p>
          <a:p>
            <a:pPr lvl="1" eaLnBrk="1" hangingPunct="1"/>
            <a:r>
              <a:rPr lang="fr-FR" dirty="0">
                <a:ea typeface="MS Mincho" pitchFamily="49" charset="-128"/>
              </a:rPr>
              <a:t> Le WCAG 1.0 (</a:t>
            </a:r>
            <a:r>
              <a:rPr lang="fr-FR" i="1" dirty="0">
                <a:ea typeface="MS Mincho" pitchFamily="49" charset="-128"/>
              </a:rPr>
              <a:t>Web Content </a:t>
            </a:r>
            <a:r>
              <a:rPr lang="fr-FR" i="1" dirty="0" err="1">
                <a:ea typeface="MS Mincho" pitchFamily="49" charset="-128"/>
              </a:rPr>
              <a:t>Accessibility</a:t>
            </a:r>
            <a:r>
              <a:rPr lang="fr-FR" i="1" dirty="0">
                <a:ea typeface="MS Mincho" pitchFamily="49" charset="-128"/>
              </a:rPr>
              <a:t> Guidelines</a:t>
            </a:r>
            <a:r>
              <a:rPr lang="fr-FR" dirty="0">
                <a:ea typeface="MS Mincho" pitchFamily="49" charset="-128"/>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19</a:t>
            </a:fld>
            <a:endParaRPr lang="fr-FR"/>
          </a:p>
        </p:txBody>
      </p:sp>
      <p:sp>
        <p:nvSpPr>
          <p:cNvPr id="23554" name="Rectangle 13"/>
          <p:cNvSpPr>
            <a:spLocks noGrp="1" noChangeArrowheads="1"/>
          </p:cNvSpPr>
          <p:nvPr>
            <p:ph type="sldNum" sz="quarter" idx="4294967295"/>
          </p:nvPr>
        </p:nvSpPr>
        <p:spPr>
          <a:xfrm>
            <a:off x="0" y="6362700"/>
            <a:ext cx="762000" cy="488950"/>
          </a:xfrm>
          <a:prstGeom prst="rect">
            <a:avLst/>
          </a:prstGeom>
          <a:noFill/>
        </p:spPr>
        <p:txBody>
          <a:bodyPr/>
          <a:lstStyle/>
          <a:p>
            <a:fld id="{86AF1D64-A6B1-4843-8D70-059909809587}" type="slidenum">
              <a:rPr lang="fr-FR" smtClean="0"/>
              <a:pPr/>
              <a:t>19</a:t>
            </a:fld>
            <a:endParaRPr lang="fr-F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a:bodyPr>
          <a:lstStyle/>
          <a:p>
            <a:endParaRPr lang="fr-FR" dirty="0"/>
          </a:p>
          <a:p>
            <a:r>
              <a:rPr lang="fr-FR" dirty="0"/>
              <a:t>XSL Transformations (XSLT) Version 3.0</a:t>
            </a:r>
          </a:p>
          <a:p>
            <a:pPr lvl="1"/>
            <a:r>
              <a:rPr lang="fr-FR" b="1" u="sng" dirty="0"/>
              <a:t>Candidat</a:t>
            </a:r>
            <a:r>
              <a:rPr lang="fr-FR" dirty="0"/>
              <a:t> du W3C du 19 novembre 2015</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3.0 </a:t>
            </a:r>
          </a:p>
          <a:p>
            <a:pPr lvl="1"/>
            <a:r>
              <a:rPr lang="fr-FR" b="1" u="sng" dirty="0"/>
              <a:t>recommandation</a:t>
            </a:r>
            <a:r>
              <a:rPr lang="fr-FR" dirty="0"/>
              <a:t> du W3C </a:t>
            </a:r>
          </a:p>
          <a:p>
            <a:pPr lvl="1">
              <a:buNone/>
            </a:pPr>
            <a:r>
              <a:rPr lang="fr-FR" dirty="0"/>
              <a:t>				du 8 avril 2014</a:t>
            </a:r>
          </a:p>
          <a:p>
            <a:pPr lvl="1"/>
            <a:r>
              <a:rPr lang="fr-FR" dirty="0"/>
              <a:t>3.1  candidat du W3C du </a:t>
            </a:r>
          </a:p>
          <a:p>
            <a:pPr lvl="1">
              <a:buNone/>
            </a:pPr>
            <a:r>
              <a:rPr lang="fr-FR" dirty="0"/>
              <a:t>				17 </a:t>
            </a:r>
            <a:r>
              <a:rPr lang="fr-FR" dirty="0" err="1"/>
              <a:t>Decembre</a:t>
            </a:r>
            <a:r>
              <a:rPr lang="fr-FR" dirty="0"/>
              <a:t> 2015</a:t>
            </a:r>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190</a:t>
            </a:fld>
            <a:endParaRPr lang="fr-FR"/>
          </a:p>
        </p:txBody>
      </p:sp>
      <p:sp>
        <p:nvSpPr>
          <p:cNvPr id="8" name="Espace réservé du contenu 7"/>
          <p:cNvSpPr>
            <a:spLocks noGrp="1"/>
          </p:cNvSpPr>
          <p:nvPr>
            <p:ph sz="quarter" idx="13"/>
          </p:nvPr>
        </p:nvSpPr>
        <p:spPr/>
        <p:txBody>
          <a:bodyPr/>
          <a:lstStyle/>
          <a:p>
            <a:endParaRPr lang="fr-FR"/>
          </a:p>
        </p:txBody>
      </p:sp>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graphicFrame>
        <p:nvGraphicFramePr>
          <p:cNvPr id="7" name="Diagramme 6"/>
          <p:cNvGraphicFramePr/>
          <p:nvPr/>
        </p:nvGraphicFramePr>
        <p:xfrm>
          <a:off x="6000760" y="4000504"/>
          <a:ext cx="2428892" cy="2143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Processeurs &amp; éditeurs</a:t>
            </a:r>
          </a:p>
        </p:txBody>
      </p:sp>
      <p:sp>
        <p:nvSpPr>
          <p:cNvPr id="6" name="Espace réservé du contenu 5"/>
          <p:cNvSpPr>
            <a:spLocks noGrp="1"/>
          </p:cNvSpPr>
          <p:nvPr>
            <p:ph idx="1"/>
          </p:nvPr>
        </p:nvSpPr>
        <p:spPr/>
        <p:txBody>
          <a:bodyPr>
            <a:normAutofit fontScale="92500" lnSpcReduction="10000"/>
          </a:bodyPr>
          <a:lstStyle/>
          <a:p>
            <a:endParaRPr lang="fr-FR" dirty="0"/>
          </a:p>
          <a:p>
            <a:r>
              <a:rPr lang="fr-FR" dirty="0"/>
              <a:t>Editeurs</a:t>
            </a:r>
          </a:p>
          <a:p>
            <a:pPr lvl="1"/>
            <a:r>
              <a:rPr lang="fr-FR" dirty="0" err="1"/>
              <a:t>Altova</a:t>
            </a:r>
            <a:r>
              <a:rPr lang="fr-FR" dirty="0"/>
              <a:t> XML </a:t>
            </a:r>
            <a:r>
              <a:rPr lang="fr-FR" dirty="0" err="1"/>
              <a:t>Spy</a:t>
            </a:r>
            <a:r>
              <a:rPr lang="fr-FR" dirty="0"/>
              <a:t> 2016 (300$</a:t>
            </a:r>
            <a:r>
              <a:rPr lang="fr-FR" dirty="0">
                <a:sym typeface="Wingdings" pitchFamily="2" charset="2"/>
              </a:rPr>
              <a:t>∞$ en pack)</a:t>
            </a:r>
            <a:endParaRPr lang="fr-FR" dirty="0"/>
          </a:p>
          <a:p>
            <a:pPr lvl="1"/>
            <a:r>
              <a:rPr lang="fr-FR" dirty="0" err="1"/>
              <a:t>Oxygen</a:t>
            </a:r>
            <a:r>
              <a:rPr lang="fr-FR" dirty="0"/>
              <a:t> (300$ </a:t>
            </a:r>
            <a:r>
              <a:rPr lang="fr-FR" dirty="0">
                <a:sym typeface="Wingdings" pitchFamily="2" charset="2"/>
              </a:rPr>
              <a:t>2,500$)</a:t>
            </a:r>
          </a:p>
          <a:p>
            <a:pPr lvl="1"/>
            <a:r>
              <a:rPr lang="fr-FR" dirty="0" err="1">
                <a:sym typeface="Wingdings" pitchFamily="2" charset="2"/>
              </a:rPr>
              <a:t>Editix</a:t>
            </a:r>
            <a:r>
              <a:rPr lang="fr-FR" dirty="0">
                <a:sym typeface="Wingdings" pitchFamily="2" charset="2"/>
              </a:rPr>
              <a:t> 2016 (80$150$)</a:t>
            </a:r>
          </a:p>
          <a:p>
            <a:pPr lvl="1"/>
            <a:r>
              <a:rPr lang="fr-FR" dirty="0">
                <a:sym typeface="Wingdings" pitchFamily="2" charset="2"/>
              </a:rPr>
              <a:t>Stylus studio (80$700$)</a:t>
            </a:r>
          </a:p>
          <a:p>
            <a:pPr lvl="1"/>
            <a:r>
              <a:rPr lang="fr-FR" dirty="0">
                <a:sym typeface="Wingdings" pitchFamily="2" charset="2"/>
              </a:rPr>
              <a:t>XML </a:t>
            </a:r>
            <a:r>
              <a:rPr lang="fr-FR" dirty="0" err="1">
                <a:sym typeface="Wingdings" pitchFamily="2" charset="2"/>
              </a:rPr>
              <a:t>BluePrint</a:t>
            </a:r>
            <a:r>
              <a:rPr lang="fr-FR" dirty="0">
                <a:sym typeface="Wingdings" pitchFamily="2" charset="2"/>
              </a:rPr>
              <a:t> (40$115$)</a:t>
            </a:r>
          </a:p>
          <a:p>
            <a:pPr>
              <a:buNone/>
            </a:pPr>
            <a:endParaRPr lang="fr-FR" dirty="0"/>
          </a:p>
          <a:p>
            <a:r>
              <a:rPr lang="fr-FR" dirty="0"/>
              <a:t>Processeurs</a:t>
            </a:r>
          </a:p>
          <a:p>
            <a:pPr lvl="1"/>
            <a:r>
              <a:rPr lang="fr-FR" b="1" u="sng" dirty="0"/>
              <a:t>Saxon PE </a:t>
            </a:r>
            <a:r>
              <a:rPr lang="fr-FR" dirty="0">
                <a:sym typeface="Wingdings" pitchFamily="2" charset="2"/>
              </a:rPr>
              <a:t>java </a:t>
            </a:r>
            <a:r>
              <a:rPr lang="fr-FR" dirty="0" err="1">
                <a:sym typeface="Wingdings" pitchFamily="2" charset="2"/>
              </a:rPr>
              <a:t>based</a:t>
            </a:r>
            <a:r>
              <a:rPr lang="fr-FR" dirty="0">
                <a:sym typeface="Wingdings" pitchFamily="2" charset="2"/>
              </a:rPr>
              <a:t> </a:t>
            </a:r>
            <a:r>
              <a:rPr lang="fr-FR" dirty="0" err="1">
                <a:sym typeface="Wingdings" pitchFamily="2" charset="2"/>
              </a:rPr>
              <a:t>proprietaire</a:t>
            </a:r>
            <a:endParaRPr lang="fr-FR" dirty="0">
              <a:sym typeface="Wingdings" pitchFamily="2" charset="2"/>
            </a:endParaRPr>
          </a:p>
          <a:p>
            <a:pPr lvl="1"/>
            <a:r>
              <a:rPr lang="fr-FR" b="1" u="sng" dirty="0" err="1">
                <a:sym typeface="Wingdings" pitchFamily="2" charset="2"/>
              </a:rPr>
              <a:t>Exslt</a:t>
            </a:r>
            <a:r>
              <a:rPr lang="fr-FR" b="1" u="sng" dirty="0">
                <a:sym typeface="Wingdings" pitchFamily="2" charset="2"/>
              </a:rPr>
              <a:t> </a:t>
            </a:r>
            <a:r>
              <a:rPr lang="fr-FR" i="1" u="sng" dirty="0">
                <a:sym typeface="Wingdings" pitchFamily="2" charset="2"/>
              </a:rPr>
              <a:t>(beta*)</a:t>
            </a:r>
            <a:r>
              <a:rPr lang="fr-FR" dirty="0">
                <a:sym typeface="Wingdings" pitchFamily="2" charset="2"/>
              </a:rPr>
              <a:t>.NET </a:t>
            </a:r>
            <a:r>
              <a:rPr lang="fr-FR" dirty="0" err="1">
                <a:sym typeface="Wingdings" pitchFamily="2" charset="2"/>
              </a:rPr>
              <a:t>based</a:t>
            </a:r>
            <a:r>
              <a:rPr lang="fr-FR" dirty="0">
                <a:sym typeface="Wingdings" pitchFamily="2" charset="2"/>
              </a:rPr>
              <a:t> (</a:t>
            </a:r>
            <a:r>
              <a:rPr lang="fr-FR" i="1" dirty="0">
                <a:sym typeface="Wingdings" pitchFamily="2" charset="2"/>
              </a:rPr>
              <a:t>F#</a:t>
            </a:r>
            <a:r>
              <a:rPr lang="fr-FR" dirty="0">
                <a:sym typeface="Wingdings" pitchFamily="2" charset="2"/>
              </a:rPr>
              <a:t>)free</a:t>
            </a:r>
            <a:endParaRPr lang="fr-FR" dirty="0"/>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191</a:t>
            </a:fld>
            <a:endParaRPr lang="fr-F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fontScale="85000" lnSpcReduction="20000"/>
          </a:bodyPr>
          <a:lstStyle/>
          <a:p>
            <a:r>
              <a:rPr lang="fr-FR" dirty="0"/>
              <a:t>supporte le XML et </a:t>
            </a:r>
            <a:r>
              <a:rPr lang="fr-FR" b="1" u="sng" dirty="0"/>
              <a:t>JSON</a:t>
            </a:r>
          </a:p>
          <a:p>
            <a:pPr lvl="2"/>
            <a:r>
              <a:rPr lang="fr-FR" dirty="0" err="1"/>
              <a:t>json</a:t>
            </a:r>
            <a:r>
              <a:rPr lang="fr-FR" dirty="0"/>
              <a:t>-to-</a:t>
            </a:r>
            <a:r>
              <a:rPr lang="fr-FR" dirty="0" err="1"/>
              <a:t>xml</a:t>
            </a:r>
            <a:r>
              <a:rPr lang="fr-FR" dirty="0"/>
              <a:t>()</a:t>
            </a:r>
          </a:p>
          <a:p>
            <a:pPr lvl="2"/>
            <a:r>
              <a:rPr lang="fr-FR" dirty="0" err="1"/>
              <a:t>xml</a:t>
            </a:r>
            <a:r>
              <a:rPr lang="fr-FR" dirty="0"/>
              <a:t>-to-</a:t>
            </a:r>
            <a:r>
              <a:rPr lang="fr-FR" dirty="0" err="1"/>
              <a:t>json</a:t>
            </a:r>
            <a:r>
              <a:rPr lang="fr-FR" dirty="0"/>
              <a:t>()</a:t>
            </a:r>
          </a:p>
          <a:p>
            <a:pPr lvl="2"/>
            <a:endParaRPr lang="fr-FR" dirty="0"/>
          </a:p>
          <a:p>
            <a:r>
              <a:rPr lang="fr-FR" dirty="0"/>
              <a:t>Pré-évaluation d'expression </a:t>
            </a:r>
          </a:p>
          <a:p>
            <a:pPr lvl="2"/>
            <a:r>
              <a:rPr lang="fr-FR" i="1" dirty="0" err="1"/>
              <a:t>xsl:evaluate</a:t>
            </a:r>
            <a:endParaRPr lang="fr-FR" i="1" dirty="0"/>
          </a:p>
          <a:p>
            <a:r>
              <a:rPr lang="fr-FR" dirty="0" err="1"/>
              <a:t>maps</a:t>
            </a:r>
            <a:r>
              <a:rPr lang="fr-FR" dirty="0"/>
              <a:t> ou tableaux associatifs</a:t>
            </a:r>
          </a:p>
          <a:p>
            <a:pPr lvl="2"/>
            <a:endParaRPr lang="fr-FR" i="1" dirty="0"/>
          </a:p>
          <a:p>
            <a:pPr lvl="2"/>
            <a:r>
              <a:rPr lang="fr-FR" i="1" dirty="0"/>
              <a:t>select="</a:t>
            </a:r>
            <a:r>
              <a:rPr lang="fr-FR" i="1" dirty="0" err="1"/>
              <a:t>maps:new</a:t>
            </a:r>
            <a:r>
              <a:rPr lang="fr-FR" i="1" dirty="0"/>
              <a:t>(…)" </a:t>
            </a:r>
          </a:p>
          <a:p>
            <a:pPr lvl="2"/>
            <a:r>
              <a:rPr lang="fr-FR" i="1" dirty="0"/>
              <a:t>map.get(…)</a:t>
            </a:r>
          </a:p>
          <a:p>
            <a:endParaRPr lang="fr-FR" dirty="0"/>
          </a:p>
          <a:p>
            <a:r>
              <a:rPr lang="fr-FR" dirty="0"/>
              <a:t>Gestion d’erreur</a:t>
            </a:r>
          </a:p>
          <a:p>
            <a:pPr lvl="2"/>
            <a:endParaRPr lang="fr-FR" i="1" dirty="0"/>
          </a:p>
          <a:p>
            <a:pPr lvl="2"/>
            <a:r>
              <a:rPr lang="fr-FR" i="1" dirty="0"/>
              <a:t>&lt;</a:t>
            </a:r>
            <a:r>
              <a:rPr lang="fr-FR" i="1" dirty="0" err="1"/>
              <a:t>xsl:try</a:t>
            </a:r>
            <a:r>
              <a:rPr lang="fr-FR" i="1" dirty="0"/>
              <a:t> &gt; …&lt;</a:t>
            </a:r>
            <a:r>
              <a:rPr lang="fr-FR" i="1" dirty="0" err="1"/>
              <a:t>xsl:try</a:t>
            </a:r>
            <a:r>
              <a:rPr lang="fr-FR" i="1" dirty="0"/>
              <a:t> /&gt;</a:t>
            </a:r>
          </a:p>
          <a:p>
            <a:pPr lvl="2"/>
            <a:r>
              <a:rPr lang="fr-FR" i="1" dirty="0"/>
              <a:t>&lt;</a:t>
            </a:r>
            <a:r>
              <a:rPr lang="fr-FR" i="1" dirty="0" err="1"/>
              <a:t>xsl:catch</a:t>
            </a:r>
            <a:r>
              <a:rPr lang="fr-FR" i="1" dirty="0"/>
              <a:t>&gt; … &lt;</a:t>
            </a:r>
            <a:r>
              <a:rPr lang="fr-FR" i="1" dirty="0" err="1"/>
              <a:t>xsl:catch</a:t>
            </a:r>
            <a:r>
              <a:rPr lang="fr-FR" i="1" dirty="0"/>
              <a:t>/&gt; </a:t>
            </a:r>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192</a:t>
            </a:fld>
            <a:endParaRPr lang="fr-F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xsl:stream</a:t>
            </a:r>
            <a:endParaRPr lang="fr-FR" dirty="0"/>
          </a:p>
        </p:txBody>
      </p:sp>
      <p:sp>
        <p:nvSpPr>
          <p:cNvPr id="6" name="Espace réservé du contenu 5"/>
          <p:cNvSpPr>
            <a:spLocks noGrp="1"/>
          </p:cNvSpPr>
          <p:nvPr>
            <p:ph idx="1"/>
          </p:nvPr>
        </p:nvSpPr>
        <p:spPr/>
        <p:txBody>
          <a:bodyPr>
            <a:normAutofit fontScale="92500" lnSpcReduction="10000"/>
          </a:bodyPr>
          <a:lstStyle/>
          <a:p>
            <a:r>
              <a:rPr lang="fr-FR" dirty="0"/>
              <a:t>Stream </a:t>
            </a:r>
            <a:r>
              <a:rPr lang="fr-FR" dirty="0" err="1"/>
              <a:t>xml</a:t>
            </a:r>
            <a:endParaRPr lang="fr-FR" i="1" dirty="0"/>
          </a:p>
          <a:p>
            <a:pPr marL="538163" lvl="2" indent="-219075"/>
            <a:endParaRPr lang="fr-FR" i="1" dirty="0"/>
          </a:p>
          <a:p>
            <a:pPr marL="538163" lvl="2" indent="-219075"/>
            <a:r>
              <a:rPr lang="fr-FR" i="1" dirty="0"/>
              <a:t>&lt;</a:t>
            </a:r>
            <a:r>
              <a:rPr lang="fr-FR" i="1" dirty="0" err="1"/>
              <a:t>xsl:</a:t>
            </a:r>
            <a:r>
              <a:rPr lang="fr-FR" b="1" i="1" dirty="0" err="1"/>
              <a:t>stream</a:t>
            </a:r>
            <a:r>
              <a:rPr lang="fr-FR" i="1" dirty="0"/>
              <a:t> /&gt;</a:t>
            </a:r>
          </a:p>
          <a:p>
            <a:pPr marL="794195" lvl="3" indent="-219075"/>
            <a:r>
              <a:rPr lang="fr-FR" i="1" dirty="0" err="1">
                <a:solidFill>
                  <a:schemeClr val="accent4"/>
                </a:solidFill>
              </a:rPr>
              <a:t>Defintion</a:t>
            </a:r>
            <a:r>
              <a:rPr lang="fr-FR" i="1" dirty="0">
                <a:solidFill>
                  <a:schemeClr val="accent4"/>
                </a:solidFill>
              </a:rPr>
              <a:t> primaire</a:t>
            </a: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contexte</a:t>
            </a:r>
          </a:p>
          <a:p>
            <a:pPr marL="794195" lvl="3" indent="-219075">
              <a:buNone/>
            </a:pPr>
            <a:r>
              <a:rPr lang="fr-FR" i="1" dirty="0">
                <a:solidFill>
                  <a:schemeClr val="accent4"/>
                </a:solidFill>
              </a:rPr>
              <a:t>en flux</a:t>
            </a:r>
          </a:p>
          <a:p>
            <a:pPr marL="538163" lvl="2" indent="-219075"/>
            <a:endParaRPr lang="fr-FR" i="1" dirty="0"/>
          </a:p>
          <a:p>
            <a:pPr marL="538163" lvl="2" indent="-219075"/>
            <a:endParaRPr lang="fr-FR" i="1" dirty="0"/>
          </a:p>
          <a:p>
            <a:pPr marL="538163" lvl="2" indent="-219075"/>
            <a:r>
              <a:rPr lang="fr-FR" i="1" dirty="0"/>
              <a:t>&lt;</a:t>
            </a:r>
            <a:r>
              <a:rPr lang="fr-FR" i="1" dirty="0" err="1"/>
              <a:t>xsl</a:t>
            </a:r>
            <a:r>
              <a:rPr lang="fr-FR" i="1" dirty="0"/>
              <a:t>:</a:t>
            </a:r>
            <a:r>
              <a:rPr lang="en-US" b="1" dirty="0"/>
              <a:t>fork</a:t>
            </a:r>
            <a:r>
              <a:rPr lang="fr-FR" i="1" dirty="0"/>
              <a:t>/&gt;</a:t>
            </a:r>
          </a:p>
          <a:p>
            <a:pPr marL="794195" lvl="3" indent="-219075"/>
            <a:r>
              <a:rPr lang="fr-FR" i="1" dirty="0">
                <a:solidFill>
                  <a:schemeClr val="accent4"/>
                </a:solidFill>
              </a:rPr>
              <a:t>Duplication processus</a:t>
            </a:r>
          </a:p>
          <a:p>
            <a:pPr lvl="2"/>
            <a:endParaRPr lang="fr-FR" i="1" dirty="0"/>
          </a:p>
          <a:p>
            <a:pPr lvl="2"/>
            <a:endParaRPr lang="fr-FR" i="1" dirty="0"/>
          </a:p>
          <a:p>
            <a:pPr lvl="2">
              <a:buNone/>
            </a:pPr>
            <a:r>
              <a:rPr lang="fr-FR" i="1"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193</a:t>
            </a:fld>
            <a:endParaRPr lang="fr-FR"/>
          </a:p>
        </p:txBody>
      </p:sp>
      <p:sp>
        <p:nvSpPr>
          <p:cNvPr id="7" name="ZoneTexte 6"/>
          <p:cNvSpPr txBox="1"/>
          <p:nvPr/>
        </p:nvSpPr>
        <p:spPr>
          <a:xfrm>
            <a:off x="3714744" y="1857364"/>
            <a:ext cx="5040560" cy="240065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200" b="1" i="1" u="sng" dirty="0"/>
              <a:t>Code </a:t>
            </a:r>
            <a:r>
              <a:rPr lang="fr-FR" sz="1200" b="1" i="1" u="sng" dirty="0" err="1"/>
              <a:t>xsl</a:t>
            </a:r>
            <a:r>
              <a:rPr lang="fr-FR" sz="1200" b="1" i="1" u="sng" dirty="0"/>
              <a:t> 3.0 :</a:t>
            </a:r>
          </a:p>
          <a:p>
            <a:endParaRPr lang="fr-FR" sz="1200" b="1" i="1" u="sng" dirty="0"/>
          </a:p>
          <a:p>
            <a:r>
              <a:rPr lang="fr-FR" dirty="0"/>
              <a:t>&lt;</a:t>
            </a:r>
            <a:r>
              <a:rPr lang="fr-FR" b="1" dirty="0" err="1"/>
              <a:t>xsl:stream</a:t>
            </a:r>
            <a:br>
              <a:rPr lang="fr-FR" b="1" dirty="0"/>
            </a:br>
            <a:r>
              <a:rPr lang="fr-FR" dirty="0"/>
              <a:t>      </a:t>
            </a:r>
            <a:r>
              <a:rPr lang="fr-FR" b="1" dirty="0" err="1"/>
              <a:t>href</a:t>
            </a:r>
            <a:r>
              <a:rPr lang="fr-FR" dirty="0"/>
              <a:t> = { </a:t>
            </a:r>
            <a:r>
              <a:rPr lang="fr-FR" i="1" dirty="0" err="1"/>
              <a:t>uri</a:t>
            </a:r>
            <a:r>
              <a:rPr lang="fr-FR" dirty="0"/>
              <a:t> }</a:t>
            </a:r>
            <a:br>
              <a:rPr lang="fr-FR" dirty="0"/>
            </a:br>
            <a:r>
              <a:rPr lang="fr-FR" dirty="0"/>
              <a:t>      </a:t>
            </a:r>
            <a:r>
              <a:rPr lang="fr-FR" b="1" dirty="0"/>
              <a:t>use-</a:t>
            </a:r>
            <a:r>
              <a:rPr lang="fr-FR" b="1" dirty="0" err="1"/>
              <a:t>accumulators</a:t>
            </a:r>
            <a:r>
              <a:rPr lang="fr-FR" dirty="0"/>
              <a:t>? = </a:t>
            </a:r>
            <a:r>
              <a:rPr lang="fr-FR" i="1" dirty="0" err="1"/>
              <a:t>tokens</a:t>
            </a:r>
            <a:br>
              <a:rPr lang="fr-FR" dirty="0"/>
            </a:br>
            <a:r>
              <a:rPr lang="fr-FR" dirty="0"/>
              <a:t>       </a:t>
            </a:r>
            <a:r>
              <a:rPr lang="fr-FR" b="1" dirty="0"/>
              <a:t>validation</a:t>
            </a:r>
            <a:r>
              <a:rPr lang="fr-FR" dirty="0"/>
              <a:t>? = </a:t>
            </a:r>
            <a:r>
              <a:rPr lang="fr-FR" sz="1600" dirty="0"/>
              <a:t>"strict" | "</a:t>
            </a:r>
            <a:r>
              <a:rPr lang="fr-FR" sz="1600" dirty="0" err="1"/>
              <a:t>lax</a:t>
            </a:r>
            <a:r>
              <a:rPr lang="fr-FR" sz="1600" dirty="0"/>
              <a:t>" | "</a:t>
            </a:r>
            <a:r>
              <a:rPr lang="fr-FR" sz="1600" dirty="0" err="1"/>
              <a:t>preserve</a:t>
            </a:r>
            <a:r>
              <a:rPr lang="fr-FR" sz="1600" dirty="0"/>
              <a:t>" | "</a:t>
            </a:r>
            <a:r>
              <a:rPr lang="fr-FR" sz="1600" dirty="0" err="1"/>
              <a:t>strip</a:t>
            </a:r>
            <a:r>
              <a:rPr lang="fr-FR" sz="1600" dirty="0"/>
              <a:t>"</a:t>
            </a:r>
            <a:br>
              <a:rPr lang="fr-FR" sz="1600" dirty="0"/>
            </a:br>
            <a:r>
              <a:rPr lang="fr-FR" dirty="0"/>
              <a:t>       </a:t>
            </a:r>
            <a:r>
              <a:rPr lang="fr-FR" b="1" dirty="0"/>
              <a:t>type</a:t>
            </a:r>
            <a:r>
              <a:rPr lang="fr-FR" dirty="0"/>
              <a:t>? = </a:t>
            </a:r>
            <a:r>
              <a:rPr lang="fr-FR" i="1" dirty="0" err="1"/>
              <a:t>eqname</a:t>
            </a:r>
            <a:r>
              <a:rPr lang="fr-FR" dirty="0"/>
              <a:t> &gt;</a:t>
            </a:r>
            <a:br>
              <a:rPr lang="fr-FR" dirty="0"/>
            </a:br>
            <a:r>
              <a:rPr lang="fr-FR" dirty="0"/>
              <a:t>           &lt;!-- Content: </a:t>
            </a:r>
            <a:r>
              <a:rPr lang="fr-FR" i="1" dirty="0" err="1"/>
              <a:t>sequence</a:t>
            </a:r>
            <a:r>
              <a:rPr lang="fr-FR" i="1" dirty="0"/>
              <a:t>-</a:t>
            </a:r>
            <a:r>
              <a:rPr lang="fr-FR" i="1" dirty="0" err="1"/>
              <a:t>constructor</a:t>
            </a:r>
            <a:r>
              <a:rPr lang="fr-FR" dirty="0"/>
              <a:t> --&gt;</a:t>
            </a:r>
            <a:br>
              <a:rPr lang="fr-FR" dirty="0"/>
            </a:br>
            <a:r>
              <a:rPr lang="fr-FR" dirty="0"/>
              <a:t>&lt;/</a:t>
            </a:r>
            <a:r>
              <a:rPr lang="fr-FR" dirty="0" err="1"/>
              <a:t>xsl:stream</a:t>
            </a:r>
            <a:r>
              <a:rPr lang="fr-FR" dirty="0"/>
              <a:t>&gt;</a:t>
            </a:r>
            <a:endParaRPr lang="fr-FR" i="1" dirty="0"/>
          </a:p>
        </p:txBody>
      </p:sp>
      <p:sp>
        <p:nvSpPr>
          <p:cNvPr id="9" name="Rectangle 8"/>
          <p:cNvSpPr/>
          <p:nvPr/>
        </p:nvSpPr>
        <p:spPr>
          <a:xfrm>
            <a:off x="642942" y="5286388"/>
            <a:ext cx="8001024" cy="1046440"/>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fr-FR" sz="1400" dirty="0"/>
              <a:t>&lt;</a:t>
            </a:r>
            <a:r>
              <a:rPr lang="fr-FR" sz="1400" dirty="0" err="1"/>
              <a:t>xsl:fork</a:t>
            </a:r>
            <a:r>
              <a:rPr lang="fr-FR" sz="1400" dirty="0"/>
              <a:t>&gt;</a:t>
            </a:r>
            <a:br>
              <a:rPr lang="fr-FR" sz="1400" dirty="0"/>
            </a:br>
            <a:r>
              <a:rPr lang="fr-FR" sz="1400" dirty="0"/>
              <a:t>  &lt;!-- Content: (</a:t>
            </a:r>
            <a:r>
              <a:rPr lang="fr-FR" sz="1400" dirty="0" err="1">
                <a:hlinkClick r:id="rId3"/>
              </a:rPr>
              <a:t>xsl:fallback</a:t>
            </a:r>
            <a:r>
              <a:rPr lang="fr-FR" sz="1400" dirty="0"/>
              <a:t>*, ((</a:t>
            </a:r>
            <a:r>
              <a:rPr lang="fr-FR" sz="1400" dirty="0" err="1">
                <a:hlinkClick r:id="rId3"/>
              </a:rPr>
              <a:t>xsl:sequence</a:t>
            </a:r>
            <a:r>
              <a:rPr lang="fr-FR" sz="1400" dirty="0"/>
              <a:t>, </a:t>
            </a:r>
            <a:r>
              <a:rPr lang="fr-FR" sz="1400" dirty="0" err="1">
                <a:hlinkClick r:id="rId3"/>
              </a:rPr>
              <a:t>xsl:fallback</a:t>
            </a:r>
            <a:r>
              <a:rPr lang="fr-FR" sz="1400" dirty="0"/>
              <a:t>*)* | (</a:t>
            </a:r>
            <a:r>
              <a:rPr lang="fr-FR" sz="1400" dirty="0" err="1">
                <a:hlinkClick r:id="rId3"/>
              </a:rPr>
              <a:t>xsl:for-each-group</a:t>
            </a:r>
            <a:r>
              <a:rPr lang="fr-FR" sz="1400" dirty="0"/>
              <a:t>, </a:t>
            </a:r>
            <a:r>
              <a:rPr lang="fr-FR" sz="1400" dirty="0" err="1">
                <a:hlinkClick r:id="rId3"/>
              </a:rPr>
              <a:t>xsl:fallback</a:t>
            </a:r>
            <a:r>
              <a:rPr lang="fr-FR" sz="1400" dirty="0"/>
              <a:t>*))) --&gt;</a:t>
            </a:r>
            <a:br>
              <a:rPr lang="fr-FR" sz="1400" dirty="0"/>
            </a:br>
            <a:r>
              <a:rPr lang="fr-FR" sz="1400" dirty="0"/>
              <a:t>&lt;/</a:t>
            </a:r>
            <a:r>
              <a:rPr lang="fr-FR" sz="1400" dirty="0" err="1"/>
              <a:t>xsl:fork</a:t>
            </a:r>
            <a:r>
              <a:rPr lang="fr-FR" sz="1400" dirty="0"/>
              <a:t>&gt;</a:t>
            </a:r>
            <a:endParaRPr lang="fr-FR" sz="1400" i="1"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xsl:iterate</a:t>
            </a:r>
            <a:endParaRPr lang="fr-FR" dirty="0"/>
          </a:p>
        </p:txBody>
      </p:sp>
      <p:sp>
        <p:nvSpPr>
          <p:cNvPr id="6" name="Espace réservé du contenu 5"/>
          <p:cNvSpPr>
            <a:spLocks noGrp="1"/>
          </p:cNvSpPr>
          <p:nvPr>
            <p:ph idx="1"/>
          </p:nvPr>
        </p:nvSpPr>
        <p:spPr/>
        <p:txBody>
          <a:bodyPr>
            <a:normAutofit/>
          </a:bodyPr>
          <a:lstStyle/>
          <a:p>
            <a:r>
              <a:rPr lang="fr-FR" dirty="0"/>
              <a:t>Itération</a:t>
            </a:r>
            <a:endParaRPr lang="fr-FR" i="1" dirty="0"/>
          </a:p>
          <a:p>
            <a:pPr marL="538163" lvl="2" indent="-219075"/>
            <a:endParaRPr lang="fr-FR" i="1" dirty="0"/>
          </a:p>
          <a:p>
            <a:pPr marL="538163" lvl="2" indent="-219075"/>
            <a:r>
              <a:rPr lang="fr-FR" i="1" dirty="0"/>
              <a:t>&lt;</a:t>
            </a:r>
            <a:r>
              <a:rPr lang="fr-FR" i="1" dirty="0" err="1"/>
              <a:t>xsl:</a:t>
            </a:r>
            <a:r>
              <a:rPr lang="fr-FR" b="1" i="1" dirty="0" err="1"/>
              <a:t>iterate</a:t>
            </a:r>
            <a:r>
              <a:rPr lang="fr-FR" i="1" dirty="0"/>
              <a:t> /&gt;</a:t>
            </a:r>
          </a:p>
          <a:p>
            <a:pPr marL="794195" lvl="3" indent="-219075"/>
            <a:r>
              <a:rPr lang="fr-FR" i="1" dirty="0" err="1">
                <a:solidFill>
                  <a:schemeClr val="accent4"/>
                </a:solidFill>
              </a:rPr>
              <a:t>Defintion</a:t>
            </a:r>
            <a:r>
              <a:rPr lang="fr-FR" i="1" dirty="0">
                <a:solidFill>
                  <a:schemeClr val="accent4"/>
                </a:solidFill>
              </a:rPr>
              <a:t> primaire</a:t>
            </a: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contexte</a:t>
            </a:r>
          </a:p>
          <a:p>
            <a:pPr marL="794195" lvl="3" indent="-219075">
              <a:buNone/>
            </a:pPr>
            <a:r>
              <a:rPr lang="fr-FR" i="1" dirty="0">
                <a:solidFill>
                  <a:schemeClr val="accent4"/>
                </a:solidFill>
              </a:rPr>
              <a:t>de </a:t>
            </a:r>
            <a:r>
              <a:rPr lang="fr-FR" i="1" dirty="0" err="1">
                <a:solidFill>
                  <a:schemeClr val="accent4"/>
                </a:solidFill>
              </a:rPr>
              <a:t>noeud</a:t>
            </a:r>
            <a:endParaRPr lang="fr-FR" i="1" dirty="0">
              <a:solidFill>
                <a:schemeClr val="accent4"/>
              </a:solidFill>
            </a:endParaRP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le </a:t>
            </a:r>
            <a:r>
              <a:rPr lang="fr-FR" i="1" dirty="0" err="1">
                <a:solidFill>
                  <a:schemeClr val="accent4"/>
                </a:solidFill>
              </a:rPr>
              <a:t>sequence</a:t>
            </a:r>
            <a:r>
              <a:rPr lang="fr-FR" i="1" dirty="0">
                <a:solidFill>
                  <a:schemeClr val="accent4"/>
                </a:solidFill>
              </a:rPr>
              <a:t> d’</a:t>
            </a:r>
            <a:r>
              <a:rPr lang="fr-FR" i="1" dirty="0" err="1">
                <a:solidFill>
                  <a:schemeClr val="accent4"/>
                </a:solidFill>
              </a:rPr>
              <a:t>execution</a:t>
            </a:r>
            <a:endParaRPr lang="fr-FR" i="1" dirty="0">
              <a:solidFill>
                <a:schemeClr val="accent4"/>
              </a:solidFill>
            </a:endParaRPr>
          </a:p>
          <a:p>
            <a:pPr marL="538163" lvl="2" indent="-219075"/>
            <a:endParaRPr lang="fr-FR" i="1" dirty="0"/>
          </a:p>
          <a:p>
            <a:pPr marL="538163" lvl="2" indent="-219075"/>
            <a:r>
              <a:rPr lang="fr-FR" i="1" dirty="0"/>
              <a:t>&lt;</a:t>
            </a:r>
            <a:r>
              <a:rPr lang="fr-FR" i="1" dirty="0" err="1"/>
              <a:t>xsl</a:t>
            </a:r>
            <a:r>
              <a:rPr lang="fr-FR" i="1" dirty="0"/>
              <a:t>:</a:t>
            </a:r>
            <a:r>
              <a:rPr lang="en-US" b="1" dirty="0"/>
              <a:t>next-iteration</a:t>
            </a:r>
            <a:r>
              <a:rPr lang="fr-FR" i="1" dirty="0"/>
              <a:t>/&gt;</a:t>
            </a:r>
          </a:p>
          <a:p>
            <a:pPr marL="794195" lvl="3" indent="-219075"/>
            <a:r>
              <a:rPr lang="fr-FR" i="1" dirty="0">
                <a:solidFill>
                  <a:schemeClr val="accent4"/>
                </a:solidFill>
              </a:rPr>
              <a:t>Gestion des itérations</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194</a:t>
            </a:fld>
            <a:endParaRPr lang="fr-FR"/>
          </a:p>
        </p:txBody>
      </p:sp>
      <p:sp>
        <p:nvSpPr>
          <p:cNvPr id="7" name="ZoneTexte 6"/>
          <p:cNvSpPr txBox="1"/>
          <p:nvPr/>
        </p:nvSpPr>
        <p:spPr>
          <a:xfrm>
            <a:off x="3923928" y="1928802"/>
            <a:ext cx="5076056" cy="190821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200" b="1" i="1" u="sng" dirty="0"/>
              <a:t>Code </a:t>
            </a:r>
            <a:r>
              <a:rPr lang="fr-FR" sz="1200" b="1" i="1" u="sng" dirty="0" err="1"/>
              <a:t>xsl</a:t>
            </a:r>
            <a:r>
              <a:rPr lang="fr-FR" sz="1200" b="1" i="1" u="sng" dirty="0"/>
              <a:t> 3.0 :</a:t>
            </a:r>
          </a:p>
          <a:p>
            <a:endParaRPr lang="fr-FR" sz="1200" b="1" i="1" u="sng" dirty="0"/>
          </a:p>
          <a:p>
            <a:r>
              <a:rPr lang="fr-FR" i="1" dirty="0"/>
              <a:t>&lt;</a:t>
            </a:r>
            <a:r>
              <a:rPr lang="fr-FR" b="1" i="1" dirty="0" err="1"/>
              <a:t>xsl:iterate</a:t>
            </a:r>
            <a:br>
              <a:rPr lang="fr-FR" b="1" i="1" dirty="0"/>
            </a:br>
            <a:r>
              <a:rPr lang="fr-FR" i="1" dirty="0"/>
              <a:t>      </a:t>
            </a:r>
            <a:r>
              <a:rPr lang="fr-FR" b="1" i="1" dirty="0"/>
              <a:t>select</a:t>
            </a:r>
            <a:r>
              <a:rPr lang="fr-FR" i="1" dirty="0"/>
              <a:t> = expression &gt;</a:t>
            </a:r>
            <a:br>
              <a:rPr lang="fr-FR" i="1" dirty="0"/>
            </a:br>
            <a:r>
              <a:rPr lang="fr-FR" i="1" dirty="0"/>
              <a:t>  &lt;!-- Content: (</a:t>
            </a:r>
            <a:r>
              <a:rPr lang="fr-FR" i="1" dirty="0" err="1">
                <a:hlinkClick r:id="rId3"/>
              </a:rPr>
              <a:t>xsl:param</a:t>
            </a:r>
            <a:r>
              <a:rPr lang="fr-FR" i="1" dirty="0"/>
              <a:t>*,</a:t>
            </a:r>
            <a:r>
              <a:rPr lang="fr-FR" i="1" dirty="0">
                <a:hlinkClick r:id="rId3"/>
              </a:rPr>
              <a:t> </a:t>
            </a:r>
            <a:r>
              <a:rPr lang="fr-FR" i="1" dirty="0" err="1">
                <a:hlinkClick r:id="rId3"/>
              </a:rPr>
              <a:t>xsl:on-completion</a:t>
            </a:r>
            <a:r>
              <a:rPr lang="fr-FR" i="1" dirty="0"/>
              <a:t>? 		,  </a:t>
            </a:r>
            <a:r>
              <a:rPr lang="fr-FR" i="1" dirty="0" err="1"/>
              <a:t>sequence</a:t>
            </a:r>
            <a:r>
              <a:rPr lang="fr-FR" i="1" dirty="0"/>
              <a:t>-</a:t>
            </a:r>
            <a:r>
              <a:rPr lang="fr-FR" i="1" dirty="0" err="1"/>
              <a:t>constructor</a:t>
            </a:r>
            <a:r>
              <a:rPr lang="fr-FR" i="1" dirty="0"/>
              <a:t>) --&gt;</a:t>
            </a:r>
            <a:br>
              <a:rPr lang="fr-FR" i="1" dirty="0"/>
            </a:br>
            <a:r>
              <a:rPr lang="fr-FR" i="1" dirty="0"/>
              <a:t>&lt;/</a:t>
            </a:r>
            <a:r>
              <a:rPr lang="fr-FR" b="1" i="1" dirty="0" err="1"/>
              <a:t>xsl:iterate</a:t>
            </a:r>
            <a:r>
              <a:rPr lang="fr-FR" i="1" dirty="0"/>
              <a:t>&gt;</a:t>
            </a:r>
          </a:p>
        </p:txBody>
      </p:sp>
      <p:sp>
        <p:nvSpPr>
          <p:cNvPr id="9" name="Rectangle 8"/>
          <p:cNvSpPr/>
          <p:nvPr/>
        </p:nvSpPr>
        <p:spPr>
          <a:xfrm>
            <a:off x="4572000" y="5000636"/>
            <a:ext cx="4032448" cy="1269578"/>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en-US" i="1" dirty="0"/>
              <a:t>&lt;</a:t>
            </a:r>
            <a:r>
              <a:rPr lang="en-US" b="1" i="1" dirty="0" err="1"/>
              <a:t>xsl:next</a:t>
            </a:r>
            <a:r>
              <a:rPr lang="en-US" b="1" i="1" dirty="0"/>
              <a:t>-iteration</a:t>
            </a:r>
            <a:r>
              <a:rPr lang="en-US" i="1" dirty="0"/>
              <a:t>&gt;</a:t>
            </a:r>
            <a:br>
              <a:rPr lang="en-US" i="1" dirty="0"/>
            </a:br>
            <a:r>
              <a:rPr lang="en-US" i="1" dirty="0"/>
              <a:t>  &lt;!-- Content: (</a:t>
            </a:r>
            <a:r>
              <a:rPr lang="en-US" i="1" dirty="0" err="1">
                <a:hlinkClick r:id="rId3"/>
              </a:rPr>
              <a:t>xsl:with-param</a:t>
            </a:r>
            <a:r>
              <a:rPr lang="en-US" i="1" dirty="0"/>
              <a:t>*) --&gt;</a:t>
            </a:r>
            <a:br>
              <a:rPr lang="en-US" i="1" dirty="0"/>
            </a:br>
            <a:r>
              <a:rPr lang="en-US" i="1" dirty="0"/>
              <a:t>&lt;/</a:t>
            </a:r>
            <a:r>
              <a:rPr lang="en-US" b="1" i="1" dirty="0" err="1"/>
              <a:t>xsl:next</a:t>
            </a:r>
            <a:r>
              <a:rPr lang="en-US" b="1" i="1" dirty="0"/>
              <a:t>-iteration</a:t>
            </a:r>
            <a:r>
              <a:rPr lang="en-US" i="1" dirty="0"/>
              <a:t>&gt;</a:t>
            </a:r>
            <a:endParaRPr lang="fr-FR" i="1"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xsl:iterate</a:t>
            </a:r>
            <a:endParaRPr lang="fr-FR" dirty="0"/>
          </a:p>
        </p:txBody>
      </p:sp>
      <p:sp>
        <p:nvSpPr>
          <p:cNvPr id="6" name="Espace réservé du contenu 5"/>
          <p:cNvSpPr>
            <a:spLocks noGrp="1"/>
          </p:cNvSpPr>
          <p:nvPr>
            <p:ph idx="1"/>
          </p:nvPr>
        </p:nvSpPr>
        <p:spPr/>
        <p:txBody>
          <a:bodyPr>
            <a:normAutofit/>
          </a:bodyPr>
          <a:lstStyle/>
          <a:p>
            <a:r>
              <a:rPr lang="fr-FR" dirty="0"/>
              <a:t>Itération</a:t>
            </a:r>
            <a:endParaRPr lang="fr-FR" i="1" dirty="0"/>
          </a:p>
          <a:p>
            <a:pPr marL="538163" lvl="2" indent="-219075"/>
            <a:endParaRPr lang="fr-FR" i="1" dirty="0"/>
          </a:p>
          <a:p>
            <a:pPr marL="538163" lvl="2" indent="-219075"/>
            <a:r>
              <a:rPr lang="fr-FR" i="1" dirty="0"/>
              <a:t>&lt;</a:t>
            </a:r>
            <a:r>
              <a:rPr lang="fr-FR" i="1" dirty="0" err="1"/>
              <a:t>xsl:</a:t>
            </a:r>
            <a:r>
              <a:rPr lang="fr-FR" b="1" i="1" dirty="0" err="1"/>
              <a:t>break</a:t>
            </a:r>
            <a:r>
              <a:rPr lang="fr-FR" i="1" dirty="0"/>
              <a:t>/&gt;</a:t>
            </a:r>
          </a:p>
          <a:p>
            <a:pPr marL="794195" lvl="3" indent="-219075"/>
            <a:r>
              <a:rPr lang="fr-FR" dirty="0">
                <a:solidFill>
                  <a:schemeClr val="accent4"/>
                </a:solidFill>
              </a:rPr>
              <a:t>Condition d’</a:t>
            </a:r>
            <a:r>
              <a:rPr lang="fr-FR" dirty="0" err="1">
                <a:solidFill>
                  <a:schemeClr val="accent4"/>
                </a:solidFill>
              </a:rPr>
              <a:t>arret</a:t>
            </a:r>
            <a:r>
              <a:rPr lang="fr-FR" dirty="0">
                <a:solidFill>
                  <a:schemeClr val="accent4"/>
                </a:solidFill>
              </a:rPr>
              <a:t> </a:t>
            </a:r>
          </a:p>
          <a:p>
            <a:pPr marL="794195" lvl="3" indent="-219075">
              <a:buNone/>
            </a:pPr>
            <a:r>
              <a:rPr lang="fr-FR" dirty="0">
                <a:solidFill>
                  <a:schemeClr val="accent4"/>
                </a:solidFill>
              </a:rPr>
              <a:t>de </a:t>
            </a:r>
            <a:r>
              <a:rPr lang="fr-FR" i="1" dirty="0" err="1">
                <a:solidFill>
                  <a:schemeClr val="accent4"/>
                </a:solidFill>
              </a:rPr>
              <a:t>xsl:iterate</a:t>
            </a:r>
            <a:endParaRPr lang="fr-FR" dirty="0">
              <a:solidFill>
                <a:schemeClr val="accent4"/>
              </a:solidFill>
            </a:endParaRPr>
          </a:p>
          <a:p>
            <a:pPr marL="538163" lvl="2" indent="-219075"/>
            <a:endParaRPr lang="fr-FR" i="1" dirty="0"/>
          </a:p>
          <a:p>
            <a:pPr marL="538163" lvl="2" indent="-219075"/>
            <a:endParaRPr lang="fr-FR" i="1" dirty="0"/>
          </a:p>
          <a:p>
            <a:pPr marL="538163" lvl="2" indent="-219075"/>
            <a:endParaRPr lang="fr-FR" i="1" dirty="0"/>
          </a:p>
          <a:p>
            <a:pPr marL="538163" lvl="2" indent="-219075"/>
            <a:r>
              <a:rPr lang="fr-FR" i="1" dirty="0"/>
              <a:t>&lt;</a:t>
            </a:r>
            <a:r>
              <a:rPr lang="fr-FR" i="1" dirty="0" err="1"/>
              <a:t>xsl</a:t>
            </a:r>
            <a:r>
              <a:rPr lang="fr-FR" i="1" dirty="0"/>
              <a:t>:</a:t>
            </a:r>
            <a:r>
              <a:rPr lang="en-US" b="1" dirty="0"/>
              <a:t>on-completion</a:t>
            </a:r>
            <a:r>
              <a:rPr lang="fr-FR" i="1" dirty="0"/>
              <a:t>/&gt;</a:t>
            </a:r>
          </a:p>
          <a:p>
            <a:pPr marL="794195" lvl="3" indent="-219075"/>
            <a:r>
              <a:rPr lang="fr-FR" i="1" dirty="0">
                <a:solidFill>
                  <a:schemeClr val="accent4"/>
                </a:solidFill>
              </a:rPr>
              <a:t>Gestion de sortie de boucle</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195</a:t>
            </a:fld>
            <a:endParaRPr lang="fr-FR"/>
          </a:p>
        </p:txBody>
      </p:sp>
      <p:sp>
        <p:nvSpPr>
          <p:cNvPr id="9" name="Rectangle 8"/>
          <p:cNvSpPr/>
          <p:nvPr/>
        </p:nvSpPr>
        <p:spPr>
          <a:xfrm>
            <a:off x="4359998" y="4714884"/>
            <a:ext cx="4283968" cy="150810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fr-FR" i="1" dirty="0"/>
              <a:t>&lt;</a:t>
            </a:r>
            <a:r>
              <a:rPr lang="fr-FR" b="1" i="1" dirty="0" err="1"/>
              <a:t>xsl:on-completion</a:t>
            </a:r>
            <a:br>
              <a:rPr lang="fr-FR" b="1" i="1" dirty="0"/>
            </a:br>
            <a:r>
              <a:rPr lang="fr-FR" i="1" dirty="0"/>
              <a:t>      </a:t>
            </a:r>
            <a:r>
              <a:rPr lang="fr-FR" b="1" i="1" dirty="0"/>
              <a:t>select</a:t>
            </a:r>
            <a:r>
              <a:rPr lang="fr-FR" i="1" dirty="0"/>
              <a:t>? = expression &gt;</a:t>
            </a:r>
            <a:br>
              <a:rPr lang="fr-FR" i="1" dirty="0"/>
            </a:br>
            <a:r>
              <a:rPr lang="fr-FR" i="1" dirty="0"/>
              <a:t>  &lt;!-- Content: </a:t>
            </a:r>
            <a:r>
              <a:rPr lang="fr-FR" i="1" dirty="0" err="1"/>
              <a:t>sequence</a:t>
            </a:r>
            <a:r>
              <a:rPr lang="fr-FR" i="1" dirty="0"/>
              <a:t>-</a:t>
            </a:r>
            <a:r>
              <a:rPr lang="fr-FR" i="1" dirty="0" err="1"/>
              <a:t>constructor</a:t>
            </a:r>
            <a:r>
              <a:rPr lang="fr-FR" i="1" dirty="0"/>
              <a:t> --&gt;</a:t>
            </a:r>
            <a:br>
              <a:rPr lang="fr-FR" i="1" dirty="0"/>
            </a:br>
            <a:r>
              <a:rPr lang="fr-FR" i="1" dirty="0"/>
              <a:t>&lt;/</a:t>
            </a:r>
            <a:r>
              <a:rPr lang="fr-FR" b="1" i="1" dirty="0" err="1"/>
              <a:t>xsl:on-completion</a:t>
            </a:r>
            <a:r>
              <a:rPr lang="fr-FR" i="1" dirty="0"/>
              <a:t>&gt;</a:t>
            </a:r>
          </a:p>
        </p:txBody>
      </p:sp>
      <p:sp>
        <p:nvSpPr>
          <p:cNvPr id="11" name="Rectangle 10"/>
          <p:cNvSpPr/>
          <p:nvPr/>
        </p:nvSpPr>
        <p:spPr>
          <a:xfrm>
            <a:off x="4071934" y="2214554"/>
            <a:ext cx="4536504" cy="1492716"/>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000" b="1" i="1" u="sng" dirty="0">
                <a:solidFill>
                  <a:schemeClr val="bg1"/>
                </a:solidFill>
                <a:latin typeface="+mn-lt"/>
              </a:rPr>
              <a:t>Code </a:t>
            </a:r>
            <a:r>
              <a:rPr lang="fr-FR" sz="1000" b="1" i="1" u="sng" dirty="0" err="1">
                <a:solidFill>
                  <a:schemeClr val="bg1"/>
                </a:solidFill>
                <a:latin typeface="+mn-lt"/>
              </a:rPr>
              <a:t>xsl</a:t>
            </a:r>
            <a:r>
              <a:rPr lang="fr-FR" sz="1000" b="1" i="1" u="sng" dirty="0">
                <a:solidFill>
                  <a:schemeClr val="bg1"/>
                </a:solidFill>
                <a:latin typeface="+mn-lt"/>
              </a:rPr>
              <a:t> 3.0 :</a:t>
            </a:r>
          </a:p>
          <a:p>
            <a:endParaRPr lang="en-US" sz="900" i="1" dirty="0">
              <a:solidFill>
                <a:schemeClr val="bg1"/>
              </a:solidFill>
            </a:endParaRPr>
          </a:p>
          <a:p>
            <a:r>
              <a:rPr lang="en-US" i="1" dirty="0">
                <a:solidFill>
                  <a:schemeClr val="bg1"/>
                </a:solidFill>
              </a:rPr>
              <a:t>&lt;</a:t>
            </a:r>
            <a:r>
              <a:rPr lang="en-US" b="1" i="1" dirty="0" err="1">
                <a:solidFill>
                  <a:schemeClr val="bg1"/>
                </a:solidFill>
              </a:rPr>
              <a:t>xsl:break</a:t>
            </a:r>
            <a:br>
              <a:rPr lang="en-US" b="1"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i="1" dirty="0">
                <a:solidFill>
                  <a:schemeClr val="bg1"/>
                </a:solidFill>
              </a:rPr>
              <a:t>&lt;/</a:t>
            </a:r>
            <a:r>
              <a:rPr lang="en-US" b="1" i="1" dirty="0" err="1">
                <a:solidFill>
                  <a:schemeClr val="bg1"/>
                </a:solidFill>
              </a:rPr>
              <a:t>xsl:break</a:t>
            </a:r>
            <a:r>
              <a:rPr lang="en-US" i="1" dirty="0">
                <a:solidFill>
                  <a:schemeClr val="bg1"/>
                </a:solidFill>
              </a:rPr>
              <a:t>&gt;</a:t>
            </a:r>
            <a:endParaRPr lang="fr-FR" i="1" dirty="0">
              <a:solidFill>
                <a:schemeClr val="bg1"/>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xsl:accumulator</a:t>
            </a:r>
            <a:endParaRPr lang="fr-FR" dirty="0"/>
          </a:p>
        </p:txBody>
      </p:sp>
      <p:sp>
        <p:nvSpPr>
          <p:cNvPr id="6" name="Espace réservé du contenu 5"/>
          <p:cNvSpPr>
            <a:spLocks noGrp="1"/>
          </p:cNvSpPr>
          <p:nvPr>
            <p:ph idx="1"/>
          </p:nvPr>
        </p:nvSpPr>
        <p:spPr/>
        <p:txBody>
          <a:bodyPr>
            <a:normAutofit/>
          </a:bodyPr>
          <a:lstStyle/>
          <a:p>
            <a:r>
              <a:rPr lang="fr-FR" dirty="0"/>
              <a:t>Accumulateur</a:t>
            </a:r>
          </a:p>
          <a:p>
            <a:endParaRPr lang="fr-FR" dirty="0"/>
          </a:p>
          <a:p>
            <a:pPr marL="538163" lvl="2" indent="-219075"/>
            <a:r>
              <a:rPr lang="fr-FR" i="1" dirty="0"/>
              <a:t>&lt;</a:t>
            </a:r>
            <a:r>
              <a:rPr lang="fr-FR" i="1" dirty="0" err="1"/>
              <a:t>xsl:</a:t>
            </a:r>
            <a:r>
              <a:rPr lang="fr-FR" b="1" i="1" dirty="0" err="1"/>
              <a:t>accumulator</a:t>
            </a:r>
            <a:r>
              <a:rPr lang="fr-FR" i="1" dirty="0"/>
              <a:t>/&gt;</a:t>
            </a:r>
          </a:p>
          <a:p>
            <a:pPr marL="714375" lvl="3" indent="-219075"/>
            <a:endParaRPr lang="fr-FR" b="1" i="1" dirty="0">
              <a:solidFill>
                <a:schemeClr val="accent4"/>
              </a:solidFill>
            </a:endParaRPr>
          </a:p>
          <a:p>
            <a:pPr marL="714375" lvl="3" indent="-219075"/>
            <a:r>
              <a:rPr lang="fr-FR" b="1" i="1" dirty="0">
                <a:solidFill>
                  <a:schemeClr val="accent4"/>
                </a:solidFill>
              </a:rPr>
              <a:t>Définition primaire</a:t>
            </a:r>
          </a:p>
          <a:p>
            <a:pPr marL="714375" lvl="3" indent="-219075"/>
            <a:endParaRPr lang="fr-FR" b="1" i="1" dirty="0">
              <a:solidFill>
                <a:schemeClr val="accent4"/>
              </a:solidFill>
            </a:endParaRPr>
          </a:p>
          <a:p>
            <a:pPr marL="714375" lvl="3" indent="-219075"/>
            <a:endParaRPr lang="fr-FR" i="1" dirty="0"/>
          </a:p>
          <a:p>
            <a:pPr marL="538163" lvl="2" indent="-219075"/>
            <a:r>
              <a:rPr lang="fr-FR" i="1" dirty="0"/>
              <a:t>&lt;</a:t>
            </a:r>
            <a:r>
              <a:rPr lang="fr-FR" i="1" dirty="0" err="1"/>
              <a:t>xsl:</a:t>
            </a:r>
            <a:r>
              <a:rPr lang="fr-FR" b="1" i="1" dirty="0" err="1"/>
              <a:t>accumulator-rule</a:t>
            </a:r>
            <a:r>
              <a:rPr lang="fr-FR" b="1" i="1" dirty="0"/>
              <a:t> /&gt;</a:t>
            </a:r>
          </a:p>
          <a:p>
            <a:pPr marL="538163" lvl="2" indent="-219075"/>
            <a:endParaRPr lang="fr-FR" b="1"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196</a:t>
            </a:fld>
            <a:endParaRPr lang="fr-FR"/>
          </a:p>
        </p:txBody>
      </p:sp>
      <p:sp>
        <p:nvSpPr>
          <p:cNvPr id="8" name="ZoneTexte 7"/>
          <p:cNvSpPr txBox="1"/>
          <p:nvPr/>
        </p:nvSpPr>
        <p:spPr>
          <a:xfrm>
            <a:off x="4000496" y="1285860"/>
            <a:ext cx="4536504" cy="235449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100" b="1" i="1" u="sng" dirty="0">
                <a:solidFill>
                  <a:schemeClr val="bg1"/>
                </a:solidFill>
                <a:latin typeface="+mn-lt"/>
              </a:rPr>
              <a:t>Code </a:t>
            </a:r>
            <a:r>
              <a:rPr lang="fr-FR" sz="1100" b="1" i="1" u="sng" dirty="0" err="1">
                <a:solidFill>
                  <a:schemeClr val="bg1"/>
                </a:solidFill>
                <a:latin typeface="+mn-lt"/>
              </a:rPr>
              <a:t>xsl</a:t>
            </a:r>
            <a:r>
              <a:rPr lang="fr-FR" sz="1100" b="1" i="1" u="sng" dirty="0">
                <a:solidFill>
                  <a:schemeClr val="bg1"/>
                </a:solidFill>
                <a:latin typeface="+mn-lt"/>
              </a:rPr>
              <a:t> 3.0 :</a:t>
            </a:r>
          </a:p>
          <a:p>
            <a:endParaRPr lang="fr-FR" sz="1000" i="1" dirty="0">
              <a:solidFill>
                <a:schemeClr val="bg1"/>
              </a:solidFill>
            </a:endParaRPr>
          </a:p>
          <a:p>
            <a:r>
              <a:rPr lang="fr-FR" b="1" i="1" dirty="0">
                <a:solidFill>
                  <a:schemeClr val="bg1"/>
                </a:solidFill>
              </a:rPr>
              <a:t>&lt;</a:t>
            </a:r>
            <a:r>
              <a:rPr lang="fr-FR" i="1" dirty="0" err="1">
                <a:solidFill>
                  <a:schemeClr val="bg1"/>
                </a:solidFill>
              </a:rPr>
              <a:t>xsl:accumulator</a:t>
            </a:r>
            <a:br>
              <a:rPr lang="fr-FR" i="1" dirty="0">
                <a:solidFill>
                  <a:schemeClr val="bg1"/>
                </a:solidFill>
              </a:rPr>
            </a:br>
            <a:r>
              <a:rPr lang="fr-FR" i="1" dirty="0">
                <a:solidFill>
                  <a:schemeClr val="bg1"/>
                </a:solidFill>
              </a:rPr>
              <a:t>      </a:t>
            </a:r>
            <a:r>
              <a:rPr lang="fr-FR" b="1" i="1" dirty="0" err="1">
                <a:solidFill>
                  <a:schemeClr val="bg1"/>
                </a:solidFill>
              </a:rPr>
              <a:t>name</a:t>
            </a:r>
            <a:r>
              <a:rPr lang="fr-FR" i="1" dirty="0">
                <a:solidFill>
                  <a:schemeClr val="bg1"/>
                </a:solidFill>
              </a:rPr>
              <a:t> = </a:t>
            </a:r>
            <a:r>
              <a:rPr lang="fr-FR" dirty="0" err="1">
                <a:solidFill>
                  <a:schemeClr val="bg1"/>
                </a:solidFill>
              </a:rPr>
              <a:t>eqname</a:t>
            </a:r>
            <a:br>
              <a:rPr lang="fr-FR" i="1" dirty="0">
                <a:solidFill>
                  <a:schemeClr val="bg1"/>
                </a:solidFill>
              </a:rPr>
            </a:br>
            <a:r>
              <a:rPr lang="fr-FR" i="1" dirty="0">
                <a:solidFill>
                  <a:schemeClr val="bg1"/>
                </a:solidFill>
              </a:rPr>
              <a:t>      </a:t>
            </a:r>
            <a:r>
              <a:rPr lang="fr-FR" b="1" i="1" dirty="0">
                <a:solidFill>
                  <a:schemeClr val="bg1"/>
                </a:solidFill>
              </a:rPr>
              <a:t>initial-value</a:t>
            </a:r>
            <a:r>
              <a:rPr lang="fr-FR" i="1" dirty="0">
                <a:solidFill>
                  <a:schemeClr val="bg1"/>
                </a:solidFill>
              </a:rPr>
              <a:t> = </a:t>
            </a:r>
            <a:r>
              <a:rPr lang="fr-FR" dirty="0">
                <a:solidFill>
                  <a:schemeClr val="bg1"/>
                </a:solidFill>
              </a:rPr>
              <a:t>expression</a:t>
            </a:r>
            <a:br>
              <a:rPr lang="fr-FR" i="1" dirty="0">
                <a:solidFill>
                  <a:schemeClr val="bg1"/>
                </a:solidFill>
              </a:rPr>
            </a:br>
            <a:r>
              <a:rPr lang="fr-FR" i="1" dirty="0">
                <a:solidFill>
                  <a:schemeClr val="bg1"/>
                </a:solidFill>
              </a:rPr>
              <a:t>      </a:t>
            </a:r>
            <a:r>
              <a:rPr lang="fr-FR" b="1" i="1" dirty="0">
                <a:solidFill>
                  <a:schemeClr val="bg1"/>
                </a:solidFill>
              </a:rPr>
              <a:t>as</a:t>
            </a:r>
            <a:r>
              <a:rPr lang="fr-FR" i="1" dirty="0">
                <a:solidFill>
                  <a:schemeClr val="bg1"/>
                </a:solidFill>
              </a:rPr>
              <a:t>? = </a:t>
            </a:r>
            <a:r>
              <a:rPr lang="fr-FR" i="1" dirty="0" err="1">
                <a:solidFill>
                  <a:schemeClr val="bg1"/>
                </a:solidFill>
              </a:rPr>
              <a:t>sequence</a:t>
            </a:r>
            <a:r>
              <a:rPr lang="fr-FR" i="1" dirty="0">
                <a:solidFill>
                  <a:schemeClr val="bg1"/>
                </a:solidFill>
              </a:rPr>
              <a:t>-type</a:t>
            </a:r>
            <a:br>
              <a:rPr lang="fr-FR" i="1" dirty="0">
                <a:solidFill>
                  <a:schemeClr val="bg1"/>
                </a:solidFill>
              </a:rPr>
            </a:br>
            <a:r>
              <a:rPr lang="fr-FR" i="1" dirty="0">
                <a:solidFill>
                  <a:schemeClr val="bg1"/>
                </a:solidFill>
              </a:rPr>
              <a:t>      </a:t>
            </a:r>
            <a:r>
              <a:rPr lang="fr-FR" b="1" i="1" dirty="0" err="1">
                <a:solidFill>
                  <a:schemeClr val="bg1"/>
                </a:solidFill>
              </a:rPr>
              <a:t>streamable</a:t>
            </a:r>
            <a:r>
              <a:rPr lang="fr-FR" i="1" dirty="0">
                <a:solidFill>
                  <a:schemeClr val="bg1"/>
                </a:solidFill>
              </a:rPr>
              <a:t>? = </a:t>
            </a:r>
            <a:r>
              <a:rPr lang="fr-FR" i="1" dirty="0" err="1">
                <a:solidFill>
                  <a:schemeClr val="bg1"/>
                </a:solidFill>
              </a:rPr>
              <a:t>boolean</a:t>
            </a:r>
            <a:r>
              <a:rPr lang="fr-FR" i="1" dirty="0">
                <a:solidFill>
                  <a:schemeClr val="bg1"/>
                </a:solidFill>
              </a:rPr>
              <a:t> </a:t>
            </a:r>
            <a:r>
              <a:rPr lang="fr-FR" b="1" i="1" dirty="0">
                <a:solidFill>
                  <a:schemeClr val="bg1"/>
                </a:solidFill>
              </a:rPr>
              <a:t>&gt;</a:t>
            </a:r>
            <a:br>
              <a:rPr lang="fr-FR" i="1" dirty="0">
                <a:solidFill>
                  <a:schemeClr val="bg1"/>
                </a:solidFill>
              </a:rPr>
            </a:br>
            <a:r>
              <a:rPr lang="fr-FR" i="1" dirty="0">
                <a:solidFill>
                  <a:schemeClr val="bg1"/>
                </a:solidFill>
              </a:rPr>
              <a:t>  &lt;!-- Content: </a:t>
            </a:r>
            <a:r>
              <a:rPr lang="fr-FR" i="1" dirty="0" err="1">
                <a:solidFill>
                  <a:schemeClr val="bg1"/>
                </a:solidFill>
                <a:hlinkClick r:id="rId3"/>
              </a:rPr>
              <a:t>xsl:accumulator-rule</a:t>
            </a:r>
            <a:r>
              <a:rPr lang="fr-FR" i="1" dirty="0">
                <a:solidFill>
                  <a:schemeClr val="bg1"/>
                </a:solidFill>
              </a:rPr>
              <a:t>+ --&gt;</a:t>
            </a:r>
            <a:br>
              <a:rPr lang="fr-FR" i="1" dirty="0">
                <a:solidFill>
                  <a:schemeClr val="bg1"/>
                </a:solidFill>
              </a:rPr>
            </a:br>
            <a:r>
              <a:rPr lang="fr-FR" b="1" i="1" dirty="0">
                <a:solidFill>
                  <a:schemeClr val="bg1"/>
                </a:solidFill>
              </a:rPr>
              <a:t>&lt;/</a:t>
            </a:r>
            <a:r>
              <a:rPr lang="fr-FR" i="1" dirty="0" err="1">
                <a:solidFill>
                  <a:schemeClr val="bg1"/>
                </a:solidFill>
              </a:rPr>
              <a:t>xsl:accumulator</a:t>
            </a:r>
            <a:r>
              <a:rPr lang="fr-FR" b="1" i="1" dirty="0">
                <a:solidFill>
                  <a:schemeClr val="bg1"/>
                </a:solidFill>
              </a:rPr>
              <a:t>&gt;</a:t>
            </a:r>
          </a:p>
        </p:txBody>
      </p:sp>
      <p:sp>
        <p:nvSpPr>
          <p:cNvPr id="9" name="Rectangle 8"/>
          <p:cNvSpPr/>
          <p:nvPr/>
        </p:nvSpPr>
        <p:spPr>
          <a:xfrm>
            <a:off x="4214842" y="4460756"/>
            <a:ext cx="4572000" cy="1754326"/>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r>
              <a:rPr lang="en-US" b="1" i="1" dirty="0">
                <a:solidFill>
                  <a:schemeClr val="bg1"/>
                </a:solidFill>
              </a:rPr>
              <a:t>&lt;</a:t>
            </a:r>
            <a:r>
              <a:rPr lang="en-US" i="1" dirty="0" err="1">
                <a:solidFill>
                  <a:schemeClr val="bg1"/>
                </a:solidFill>
              </a:rPr>
              <a:t>xsl:accumulator</a:t>
            </a:r>
            <a:r>
              <a:rPr lang="en-US" i="1" dirty="0">
                <a:solidFill>
                  <a:schemeClr val="bg1"/>
                </a:solidFill>
              </a:rPr>
              <a:t>-rule</a:t>
            </a:r>
            <a:br>
              <a:rPr lang="en-US" i="1" dirty="0">
                <a:solidFill>
                  <a:schemeClr val="bg1"/>
                </a:solidFill>
              </a:rPr>
            </a:br>
            <a:r>
              <a:rPr lang="en-US" i="1" dirty="0">
                <a:solidFill>
                  <a:schemeClr val="bg1"/>
                </a:solidFill>
              </a:rPr>
              <a:t>        </a:t>
            </a:r>
            <a:r>
              <a:rPr lang="en-US" b="1" i="1" dirty="0">
                <a:solidFill>
                  <a:schemeClr val="bg1"/>
                </a:solidFill>
              </a:rPr>
              <a:t>match</a:t>
            </a:r>
            <a:r>
              <a:rPr lang="en-US" i="1" dirty="0">
                <a:solidFill>
                  <a:schemeClr val="bg1"/>
                </a:solidFill>
              </a:rPr>
              <a:t> = pattern</a:t>
            </a:r>
            <a:br>
              <a:rPr lang="en-US" i="1" dirty="0">
                <a:solidFill>
                  <a:schemeClr val="bg1"/>
                </a:solidFill>
              </a:rPr>
            </a:br>
            <a:r>
              <a:rPr lang="en-US" i="1" dirty="0">
                <a:solidFill>
                  <a:schemeClr val="bg1"/>
                </a:solidFill>
              </a:rPr>
              <a:t>        </a:t>
            </a:r>
            <a:r>
              <a:rPr lang="en-US" b="1" i="1" dirty="0">
                <a:solidFill>
                  <a:schemeClr val="bg1"/>
                </a:solidFill>
              </a:rPr>
              <a:t>phase</a:t>
            </a:r>
            <a:r>
              <a:rPr lang="en-US" i="1" dirty="0">
                <a:solidFill>
                  <a:schemeClr val="bg1"/>
                </a:solidFill>
              </a:rPr>
              <a:t>? = "start" | "end"</a:t>
            </a:r>
            <a:br>
              <a:rPr lang="en-US"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a:t>
            </a:r>
            <a:r>
              <a:rPr lang="en-US" b="1" i="1" dirty="0">
                <a:solidFill>
                  <a:schemeClr val="bg1"/>
                </a:solidFill>
              </a:rPr>
              <a:t>&gt;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b="1" i="1" dirty="0">
                <a:solidFill>
                  <a:schemeClr val="bg1"/>
                </a:solidFill>
              </a:rPr>
              <a:t>&lt;/</a:t>
            </a:r>
            <a:r>
              <a:rPr lang="en-US" i="1" dirty="0" err="1">
                <a:solidFill>
                  <a:schemeClr val="bg1"/>
                </a:solidFill>
              </a:rPr>
              <a:t>xsl:accumulator</a:t>
            </a:r>
            <a:r>
              <a:rPr lang="en-US" i="1" dirty="0">
                <a:solidFill>
                  <a:schemeClr val="bg1"/>
                </a:solidFill>
              </a:rPr>
              <a:t>-rule</a:t>
            </a:r>
            <a:r>
              <a:rPr lang="en-US" b="1" i="1" dirty="0">
                <a:solidFill>
                  <a:schemeClr val="bg1"/>
                </a:solidFill>
              </a:rPr>
              <a:t>&gt;</a:t>
            </a:r>
            <a:endParaRPr lang="fr-FR" b="1" i="1" dirty="0">
              <a:solidFill>
                <a:schemeClr val="bg1"/>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8129016" y="5836750"/>
            <a:ext cx="609600" cy="521208"/>
          </a:xfrm>
          <a:prstGeom prst="rect">
            <a:avLst/>
          </a:prstGeom>
        </p:spPr>
        <p:txBody>
          <a:bodyPr/>
          <a:lstStyle/>
          <a:p>
            <a:pPr algn="ctr"/>
            <a:fld id="{5A33B5BC-E3F1-4ABE-A1A6-D2608D40EC2E}" type="slidenum">
              <a:rPr lang="fr-FR" sz="1400" b="1" smtClean="0">
                <a:solidFill>
                  <a:schemeClr val="bg1"/>
                </a:solidFill>
              </a:rPr>
              <a:pPr algn="ctr"/>
              <a:t>197</a:t>
            </a:fld>
            <a:endParaRPr lang="fr-FR" sz="1400" b="1" dirty="0">
              <a:solidFill>
                <a:schemeClr val="bg1"/>
              </a:solidFill>
            </a:endParaRPr>
          </a:p>
        </p:txBody>
      </p:sp>
      <p:sp>
        <p:nvSpPr>
          <p:cNvPr id="186371" name="AutoShape 2"/>
          <p:cNvSpPr>
            <a:spLocks noGrp="1" noChangeArrowheads="1"/>
          </p:cNvSpPr>
          <p:nvPr>
            <p:ph type="title" idx="4294967295"/>
          </p:nvPr>
        </p:nvSpPr>
        <p:spPr>
          <a:xfrm>
            <a:off x="0" y="274638"/>
            <a:ext cx="7467600" cy="1143000"/>
          </a:xfrm>
        </p:spPr>
        <p:txBody>
          <a:bodyPr/>
          <a:lstStyle/>
          <a:p>
            <a:pPr eaLnBrk="1" hangingPunct="1"/>
            <a:r>
              <a:rPr lang="fr-FR" dirty="0"/>
              <a:t>Conclusion</a:t>
            </a:r>
          </a:p>
        </p:txBody>
      </p:sp>
      <p:sp>
        <p:nvSpPr>
          <p:cNvPr id="186372" name="Rectangle 3"/>
          <p:cNvSpPr>
            <a:spLocks noGrp="1" noChangeArrowheads="1"/>
          </p:cNvSpPr>
          <p:nvPr>
            <p:ph type="body" idx="4294967295"/>
          </p:nvPr>
        </p:nvSpPr>
        <p:spPr>
          <a:xfrm>
            <a:off x="1552575" y="1484313"/>
            <a:ext cx="7591425" cy="4843462"/>
          </a:xfrm>
        </p:spPr>
        <p:txBody>
          <a:bodyPr>
            <a:normAutofit/>
          </a:bodyPr>
          <a:lstStyle/>
          <a:p>
            <a:pPr lvl="1" eaLnBrk="1" hangingPunct="1">
              <a:buNone/>
            </a:pPr>
            <a:endParaRPr lang="fr-FR" dirty="0">
              <a:ea typeface="MS Mincho" pitchFamily="49" charset="-128"/>
            </a:endParaRPr>
          </a:p>
          <a:p>
            <a:pPr lvl="1" eaLnBrk="1" hangingPunct="1"/>
            <a:r>
              <a:rPr lang="fr-FR" dirty="0">
                <a:ea typeface="MS Mincho" pitchFamily="49" charset="-128"/>
              </a:rPr>
              <a:t> Dans cette partie vous avez pris connaissance des nouvelles possibilités XSL 3.0</a:t>
            </a:r>
          </a:p>
          <a:p>
            <a:pPr lvl="1" eaLnBrk="1" hangingPunct="1"/>
            <a:endParaRPr lang="fr-FR" dirty="0">
              <a:ea typeface="MS Mincho" pitchFamily="49" charset="-128"/>
            </a:endParaRPr>
          </a:p>
          <a:p>
            <a:pPr lvl="1" eaLnBrk="1" hangingPunct="1"/>
            <a:r>
              <a:rPr lang="fr-FR" dirty="0">
                <a:ea typeface="MS Mincho" pitchFamily="49" charset="-128"/>
              </a:rPr>
              <a:t> Vous avez appris les différences fondamentales entre le </a:t>
            </a:r>
            <a:r>
              <a:rPr lang="fr-FR" dirty="0" err="1">
                <a:ea typeface="MS Mincho" pitchFamily="49" charset="-128"/>
              </a:rPr>
              <a:t>xsl</a:t>
            </a:r>
            <a:r>
              <a:rPr lang="fr-FR" dirty="0">
                <a:ea typeface="MS Mincho" pitchFamily="49" charset="-128"/>
              </a:rPr>
              <a:t> 2.0 &amp; </a:t>
            </a:r>
            <a:r>
              <a:rPr lang="fr-FR" dirty="0" err="1">
                <a:ea typeface="MS Mincho" pitchFamily="49" charset="-128"/>
              </a:rPr>
              <a:t>xsl</a:t>
            </a:r>
            <a:r>
              <a:rPr lang="fr-FR" dirty="0">
                <a:ea typeface="MS Mincho" pitchFamily="49" charset="-128"/>
              </a:rPr>
              <a:t> 3.0</a:t>
            </a:r>
          </a:p>
          <a:p>
            <a:pPr lvl="1" eaLnBrk="1" hangingPunct="1"/>
            <a:endParaRPr lang="fr-FR" dirty="0">
              <a:ea typeface="MS Mincho" pitchFamily="49" charset="-128"/>
            </a:endParaRPr>
          </a:p>
          <a:p>
            <a:pPr lvl="1" eaLnBrk="1" hangingPunct="1"/>
            <a:r>
              <a:rPr lang="fr-FR" dirty="0">
                <a:ea typeface="MS Mincho" pitchFamily="49" charset="-128"/>
              </a:rPr>
              <a:t> Vous avez acquis quelques techniques de mise en œuvre de transformations XML/XSL nouvelle génération</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8143900" y="5836750"/>
            <a:ext cx="609600" cy="521208"/>
          </a:xfrm>
          <a:prstGeom prst="rect">
            <a:avLst/>
          </a:prstGeom>
        </p:spPr>
        <p:txBody>
          <a:bodyPr/>
          <a:lstStyle/>
          <a:p>
            <a:pPr algn="ctr"/>
            <a:fld id="{5A33B5BC-E3F1-4ABE-A1A6-D2608D40EC2E}" type="slidenum">
              <a:rPr lang="fr-FR" sz="1400" b="1" smtClean="0">
                <a:solidFill>
                  <a:schemeClr val="bg1"/>
                </a:solidFill>
              </a:rPr>
              <a:pPr algn="ctr"/>
              <a:t>198</a:t>
            </a:fld>
            <a:endParaRPr lang="fr-FR" sz="1400" b="1" dirty="0">
              <a:solidFill>
                <a:schemeClr val="bg1"/>
              </a:solidFill>
            </a:endParaRPr>
          </a:p>
        </p:txBody>
      </p:sp>
      <p:sp>
        <p:nvSpPr>
          <p:cNvPr id="260099" name="AutoShape 2"/>
          <p:cNvSpPr>
            <a:spLocks noGrp="1" noChangeArrowheads="1"/>
          </p:cNvSpPr>
          <p:nvPr>
            <p:ph type="title" idx="4294967295"/>
          </p:nvPr>
        </p:nvSpPr>
        <p:spPr>
          <a:xfrm>
            <a:off x="0" y="274638"/>
            <a:ext cx="7467600" cy="1143000"/>
          </a:xfrm>
        </p:spPr>
        <p:txBody>
          <a:bodyPr/>
          <a:lstStyle/>
          <a:p>
            <a:pPr eaLnBrk="1" hangingPunct="1"/>
            <a:r>
              <a:rPr lang="fr-FR" dirty="0"/>
              <a:t>Conclusion finale</a:t>
            </a:r>
          </a:p>
        </p:txBody>
      </p:sp>
      <p:sp>
        <p:nvSpPr>
          <p:cNvPr id="260100" name="Rectangle 3"/>
          <p:cNvSpPr>
            <a:spLocks noGrp="1" noChangeArrowheads="1"/>
          </p:cNvSpPr>
          <p:nvPr>
            <p:ph type="body" idx="4294967295"/>
          </p:nvPr>
        </p:nvSpPr>
        <p:spPr>
          <a:xfrm>
            <a:off x="1624013" y="2000250"/>
            <a:ext cx="7519987" cy="4629150"/>
          </a:xfrm>
        </p:spPr>
        <p:txBody>
          <a:bodyPr>
            <a:normAutofit/>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Pendant cette formation, nous espérons :</a:t>
            </a:r>
            <a:br>
              <a:rPr lang="fr-FR" sz="1800" dirty="0">
                <a:cs typeface="Times New Roman" pitchFamily="18" charset="0"/>
              </a:rPr>
            </a:br>
            <a:r>
              <a:rPr lang="fr-FR" sz="1800" dirty="0">
                <a:cs typeface="Times New Roman" pitchFamily="18" charset="0"/>
              </a:rPr>
              <a:t>- que vous avez appris de nombreuses choses théoriques et pratiques</a:t>
            </a:r>
            <a:br>
              <a:rPr lang="fr-FR" sz="1800" dirty="0">
                <a:cs typeface="Times New Roman" pitchFamily="18" charset="0"/>
              </a:rPr>
            </a:br>
            <a:r>
              <a:rPr lang="fr-FR" sz="1800" dirty="0">
                <a:cs typeface="Times New Roman" pitchFamily="18" charset="0"/>
              </a:rPr>
              <a:t>- que vous y avez trouvé plus que ce que vous étiez venu chercher</a:t>
            </a:r>
            <a:br>
              <a:rPr lang="fr-FR" sz="1800" dirty="0">
                <a:cs typeface="Times New Roman" pitchFamily="18" charset="0"/>
              </a:rPr>
            </a:br>
            <a:r>
              <a:rPr lang="fr-FR" sz="1800" dirty="0">
                <a:cs typeface="Times New Roman" pitchFamily="18" charset="0"/>
              </a:rPr>
              <a:t>- et que vous avez passé un bon moment avec votre professeur</a:t>
            </a:r>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Merci d’avoir fait confiance à ORSYS, à bientôt pour d’autres formations !</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AutoShape 2"/>
          <p:cNvSpPr>
            <a:spLocks noGrp="1" noChangeArrowheads="1"/>
          </p:cNvSpPr>
          <p:nvPr>
            <p:ph type="title"/>
          </p:nvPr>
        </p:nvSpPr>
        <p:spPr/>
        <p:txBody>
          <a:bodyPr/>
          <a:lstStyle/>
          <a:p>
            <a:pPr eaLnBrk="1" hangingPunct="1"/>
            <a:r>
              <a:rPr lang="fr-FR" dirty="0"/>
              <a:t>Bibliographie</a:t>
            </a:r>
          </a:p>
        </p:txBody>
      </p:sp>
      <p:sp>
        <p:nvSpPr>
          <p:cNvPr id="26112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Livres de référence</a:t>
            </a:r>
          </a:p>
          <a:p>
            <a:pPr lvl="1" eaLnBrk="1" hangingPunct="1"/>
            <a:r>
              <a:rPr lang="fr-FR" dirty="0">
                <a:cs typeface="Times New Roman" pitchFamily="18" charset="0"/>
              </a:rPr>
              <a:t> « XSLT and XPath 2.0 » de Michael Kay chez </a:t>
            </a:r>
            <a:r>
              <a:rPr lang="fr-FR" dirty="0" err="1">
                <a:cs typeface="Times New Roman" pitchFamily="18" charset="0"/>
              </a:rPr>
              <a:t>Wrox</a:t>
            </a:r>
            <a:endParaRPr lang="fr-FR" dirty="0">
              <a:cs typeface="Times New Roman" pitchFamily="18" charset="0"/>
            </a:endParaRPr>
          </a:p>
          <a:p>
            <a:pPr lvl="1" eaLnBrk="1" hangingPunct="1"/>
            <a:r>
              <a:rPr lang="fr-FR" dirty="0">
                <a:cs typeface="Times New Roman" pitchFamily="18" charset="0"/>
              </a:rPr>
              <a:t>« Xml cours et exercices » de Alexandre Brillant</a:t>
            </a:r>
          </a:p>
          <a:p>
            <a:pPr lvl="1" eaLnBrk="1" hangingPunct="1"/>
            <a:endParaRPr lang="fr-FR" dirty="0">
              <a:cs typeface="Times New Roman" pitchFamily="18" charset="0"/>
            </a:endParaRPr>
          </a:p>
          <a:p>
            <a:pPr eaLnBrk="1" hangingPunct="1"/>
            <a:r>
              <a:rPr lang="fr-FR" dirty="0">
                <a:ea typeface="MS Mincho" pitchFamily="49" charset="-128"/>
              </a:rPr>
              <a:t>Sites de référence</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www.w3.org		(site du W3C - standards)</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www.w3schools.com	(Web </a:t>
            </a:r>
            <a:r>
              <a:rPr lang="fr-FR" dirty="0" err="1">
                <a:cs typeface="Times New Roman" pitchFamily="18" charset="0"/>
              </a:rPr>
              <a:t>programming</a:t>
            </a:r>
            <a:r>
              <a:rPr lang="fr-FR" dirty="0">
                <a:cs typeface="Times New Roman" pitchFamily="18" charset="0"/>
              </a:rPr>
              <a:t>)</a:t>
            </a:r>
          </a:p>
          <a:p>
            <a:pPr lvl="1" eaLnBrk="1" hangingPunct="1"/>
            <a:r>
              <a:rPr lang="fr-FR" dirty="0">
                <a:ea typeface="MS Mincho" pitchFamily="49" charset="-128"/>
              </a:rPr>
              <a:t> http://www.oreillynet.com/	(forum de développeurs)</a:t>
            </a:r>
          </a:p>
          <a:p>
            <a:pPr lvl="1" eaLnBrk="1" hangingPunct="1"/>
            <a:r>
              <a:rPr lang="fr-FR" dirty="0">
                <a:ea typeface="MS Mincho" pitchFamily="49" charset="-128"/>
              </a:rPr>
              <a:t> http://xmlfr.org			(blog XML)</a:t>
            </a:r>
          </a:p>
          <a:p>
            <a:pPr lvl="1" eaLnBrk="1" hangingPunct="1"/>
            <a:r>
              <a:rPr lang="fr-FR" dirty="0">
                <a:ea typeface="MS Mincho" pitchFamily="49" charset="-128"/>
              </a:rPr>
              <a:t> http://www.zvon.org		(guide de la galaxie XML)</a:t>
            </a:r>
            <a:endParaRPr lang="fr-FR" dirty="0">
              <a:cs typeface="Times New Roman" pitchFamily="18" charset="0"/>
            </a:endParaRPr>
          </a:p>
          <a:p>
            <a:pPr lvl="2"/>
            <a:endParaRPr lang="fr-FR" dirty="0">
              <a:cs typeface="Times New Roman" pitchFamily="18" charset="0"/>
            </a:endParaRPr>
          </a:p>
        </p:txBody>
      </p:sp>
      <p:sp>
        <p:nvSpPr>
          <p:cNvPr id="6" name="Espace réservé du numéro de diapositive 3"/>
          <p:cNvSpPr>
            <a:spLocks noGrp="1"/>
          </p:cNvSpPr>
          <p:nvPr>
            <p:ph type="sldNum" sz="quarter" idx="12"/>
          </p:nvPr>
        </p:nvSpPr>
        <p:spPr>
          <a:prstGeom prst="rect">
            <a:avLst/>
          </a:prstGeom>
        </p:spPr>
        <p:txBody>
          <a:bodyPr/>
          <a:lstStyle/>
          <a:p>
            <a:fld id="{5A33B5BC-E3F1-4ABE-A1A6-D2608D40EC2E}" type="slidenum">
              <a:rPr lang="fr-FR" sz="1400" b="1" smtClean="0">
                <a:solidFill>
                  <a:schemeClr val="bg1"/>
                </a:solidFill>
              </a:rPr>
              <a:pPr/>
              <a:t>199</a:t>
            </a:fld>
            <a:endParaRPr lang="fr-FR" sz="1400" b="1" dirty="0">
              <a:solidFill>
                <a:schemeClr val="bg1"/>
              </a:solidFill>
            </a:endParaRPr>
          </a:p>
        </p:txBody>
      </p:sp>
      <p:pic>
        <p:nvPicPr>
          <p:cNvPr id="7" name="Picture 4" descr="Afficher l'image d'origine"/>
          <p:cNvPicPr>
            <a:picLocks noChangeAspect="1" noChangeArrowheads="1"/>
          </p:cNvPicPr>
          <p:nvPr/>
        </p:nvPicPr>
        <p:blipFill>
          <a:blip r:embed="rId3" cstate="print"/>
          <a:srcRect/>
          <a:stretch>
            <a:fillRect/>
          </a:stretch>
        </p:blipFill>
        <p:spPr bwMode="auto">
          <a:xfrm rot="181784">
            <a:off x="5643570" y="2258578"/>
            <a:ext cx="1718431" cy="1988783"/>
          </a:xfrm>
          <a:prstGeom prst="rect">
            <a:avLst/>
          </a:prstGeom>
          <a:noFill/>
        </p:spPr>
      </p:pic>
      <p:pic>
        <p:nvPicPr>
          <p:cNvPr id="5" name="Picture 2" descr="Afficher l'image d'origine"/>
          <p:cNvPicPr>
            <a:picLocks noChangeAspect="1" noChangeArrowheads="1"/>
          </p:cNvPicPr>
          <p:nvPr/>
        </p:nvPicPr>
        <p:blipFill>
          <a:blip r:embed="rId4" cstate="print"/>
          <a:srcRect/>
          <a:stretch>
            <a:fillRect/>
          </a:stretch>
        </p:blipFill>
        <p:spPr bwMode="auto">
          <a:xfrm rot="216113">
            <a:off x="6788578" y="3554835"/>
            <a:ext cx="1794471" cy="1995704"/>
          </a:xfrm>
          <a:prstGeom prst="rect">
            <a:avLst/>
          </a:prstGeom>
          <a:noFill/>
        </p:spPr>
      </p:pic>
      <p:pic>
        <p:nvPicPr>
          <p:cNvPr id="4098" name="Picture 2"/>
          <p:cNvPicPr>
            <a:picLocks noChangeAspect="1" noChangeArrowheads="1"/>
          </p:cNvPicPr>
          <p:nvPr/>
        </p:nvPicPr>
        <p:blipFill>
          <a:blip r:embed="rId5"/>
          <a:srcRect/>
          <a:stretch>
            <a:fillRect/>
          </a:stretch>
        </p:blipFill>
        <p:spPr bwMode="auto">
          <a:xfrm rot="380412">
            <a:off x="5944396" y="1868327"/>
            <a:ext cx="2809875" cy="428625"/>
          </a:xfrm>
          <a:prstGeom prst="rect">
            <a:avLst/>
          </a:prstGeom>
          <a:noFill/>
          <a:ln w="9525">
            <a:noFill/>
            <a:miter lim="800000"/>
            <a:headEnd/>
            <a:tailEnd/>
          </a:ln>
          <a:effectLst/>
        </p:spPr>
      </p:pic>
      <p:sp>
        <p:nvSpPr>
          <p:cNvPr id="4100" name="AutoShape 4" descr="RÃ©sultat de recherche d'images pour &quot;w3c&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2" name="Picture 6" descr="RÃ©sultat de recherche d'images pour &quot;w3c&quot;"/>
          <p:cNvPicPr>
            <a:picLocks noChangeAspect="1" noChangeArrowheads="1"/>
          </p:cNvPicPr>
          <p:nvPr/>
        </p:nvPicPr>
        <p:blipFill>
          <a:blip r:embed="rId6"/>
          <a:srcRect/>
          <a:stretch>
            <a:fillRect/>
          </a:stretch>
        </p:blipFill>
        <p:spPr bwMode="auto">
          <a:xfrm rot="20965059">
            <a:off x="7551333" y="2651624"/>
            <a:ext cx="928694" cy="634608"/>
          </a:xfrm>
          <a:prstGeom prst="rect">
            <a:avLst/>
          </a:prstGeom>
          <a:noFill/>
        </p:spPr>
      </p:pic>
      <p:sp>
        <p:nvSpPr>
          <p:cNvPr id="4104" name="AutoShape 8" descr="O'Reilly hom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6" name="Picture 10" descr="RÃ©sultat de recherche d'images pour &quot;logo oreilly&quot;"/>
          <p:cNvPicPr>
            <a:picLocks noChangeAspect="1" noChangeArrowheads="1"/>
          </p:cNvPicPr>
          <p:nvPr/>
        </p:nvPicPr>
        <p:blipFill>
          <a:blip r:embed="rId7" cstate="print"/>
          <a:srcRect/>
          <a:stretch>
            <a:fillRect/>
          </a:stretch>
        </p:blipFill>
        <p:spPr bwMode="auto">
          <a:xfrm rot="356214">
            <a:off x="5575046" y="4700925"/>
            <a:ext cx="1127273" cy="306346"/>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A33B5BC-E3F1-4ABE-A1A6-D2608D40EC2E}" type="slidenum">
              <a:rPr lang="fr-FR" smtClean="0"/>
              <a:pPr/>
              <a:t>2</a:t>
            </a:fld>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normAutofit/>
          </a:bodyPr>
          <a:lstStyle/>
          <a:p>
            <a:r>
              <a:rPr lang="fr-FR" dirty="0"/>
              <a:t>XML et accessibilité Web</a:t>
            </a:r>
          </a:p>
        </p:txBody>
      </p:sp>
      <p:sp>
        <p:nvSpPr>
          <p:cNvPr id="24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WCAG, WAI et W3C suite…</a:t>
            </a:r>
          </a:p>
          <a:p>
            <a:pPr lvl="1" eaLnBrk="1" hangingPunct="1"/>
            <a:r>
              <a:rPr lang="fr-FR" dirty="0">
                <a:ea typeface="MS Mincho" pitchFamily="49" charset="-128"/>
              </a:rPr>
              <a:t> Niveaux de priorité du WCAG :</a:t>
            </a:r>
          </a:p>
          <a:p>
            <a:pPr lvl="2" eaLnBrk="1" hangingPunct="1">
              <a:buFont typeface="Wingdings" pitchFamily="2" charset="2"/>
              <a:buAutoNum type="arabicPeriod"/>
            </a:pPr>
            <a:r>
              <a:rPr lang="fr-FR" dirty="0">
                <a:ea typeface="MS Mincho" pitchFamily="49" charset="-128"/>
              </a:rPr>
              <a:t>A (must) : obligatoire</a:t>
            </a:r>
          </a:p>
          <a:p>
            <a:pPr lvl="2" eaLnBrk="1" hangingPunct="1">
              <a:buFont typeface="Wingdings" pitchFamily="2" charset="2"/>
              <a:buAutoNum type="arabicPeriod"/>
            </a:pPr>
            <a:r>
              <a:rPr lang="fr-FR" dirty="0">
                <a:ea typeface="MS Mincho" pitchFamily="49" charset="-128"/>
              </a:rPr>
              <a:t>AA (</a:t>
            </a:r>
            <a:r>
              <a:rPr lang="fr-FR" dirty="0" err="1">
                <a:ea typeface="MS Mincho" pitchFamily="49" charset="-128"/>
              </a:rPr>
              <a:t>should</a:t>
            </a:r>
            <a:r>
              <a:rPr lang="fr-FR" dirty="0">
                <a:ea typeface="MS Mincho" pitchFamily="49" charset="-128"/>
              </a:rPr>
              <a:t>) : souhaitable</a:t>
            </a:r>
          </a:p>
          <a:p>
            <a:pPr lvl="2" eaLnBrk="1" hangingPunct="1">
              <a:buFont typeface="Wingdings" pitchFamily="2" charset="2"/>
              <a:buAutoNum type="arabicPeriod"/>
            </a:pPr>
            <a:r>
              <a:rPr lang="fr-FR" dirty="0">
                <a:ea typeface="MS Mincho" pitchFamily="49" charset="-128"/>
              </a:rPr>
              <a:t>AAA (</a:t>
            </a:r>
            <a:r>
              <a:rPr lang="fr-FR" dirty="0" err="1">
                <a:ea typeface="MS Mincho" pitchFamily="49" charset="-128"/>
              </a:rPr>
              <a:t>may</a:t>
            </a:r>
            <a:r>
              <a:rPr lang="fr-FR" dirty="0">
                <a:ea typeface="MS Mincho" pitchFamily="49" charset="-128"/>
              </a:rPr>
              <a:t>) : optionnel</a:t>
            </a:r>
          </a:p>
          <a:p>
            <a:pPr lvl="1" eaLnBrk="1" hangingPunct="1"/>
            <a:endParaRPr lang="fr-FR" dirty="0">
              <a:ea typeface="MS Mincho" pitchFamily="49" charset="-128"/>
            </a:endParaRPr>
          </a:p>
          <a:p>
            <a:pPr lvl="1" eaLnBrk="1" hangingPunct="1"/>
            <a:r>
              <a:rPr lang="fr-FR" dirty="0">
                <a:ea typeface="MS Mincho" pitchFamily="49" charset="-128"/>
              </a:rPr>
              <a:t> Un des critères de niveau A, par exemple, est le respect de HTML4.01 strict </a:t>
            </a:r>
          </a:p>
          <a:p>
            <a:pPr lvl="1" eaLnBrk="1" hangingPunct="1"/>
            <a:endParaRPr lang="fr-FR" dirty="0">
              <a:ea typeface="MS Mincho" pitchFamily="49" charset="-128"/>
            </a:endParaRPr>
          </a:p>
          <a:p>
            <a:pPr lvl="1" eaLnBrk="1" hangingPunct="1"/>
            <a:r>
              <a:rPr lang="fr-FR" dirty="0">
                <a:ea typeface="MS Mincho" pitchFamily="49" charset="-128"/>
              </a:rPr>
              <a:t> Outils de </a:t>
            </a:r>
            <a:r>
              <a:rPr lang="fr-FR" dirty="0" err="1">
                <a:ea typeface="MS Mincho" pitchFamily="49" charset="-128"/>
              </a:rPr>
              <a:t>reporting</a:t>
            </a:r>
            <a:r>
              <a:rPr lang="fr-FR" dirty="0">
                <a:ea typeface="MS Mincho" pitchFamily="49" charset="-128"/>
              </a:rPr>
              <a:t> de conformité au WCAG (ex: </a:t>
            </a:r>
            <a:r>
              <a:rPr lang="fr-FR" dirty="0" err="1">
                <a:ea typeface="MS Mincho" pitchFamily="49" charset="-128"/>
              </a:rPr>
              <a:t>Watchfire</a:t>
            </a:r>
            <a:r>
              <a:rPr lang="fr-FR" dirty="0">
                <a:ea typeface="MS Mincho" pitchFamily="49" charset="-128"/>
              </a:rPr>
              <a:t> </a:t>
            </a:r>
            <a:r>
              <a:rPr lang="fr-FR" dirty="0" err="1">
                <a:ea typeface="MS Mincho" pitchFamily="49" charset="-128"/>
              </a:rPr>
              <a:t>WebXACT</a:t>
            </a:r>
            <a:r>
              <a:rPr lang="fr-FR" dirty="0">
                <a:ea typeface="MS Mincho" pitchFamily="49" charset="-128"/>
              </a:rPr>
              <a:t>)</a:t>
            </a:r>
            <a:br>
              <a:rPr lang="fr-FR" dirty="0">
                <a:ea typeface="MS Mincho" pitchFamily="49" charset="-128"/>
              </a:rPr>
            </a:br>
            <a:r>
              <a:rPr lang="fr-FR" dirty="0">
                <a:ea typeface="MS Mincho" pitchFamily="49" charset="-128"/>
              </a:rPr>
              <a:t>(</a:t>
            </a:r>
            <a:r>
              <a:rPr lang="fr-FR" u="sng" dirty="0">
                <a:ea typeface="MS Mincho" pitchFamily="49" charset="-128"/>
              </a:rPr>
              <a:t>Remarque:</a:t>
            </a:r>
            <a:r>
              <a:rPr lang="fr-FR" dirty="0">
                <a:ea typeface="MS Mincho" pitchFamily="49" charset="-128"/>
              </a:rPr>
              <a:t> plus disponible librement depuis le 1er février 2008)</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20</a:t>
            </a:fld>
            <a:endParaRPr lang="fr-FR"/>
          </a:p>
        </p:txBody>
      </p:sp>
      <p:sp>
        <p:nvSpPr>
          <p:cNvPr id="24578" name="Rectangle 13"/>
          <p:cNvSpPr>
            <a:spLocks noGrp="1" noChangeArrowheads="1"/>
          </p:cNvSpPr>
          <p:nvPr>
            <p:ph type="sldNum" sz="quarter" idx="4294967295"/>
          </p:nvPr>
        </p:nvSpPr>
        <p:spPr>
          <a:xfrm>
            <a:off x="0" y="6362700"/>
            <a:ext cx="762000" cy="488950"/>
          </a:xfrm>
          <a:prstGeom prst="rect">
            <a:avLst/>
          </a:prstGeom>
          <a:noFill/>
        </p:spPr>
        <p:txBody>
          <a:bodyPr/>
          <a:lstStyle/>
          <a:p>
            <a:fld id="{52132A2D-04B5-4004-B1A8-AD4C59A0908F}" type="slidenum">
              <a:rPr lang="fr-FR" smtClean="0"/>
              <a:pPr/>
              <a:t>20</a:t>
            </a:fld>
            <a:endParaRPr lang="fr-F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dirty="0"/>
              <a:t>A BIENTÔT…</a:t>
            </a:r>
          </a:p>
        </p:txBody>
      </p:sp>
      <p:sp>
        <p:nvSpPr>
          <p:cNvPr id="2" name="Rectangle 11"/>
          <p:cNvSpPr>
            <a:spLocks noGrp="1" noChangeArrowheads="1"/>
          </p:cNvSpPr>
          <p:nvPr>
            <p:ph type="sldNum" sz="quarter" idx="12"/>
          </p:nvPr>
        </p:nvSpPr>
        <p:spPr>
          <a:noFill/>
        </p:spPr>
        <p:txBody>
          <a:bodyPr/>
          <a:lstStyle/>
          <a:p>
            <a:fld id="{55B5F313-BCF5-49BF-B69D-33BEEC787335}" type="slidenum">
              <a:rPr lang="fr-FR" smtClean="0"/>
              <a:pPr/>
              <a:t>200</a:t>
            </a:fld>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AutoShape 2"/>
          <p:cNvSpPr>
            <a:spLocks noGrp="1" noChangeArrowheads="1"/>
          </p:cNvSpPr>
          <p:nvPr>
            <p:ph type="title"/>
          </p:nvPr>
        </p:nvSpPr>
        <p:spPr/>
        <p:txBody>
          <a:bodyPr>
            <a:normAutofit/>
          </a:bodyPr>
          <a:lstStyle/>
          <a:p>
            <a:r>
              <a:rPr lang="fr-FR" dirty="0"/>
              <a:t>XML et accessibilité Web</a:t>
            </a:r>
          </a:p>
        </p:txBody>
      </p:sp>
      <p:sp>
        <p:nvSpPr>
          <p:cNvPr id="25604"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gouvernements</a:t>
            </a:r>
          </a:p>
          <a:p>
            <a:pPr lvl="1" eaLnBrk="1" hangingPunct="1"/>
            <a:r>
              <a:rPr lang="fr-FR" dirty="0">
                <a:ea typeface="MS Mincho" pitchFamily="49" charset="-128"/>
              </a:rPr>
              <a:t> Aux USA, via la Section 508 de la loi américaine </a:t>
            </a:r>
            <a:r>
              <a:rPr lang="fr-FR" dirty="0" err="1">
                <a:ea typeface="MS Mincho" pitchFamily="49" charset="-128"/>
              </a:rPr>
              <a:t>Federal</a:t>
            </a:r>
            <a:r>
              <a:rPr lang="fr-FR" dirty="0">
                <a:ea typeface="MS Mincho" pitchFamily="49" charset="-128"/>
              </a:rPr>
              <a:t> </a:t>
            </a:r>
            <a:r>
              <a:rPr lang="fr-FR" dirty="0" err="1">
                <a:ea typeface="MS Mincho" pitchFamily="49" charset="-128"/>
              </a:rPr>
              <a:t>Rehabilitation</a:t>
            </a:r>
            <a:r>
              <a:rPr lang="fr-FR" dirty="0">
                <a:ea typeface="MS Mincho" pitchFamily="49" charset="-128"/>
              </a:rPr>
              <a:t> </a:t>
            </a:r>
            <a:r>
              <a:rPr lang="fr-FR" dirty="0" err="1">
                <a:ea typeface="MS Mincho" pitchFamily="49" charset="-128"/>
              </a:rPr>
              <a:t>Act</a:t>
            </a:r>
            <a:r>
              <a:rPr lang="fr-FR" dirty="0">
                <a:ea typeface="MS Mincho" pitchFamily="49" charset="-128"/>
              </a:rPr>
              <a:t> (www.section508.gov), le gouvernement prône le développement web selon les normes minimales WAI-AA et la validation XHTML &amp; CSS, l’insertion de touches raccourcis, une version hautement contrastée du site, la présence d’un média alternatif pour tout contenu (ex: texte + son).</a:t>
            </a:r>
          </a:p>
          <a:p>
            <a:pPr lvl="1" eaLnBrk="1" hangingPunct="1"/>
            <a:endParaRPr lang="fr-FR" dirty="0">
              <a:ea typeface="MS Mincho" pitchFamily="49" charset="-128"/>
            </a:endParaRPr>
          </a:p>
          <a:p>
            <a:pPr lvl="1" eaLnBrk="1" hangingPunct="1"/>
            <a:r>
              <a:rPr lang="fr-FR" dirty="0">
                <a:ea typeface="MS Mincho" pitchFamily="49" charset="-128"/>
              </a:rPr>
              <a:t> En France, la loi 2005-102 du 11 février 2005 (art. 47) pour "l'égalité des droits et des chances, la participation et la citoyenneté des personnes handicapées", dite loi "handicap", rédigée par l’ADAE (Association pour le Développement de l’Administration Électronique, prévoit l’accessibilité physique généralisée (sans rupture de déplacement), l’accessibilité renforcée des ERP… ainsi que des sanctions et des dates butoirs pour les mises aux normes (phase de diagnostic en 2011 et échéance en 2015). (cf. http://www.legifrance.gouv.fr)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21</a:t>
            </a:fld>
            <a:endParaRPr lang="fr-FR"/>
          </a:p>
        </p:txBody>
      </p:sp>
      <p:sp>
        <p:nvSpPr>
          <p:cNvPr id="5" name="Étoile à 12 branches 4"/>
          <p:cNvSpPr/>
          <p:nvPr/>
        </p:nvSpPr>
        <p:spPr>
          <a:xfrm>
            <a:off x="7286644" y="2714620"/>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Même les </a:t>
            </a:r>
          </a:p>
          <a:p>
            <a:pPr algn="ctr"/>
            <a:r>
              <a:rPr lang="fr-FR" b="1" dirty="0"/>
              <a:t>particuliers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AutoShape 2"/>
          <p:cNvSpPr>
            <a:spLocks noGrp="1" noChangeArrowheads="1"/>
          </p:cNvSpPr>
          <p:nvPr>
            <p:ph type="title"/>
          </p:nvPr>
        </p:nvSpPr>
        <p:spPr/>
        <p:txBody>
          <a:bodyPr>
            <a:normAutofit/>
          </a:bodyPr>
          <a:lstStyle/>
          <a:p>
            <a:r>
              <a:rPr lang="fr-FR" dirty="0"/>
              <a:t>Les parseurs XML du marché</a:t>
            </a:r>
          </a:p>
        </p:txBody>
      </p:sp>
      <p:sp>
        <p:nvSpPr>
          <p:cNvPr id="39940" name="Rectangle 3"/>
          <p:cNvSpPr>
            <a:spLocks noGrp="1" noChangeArrowheads="1"/>
          </p:cNvSpPr>
          <p:nvPr>
            <p:ph idx="1"/>
          </p:nvPr>
        </p:nvSpPr>
        <p:spPr/>
        <p:txBody>
          <a:bodyPr>
            <a:normAutofit fontScale="92500" lnSpcReduction="20000"/>
          </a:bodyPr>
          <a:lstStyle/>
          <a:p>
            <a:r>
              <a:rPr lang="fr-FR" dirty="0"/>
              <a:t>Types de parseurs</a:t>
            </a:r>
          </a:p>
          <a:p>
            <a:pPr lvl="1"/>
            <a:r>
              <a:rPr lang="fr-FR" dirty="0">
                <a:cs typeface="Courier New" pitchFamily="49" charset="0"/>
              </a:rPr>
              <a:t> On trouve des parseurs côté client (navigateurs, API MSXML…), côté serveur (API, librairies, components…)</a:t>
            </a:r>
          </a:p>
          <a:p>
            <a:pPr lvl="1"/>
            <a:r>
              <a:rPr lang="fr-FR" dirty="0">
                <a:cs typeface="Courier New" pitchFamily="49" charset="0"/>
              </a:rPr>
              <a:t> Les navigateurs Web les plus évolués (MSIE, MFF) intègrent des parseurs et des processeurs (ex: XSL-T)</a:t>
            </a:r>
          </a:p>
          <a:p>
            <a:pPr lvl="1"/>
            <a:endParaRPr lang="fr-FR" dirty="0">
              <a:cs typeface="Courier New" pitchFamily="49" charset="0"/>
            </a:endParaRPr>
          </a:p>
          <a:p>
            <a:r>
              <a:rPr lang="fr-FR" dirty="0"/>
              <a:t>Exemples de parseurs</a:t>
            </a:r>
          </a:p>
          <a:p>
            <a:pPr lvl="1"/>
            <a:r>
              <a:rPr lang="fr-FR" dirty="0">
                <a:cs typeface="Courier New" pitchFamily="49" charset="0"/>
              </a:rPr>
              <a:t> IBM XML </a:t>
            </a:r>
            <a:r>
              <a:rPr lang="fr-FR" dirty="0" err="1">
                <a:cs typeface="Courier New" pitchFamily="49" charset="0"/>
              </a:rPr>
              <a:t>parser</a:t>
            </a:r>
            <a:r>
              <a:rPr lang="fr-FR" dirty="0">
                <a:cs typeface="Courier New" pitchFamily="49" charset="0"/>
              </a:rPr>
              <a:t> for Java</a:t>
            </a:r>
          </a:p>
          <a:p>
            <a:pPr lvl="1"/>
            <a:r>
              <a:rPr lang="fr-FR" dirty="0">
                <a:cs typeface="Courier New" pitchFamily="49" charset="0"/>
              </a:rPr>
              <a:t> </a:t>
            </a:r>
            <a:r>
              <a:rPr lang="fr-FR" dirty="0" err="1">
                <a:cs typeface="Courier New" pitchFamily="49" charset="0"/>
              </a:rPr>
              <a:t>Xerces</a:t>
            </a:r>
            <a:r>
              <a:rPr lang="fr-FR" dirty="0">
                <a:cs typeface="Courier New" pitchFamily="49" charset="0"/>
              </a:rPr>
              <a:t> Java </a:t>
            </a:r>
            <a:r>
              <a:rPr lang="fr-FR" dirty="0" err="1">
                <a:cs typeface="Courier New" pitchFamily="49" charset="0"/>
              </a:rPr>
              <a:t>Parser</a:t>
            </a:r>
            <a:r>
              <a:rPr lang="fr-FR" dirty="0">
                <a:cs typeface="Courier New" pitchFamily="49" charset="0"/>
              </a:rPr>
              <a:t> (SAX 2 et DOM 2)</a:t>
            </a:r>
          </a:p>
          <a:p>
            <a:pPr lvl="1"/>
            <a:r>
              <a:rPr lang="fr-FR" dirty="0">
                <a:cs typeface="Courier New" pitchFamily="49" charset="0"/>
              </a:rPr>
              <a:t> XP </a:t>
            </a:r>
            <a:r>
              <a:rPr lang="fr-FR" dirty="0" err="1">
                <a:cs typeface="Courier New" pitchFamily="49" charset="0"/>
              </a:rPr>
              <a:t>parser</a:t>
            </a:r>
            <a:r>
              <a:rPr lang="fr-FR" dirty="0">
                <a:cs typeface="Courier New" pitchFamily="49" charset="0"/>
              </a:rPr>
              <a:t> SAX utilisé entre autres par XT</a:t>
            </a:r>
          </a:p>
          <a:p>
            <a:pPr lvl="1"/>
            <a:r>
              <a:rPr lang="fr-FR" dirty="0">
                <a:cs typeface="Courier New" pitchFamily="49" charset="0"/>
              </a:rPr>
              <a:t> </a:t>
            </a:r>
            <a:r>
              <a:rPr lang="fr-FR" dirty="0" err="1">
                <a:cs typeface="Courier New" pitchFamily="49" charset="0"/>
              </a:rPr>
              <a:t>SimpleXML</a:t>
            </a:r>
            <a:r>
              <a:rPr lang="fr-FR" dirty="0">
                <a:cs typeface="Courier New" pitchFamily="49" charset="0"/>
              </a:rPr>
              <a:t> parseur XML pour PHP</a:t>
            </a:r>
          </a:p>
          <a:p>
            <a:pPr lvl="1"/>
            <a:r>
              <a:rPr lang="fr-FR" dirty="0">
                <a:cs typeface="Courier New" pitchFamily="49" charset="0"/>
              </a:rPr>
              <a:t> XML </a:t>
            </a:r>
            <a:r>
              <a:rPr lang="fr-FR" dirty="0" err="1">
                <a:cs typeface="Courier New" pitchFamily="49" charset="0"/>
              </a:rPr>
              <a:t>parser</a:t>
            </a:r>
            <a:r>
              <a:rPr lang="fr-FR" dirty="0">
                <a:cs typeface="Courier New" pitchFamily="49" charset="0"/>
              </a:rPr>
              <a:t> pour Adobe Flash </a:t>
            </a:r>
          </a:p>
          <a:p>
            <a:pPr lvl="1"/>
            <a:r>
              <a:rPr lang="fr-FR" dirty="0">
                <a:cs typeface="Courier New" pitchFamily="49" charset="0"/>
              </a:rPr>
              <a:t> JDOM, </a:t>
            </a:r>
            <a:r>
              <a:rPr lang="fr-FR" dirty="0" err="1">
                <a:cs typeface="Courier New" pitchFamily="49" charset="0"/>
              </a:rPr>
              <a:t>XMLBeans</a:t>
            </a:r>
            <a:r>
              <a:rPr lang="fr-FR" dirty="0">
                <a:cs typeface="Courier New" pitchFamily="49" charset="0"/>
              </a:rPr>
              <a:t>, </a:t>
            </a:r>
            <a:r>
              <a:rPr lang="fr-FR" dirty="0" err="1">
                <a:cs typeface="Courier New" pitchFamily="49" charset="0"/>
              </a:rPr>
              <a:t>StAX</a:t>
            </a:r>
            <a:r>
              <a:rPr lang="fr-FR" dirty="0">
                <a:cs typeface="Courier New" pitchFamily="49" charset="0"/>
              </a:rPr>
              <a:t>, JAXB, XOM…</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22</a:t>
            </a:fld>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p:cNvSpPr>
            <a:spLocks noGrp="1" noChangeArrowheads="1"/>
          </p:cNvSpPr>
          <p:nvPr>
            <p:ph type="title"/>
          </p:nvPr>
        </p:nvSpPr>
        <p:spPr/>
        <p:txBody>
          <a:bodyPr>
            <a:normAutofit/>
          </a:bodyPr>
          <a:lstStyle/>
          <a:p>
            <a:r>
              <a:rPr lang="fr-FR" dirty="0"/>
              <a:t>Panorama des éditeurs XML</a:t>
            </a:r>
          </a:p>
        </p:txBody>
      </p:sp>
      <p:sp>
        <p:nvSpPr>
          <p:cNvPr id="41988" name="Rectangle 3"/>
          <p:cNvSpPr>
            <a:spLocks noGrp="1" noChangeArrowheads="1"/>
          </p:cNvSpPr>
          <p:nvPr>
            <p:ph idx="1"/>
          </p:nvPr>
        </p:nvSpPr>
        <p:spPr/>
        <p:txBody>
          <a:bodyPr>
            <a:normAutofit fontScale="70000" lnSpcReduction="20000"/>
          </a:bodyPr>
          <a:lstStyle/>
          <a:p>
            <a:r>
              <a:rPr lang="fr-FR" dirty="0"/>
              <a:t>Les éditeurs XML</a:t>
            </a:r>
          </a:p>
          <a:p>
            <a:pPr lvl="1"/>
            <a:r>
              <a:rPr lang="fr-FR" dirty="0"/>
              <a:t> </a:t>
            </a:r>
            <a:r>
              <a:rPr lang="fr-FR" b="1" dirty="0" err="1"/>
              <a:t>Altova</a:t>
            </a:r>
            <a:r>
              <a:rPr lang="fr-FR" b="1" dirty="0"/>
              <a:t> </a:t>
            </a:r>
            <a:r>
              <a:rPr lang="fr-FR" b="1" dirty="0" err="1"/>
              <a:t>XMLSpy</a:t>
            </a:r>
            <a:r>
              <a:rPr lang="fr-FR" b="1" dirty="0"/>
              <a:t> </a:t>
            </a:r>
            <a:r>
              <a:rPr lang="fr-FR" dirty="0"/>
              <a:t>est l'un des meilleurs outils de production XML</a:t>
            </a:r>
          </a:p>
          <a:p>
            <a:pPr lvl="1"/>
            <a:r>
              <a:rPr lang="fr-FR" dirty="0"/>
              <a:t> </a:t>
            </a:r>
            <a:r>
              <a:rPr lang="fr-FR" b="1" dirty="0" err="1"/>
              <a:t>oXygen</a:t>
            </a:r>
            <a:r>
              <a:rPr lang="fr-FR" dirty="0"/>
              <a:t> est un éditeur multiplateformes XML supportant aussi Relax NG, les </a:t>
            </a:r>
            <a:r>
              <a:rPr lang="fr-FR" dirty="0" err="1"/>
              <a:t>Schematrons</a:t>
            </a:r>
            <a:r>
              <a:rPr lang="fr-FR" dirty="0"/>
              <a:t>, SOAP, WSDL et permettant le débogage de XSL-T et </a:t>
            </a:r>
            <a:r>
              <a:rPr lang="fr-FR" dirty="0" err="1"/>
              <a:t>XQuery</a:t>
            </a:r>
            <a:endParaRPr lang="fr-FR" dirty="0"/>
          </a:p>
          <a:p>
            <a:pPr lvl="1"/>
            <a:r>
              <a:rPr lang="fr-FR" dirty="0"/>
              <a:t> </a:t>
            </a:r>
            <a:r>
              <a:rPr lang="fr-FR" b="1" dirty="0" err="1"/>
              <a:t>EditiX</a:t>
            </a:r>
            <a:r>
              <a:rPr lang="fr-FR" dirty="0"/>
              <a:t> est un éditeur similaire à </a:t>
            </a:r>
            <a:r>
              <a:rPr lang="fr-FR" dirty="0" err="1"/>
              <a:t>oXygen</a:t>
            </a:r>
            <a:r>
              <a:rPr lang="fr-FR" dirty="0"/>
              <a:t> orienté purement XML</a:t>
            </a:r>
          </a:p>
          <a:p>
            <a:pPr lvl="1"/>
            <a:r>
              <a:rPr lang="fr-FR" b="1" dirty="0"/>
              <a:t> </a:t>
            </a:r>
            <a:r>
              <a:rPr lang="fr-FR" b="1" dirty="0" err="1"/>
              <a:t>Liquid</a:t>
            </a:r>
            <a:r>
              <a:rPr lang="fr-FR" b="1" dirty="0"/>
              <a:t> XML Studio </a:t>
            </a:r>
            <a:r>
              <a:rPr lang="fr-FR" dirty="0"/>
              <a:t>propose une version libre et une payante très orientée programmation avec facilité d'intégration de composants Microsoft Visual Studio</a:t>
            </a:r>
          </a:p>
          <a:p>
            <a:pPr lvl="1"/>
            <a:r>
              <a:rPr lang="fr-FR" b="1" dirty="0"/>
              <a:t> Adobe </a:t>
            </a:r>
            <a:r>
              <a:rPr lang="fr-FR" b="1" dirty="0" err="1"/>
              <a:t>Dreamweaver</a:t>
            </a:r>
            <a:r>
              <a:rPr lang="fr-FR" b="1" dirty="0"/>
              <a:t> CS3+ </a:t>
            </a:r>
            <a:r>
              <a:rPr lang="fr-FR" dirty="0"/>
              <a:t>dispose de fonctionnalités avancées de XML (génération XSL-T, intégration de fichiers XML via son </a:t>
            </a:r>
            <a:r>
              <a:rPr lang="fr-FR" dirty="0" err="1"/>
              <a:t>framework</a:t>
            </a:r>
            <a:r>
              <a:rPr lang="fr-FR" dirty="0"/>
              <a:t> Ajax, interpréteur XPath… mais ces outils souffrent de quelques carences)</a:t>
            </a:r>
          </a:p>
          <a:p>
            <a:pPr lvl="1"/>
            <a:r>
              <a:rPr lang="fr-FR" dirty="0"/>
              <a:t> On note aussi l'existence d'éditeurs plus basics tels que "</a:t>
            </a:r>
            <a:r>
              <a:rPr lang="fr-FR" b="1" dirty="0" err="1"/>
              <a:t>Antenna</a:t>
            </a:r>
            <a:r>
              <a:rPr lang="fr-FR" b="1" dirty="0"/>
              <a:t> House XML Editor</a:t>
            </a:r>
            <a:r>
              <a:rPr lang="fr-FR" dirty="0"/>
              <a:t>", "</a:t>
            </a:r>
            <a:r>
              <a:rPr lang="fr-FR" b="1" dirty="0"/>
              <a:t>Open XML Editor</a:t>
            </a:r>
            <a:r>
              <a:rPr lang="fr-FR" dirty="0"/>
              <a:t>", "</a:t>
            </a:r>
            <a:r>
              <a:rPr lang="fr-FR" b="1" dirty="0"/>
              <a:t>XML Notepad</a:t>
            </a:r>
            <a:r>
              <a:rPr lang="fr-FR" dirty="0"/>
              <a:t>", "</a:t>
            </a:r>
            <a:r>
              <a:rPr lang="fr-FR" b="1" dirty="0"/>
              <a:t>Notepad++</a:t>
            </a:r>
            <a:r>
              <a:rPr lang="fr-FR" dirty="0"/>
              <a:t>" qui offrent une gamme de fonctionnalités de la simple coloration syntaxique XML à l'auto-complétion en passant par la validation et la génération de schémas et DTD</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23</a:t>
            </a:fld>
            <a:endParaRPr lang="fr-F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L’IDE </a:t>
            </a:r>
            <a:r>
              <a:rPr lang="fr-FR" dirty="0" err="1"/>
              <a:t>eclipse</a:t>
            </a:r>
            <a:endParaRPr lang="fr-FR" dirty="0"/>
          </a:p>
        </p:txBody>
      </p:sp>
      <p:sp>
        <p:nvSpPr>
          <p:cNvPr id="5" name="Espace réservé du contenu 4"/>
          <p:cNvSpPr>
            <a:spLocks noGrp="1"/>
          </p:cNvSpPr>
          <p:nvPr>
            <p:ph idx="1"/>
          </p:nvPr>
        </p:nvSpPr>
        <p:spPr/>
        <p:txBody>
          <a:bodyPr>
            <a:normAutofit fontScale="85000" lnSpcReduction="20000"/>
          </a:bodyPr>
          <a:lstStyle/>
          <a:p>
            <a:r>
              <a:rPr lang="fr-FR" dirty="0"/>
              <a:t>Gratuit &amp; Open-Source</a:t>
            </a:r>
          </a:p>
          <a:p>
            <a:endParaRPr lang="fr-FR" dirty="0"/>
          </a:p>
          <a:p>
            <a:r>
              <a:rPr lang="fr-FR" dirty="0"/>
              <a:t>Auto-</a:t>
            </a:r>
            <a:r>
              <a:rPr lang="fr-FR" dirty="0" err="1"/>
              <a:t>completion</a:t>
            </a:r>
            <a:endParaRPr lang="fr-FR" dirty="0"/>
          </a:p>
          <a:p>
            <a:endParaRPr lang="fr-FR" dirty="0"/>
          </a:p>
          <a:p>
            <a:r>
              <a:rPr lang="fr-FR" dirty="0"/>
              <a:t>Version PHP</a:t>
            </a:r>
          </a:p>
          <a:p>
            <a:pPr lvl="1"/>
            <a:r>
              <a:rPr lang="fr-FR" dirty="0"/>
              <a:t>Prise en charge composants Web / html /</a:t>
            </a:r>
            <a:r>
              <a:rPr lang="fr-FR" dirty="0" err="1"/>
              <a:t>css</a:t>
            </a:r>
            <a:r>
              <a:rPr lang="fr-FR" dirty="0"/>
              <a:t> / </a:t>
            </a:r>
            <a:r>
              <a:rPr lang="fr-FR" dirty="0" err="1"/>
              <a:t>dtd</a:t>
            </a:r>
            <a:r>
              <a:rPr lang="fr-FR" dirty="0"/>
              <a:t>, déjà intégré</a:t>
            </a:r>
          </a:p>
          <a:p>
            <a:endParaRPr lang="fr-FR" dirty="0"/>
          </a:p>
          <a:p>
            <a:r>
              <a:rPr lang="fr-FR" dirty="0"/>
              <a:t>Plugins XML</a:t>
            </a:r>
          </a:p>
          <a:p>
            <a:endParaRPr lang="fr-FR" dirty="0"/>
          </a:p>
          <a:p>
            <a:endParaRPr lang="fr-FR" dirty="0"/>
          </a:p>
          <a:p>
            <a:endParaRPr lang="fr-FR" dirty="0"/>
          </a:p>
          <a:p>
            <a:r>
              <a:rPr lang="fr-FR" dirty="0"/>
              <a:t>Debugger XSL</a:t>
            </a:r>
          </a:p>
          <a:p>
            <a:pPr lvl="1"/>
            <a:endParaRPr lang="fr-FR" dirty="0"/>
          </a:p>
          <a:p>
            <a:pPr lvl="1"/>
            <a:endParaRPr lang="fr-FR" dirty="0"/>
          </a:p>
        </p:txBody>
      </p:sp>
      <p:grpSp>
        <p:nvGrpSpPr>
          <p:cNvPr id="2" name="Groupe 8"/>
          <p:cNvGrpSpPr/>
          <p:nvPr/>
        </p:nvGrpSpPr>
        <p:grpSpPr>
          <a:xfrm>
            <a:off x="1568921" y="4795242"/>
            <a:ext cx="5739383" cy="793998"/>
            <a:chOff x="1187624" y="4653136"/>
            <a:chExt cx="5739383" cy="793998"/>
          </a:xfrm>
        </p:grpSpPr>
        <p:pic>
          <p:nvPicPr>
            <p:cNvPr id="1027" name="Picture 3"/>
            <p:cNvPicPr>
              <a:picLocks noChangeAspect="1" noChangeArrowheads="1"/>
            </p:cNvPicPr>
            <p:nvPr/>
          </p:nvPicPr>
          <p:blipFill>
            <a:blip r:embed="rId3" cstate="print"/>
            <a:srcRect/>
            <a:stretch>
              <a:fillRect/>
            </a:stretch>
          </p:blipFill>
          <p:spPr bwMode="auto">
            <a:xfrm>
              <a:off x="1187624" y="4653136"/>
              <a:ext cx="5648325" cy="37147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1259632" y="5085184"/>
              <a:ext cx="5667375" cy="361950"/>
            </a:xfrm>
            <a:prstGeom prst="rect">
              <a:avLst/>
            </a:prstGeom>
            <a:noFill/>
            <a:ln w="9525">
              <a:noFill/>
              <a:miter lim="800000"/>
              <a:headEnd/>
              <a:tailEnd/>
            </a:ln>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AutoShape 2"/>
          <p:cNvSpPr>
            <a:spLocks noGrp="1" noChangeArrowheads="1"/>
          </p:cNvSpPr>
          <p:nvPr>
            <p:ph type="title"/>
          </p:nvPr>
        </p:nvSpPr>
        <p:spPr/>
        <p:txBody>
          <a:bodyPr>
            <a:normAutofit/>
          </a:bodyPr>
          <a:lstStyle/>
          <a:p>
            <a:r>
              <a:rPr lang="fr-FR" dirty="0"/>
              <a:t>Les espaces de nom</a:t>
            </a:r>
          </a:p>
        </p:txBody>
      </p:sp>
      <p:sp>
        <p:nvSpPr>
          <p:cNvPr id="117764"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Utilisation des espaces de nom</a:t>
            </a:r>
          </a:p>
          <a:p>
            <a:pPr lvl="1" eaLnBrk="1" hangingPunct="1"/>
            <a:r>
              <a:rPr lang="fr-FR" dirty="0">
                <a:cs typeface="Courier New" pitchFamily="49" charset="0"/>
              </a:rPr>
              <a:t> l’attribut « </a:t>
            </a:r>
            <a:r>
              <a:rPr lang="fr-FR" dirty="0" err="1">
                <a:cs typeface="Courier New" pitchFamily="49" charset="0"/>
              </a:rPr>
              <a:t>xmlns</a:t>
            </a:r>
            <a:r>
              <a:rPr lang="fr-FR" dirty="0">
                <a:cs typeface="Courier New" pitchFamily="49" charset="0"/>
              </a:rPr>
              <a:t> » précise le namespace auquel appartiennent les balises</a:t>
            </a:r>
            <a:br>
              <a:rPr lang="fr-FR" dirty="0">
                <a:cs typeface="Courier New" pitchFamily="49" charset="0"/>
              </a:rPr>
            </a:br>
            <a:r>
              <a:rPr lang="fr-FR" dirty="0">
                <a:cs typeface="Courier New" pitchFamily="49" charset="0"/>
              </a:rPr>
              <a:t>&lt;html </a:t>
            </a:r>
            <a:r>
              <a:rPr lang="fr-FR" dirty="0" err="1">
                <a:cs typeface="Courier New" pitchFamily="49" charset="0"/>
              </a:rPr>
              <a:t>xmlns</a:t>
            </a:r>
            <a:r>
              <a:rPr lang="fr-FR" dirty="0">
                <a:cs typeface="Courier New" pitchFamily="49" charset="0"/>
              </a:rPr>
              <a:t>=</a:t>
            </a:r>
            <a:r>
              <a:rPr lang="fr-FR" dirty="0">
                <a:ea typeface="MS Mincho" pitchFamily="49" charset="-128"/>
              </a:rPr>
              <a:t>"http://www.w3.org/1999/xhtml"&gt; (un exemple de default ns)</a:t>
            </a:r>
          </a:p>
          <a:p>
            <a:pPr lvl="1" eaLnBrk="1" hangingPunct="1"/>
            <a:r>
              <a:rPr lang="fr-FR" dirty="0">
                <a:ea typeface="MS Mincho" pitchFamily="49" charset="-128"/>
              </a:rPr>
              <a:t> </a:t>
            </a:r>
            <a:r>
              <a:rPr lang="fr-FR" dirty="0"/>
              <a:t>Sur le Web, le namespace prend généralement la forme d’une URI ou URN (mais ce n’est pas obligatoire)</a:t>
            </a:r>
          </a:p>
          <a:p>
            <a:pPr lvl="1" eaLnBrk="1" hangingPunct="1"/>
            <a:endParaRPr lang="fr-FR" dirty="0"/>
          </a:p>
          <a:p>
            <a:pPr lvl="1" eaLnBrk="1" hangingPunct="1"/>
            <a:endParaRPr lang="fr-FR" dirty="0"/>
          </a:p>
          <a:p>
            <a:pPr lvl="1" eaLnBrk="1" hangingPunct="1"/>
            <a:endParaRPr lang="fr-FR" dirty="0"/>
          </a:p>
          <a:p>
            <a:pPr eaLnBrk="1" hangingPunct="1"/>
            <a:r>
              <a:rPr lang="fr-FR" dirty="0">
                <a:ea typeface="MS Mincho" pitchFamily="49" charset="-128"/>
              </a:rPr>
              <a:t>Les préfixes</a:t>
            </a:r>
          </a:p>
          <a:p>
            <a:pPr lvl="1" eaLnBrk="1" hangingPunct="1"/>
            <a:r>
              <a:rPr lang="fr-FR" dirty="0"/>
              <a:t> Utilisation des préfixes : </a:t>
            </a:r>
            <a:r>
              <a:rPr lang="fr-FR" b="1" i="1" dirty="0">
                <a:solidFill>
                  <a:srgbClr val="C00000"/>
                </a:solidFill>
              </a:rPr>
              <a:t>&lt;</a:t>
            </a:r>
            <a:r>
              <a:rPr lang="fr-FR" b="1" i="1" dirty="0" err="1">
                <a:solidFill>
                  <a:srgbClr val="C00000"/>
                </a:solidFill>
              </a:rPr>
              <a:t>html:html</a:t>
            </a:r>
            <a:r>
              <a:rPr lang="fr-FR" b="1" i="1" dirty="0">
                <a:solidFill>
                  <a:srgbClr val="C00000"/>
                </a:solidFill>
              </a:rPr>
              <a:t> </a:t>
            </a:r>
            <a:r>
              <a:rPr lang="fr-FR" b="1" i="1" dirty="0" err="1">
                <a:solidFill>
                  <a:srgbClr val="C00000"/>
                </a:solidFill>
              </a:rPr>
              <a:t>xmlns:html</a:t>
            </a:r>
            <a:r>
              <a:rPr lang="fr-FR" b="1" i="1" dirty="0">
                <a:solidFill>
                  <a:srgbClr val="C00000"/>
                </a:solidFill>
              </a:rPr>
              <a:t>="… &lt;</a:t>
            </a:r>
            <a:r>
              <a:rPr lang="fr-FR" b="1" i="1" dirty="0" err="1">
                <a:solidFill>
                  <a:srgbClr val="C00000"/>
                </a:solidFill>
              </a:rPr>
              <a:t>html:head</a:t>
            </a:r>
            <a:r>
              <a:rPr lang="fr-FR" b="1" i="1" dirty="0">
                <a:solidFill>
                  <a:srgbClr val="C00000"/>
                </a:solidFill>
              </a:rPr>
              <a:t>… &lt;</a:t>
            </a:r>
            <a:r>
              <a:rPr lang="fr-FR" b="1" i="1" dirty="0" err="1">
                <a:solidFill>
                  <a:srgbClr val="C00000"/>
                </a:solidFill>
              </a:rPr>
              <a:t>html:body</a:t>
            </a:r>
            <a:r>
              <a:rPr lang="fr-FR" b="1" i="1" dirty="0">
                <a:solidFill>
                  <a:srgbClr val="C00000"/>
                </a:solidFill>
              </a:rPr>
              <a:t>…</a:t>
            </a:r>
          </a:p>
          <a:p>
            <a:pPr lvl="1" eaLnBrk="1" hangingPunct="1"/>
            <a:r>
              <a:rPr lang="fr-FR" dirty="0"/>
              <a:t> Préfixes multiples :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25</a:t>
            </a:fld>
            <a:endParaRPr lang="fr-FR"/>
          </a:p>
        </p:txBody>
      </p:sp>
      <p:sp>
        <p:nvSpPr>
          <p:cNvPr id="117762" name="Rectangle 13"/>
          <p:cNvSpPr>
            <a:spLocks noGrp="1" noChangeArrowheads="1"/>
          </p:cNvSpPr>
          <p:nvPr>
            <p:ph type="sldNum" sz="quarter" idx="4294967295"/>
          </p:nvPr>
        </p:nvSpPr>
        <p:spPr>
          <a:xfrm>
            <a:off x="0" y="6362700"/>
            <a:ext cx="762000" cy="488950"/>
          </a:xfrm>
          <a:prstGeom prst="rect">
            <a:avLst/>
          </a:prstGeom>
          <a:noFill/>
        </p:spPr>
        <p:txBody>
          <a:bodyPr/>
          <a:lstStyle/>
          <a:p>
            <a:fld id="{A0AC3DA4-B1B1-4CC5-96DA-42778C12D9A9}" type="slidenum">
              <a:rPr lang="fr-FR" smtClean="0"/>
              <a:pPr/>
              <a:t>25</a:t>
            </a:fld>
            <a:endParaRPr lang="fr-FR" dirty="0"/>
          </a:p>
        </p:txBody>
      </p:sp>
      <p:sp>
        <p:nvSpPr>
          <p:cNvPr id="7" name="ZoneTexte 6"/>
          <p:cNvSpPr txBox="1"/>
          <p:nvPr/>
        </p:nvSpPr>
        <p:spPr>
          <a:xfrm>
            <a:off x="3143240" y="3714752"/>
            <a:ext cx="4688670" cy="141577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1"/>
            <a:r>
              <a:rPr lang="fr-FR" sz="1200" b="1" i="1" u="sng" dirty="0">
                <a:solidFill>
                  <a:schemeClr val="tx1"/>
                </a:solidFill>
              </a:rPr>
              <a:t>Code XML :</a:t>
            </a:r>
          </a:p>
          <a:p>
            <a:pPr marL="0" lvl="1"/>
            <a:r>
              <a:rPr lang="fr-FR" b="1"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 </a:t>
            </a:r>
            <a:r>
              <a:rPr lang="fr-FR" b="1" i="1" dirty="0" err="1">
                <a:solidFill>
                  <a:schemeClr val="tx1"/>
                </a:solidFill>
              </a:rPr>
              <a:t>xmlns:bk</a:t>
            </a:r>
            <a:r>
              <a:rPr lang="fr-FR" i="1" dirty="0">
                <a:solidFill>
                  <a:schemeClr val="tx1"/>
                </a:solidFill>
              </a:rPr>
              <a:t>="…" </a:t>
            </a:r>
            <a:r>
              <a:rPr lang="fr-FR" b="1" i="1" dirty="0" err="1">
                <a:solidFill>
                  <a:schemeClr val="tx1"/>
                </a:solidFill>
              </a:rPr>
              <a:t>xmlns:isbn</a:t>
            </a:r>
            <a:r>
              <a:rPr lang="fr-FR" i="1" dirty="0">
                <a:solidFill>
                  <a:schemeClr val="tx1"/>
                </a:solidFill>
              </a:rPr>
              <a:t>="…"&gt; </a:t>
            </a:r>
          </a:p>
          <a:p>
            <a:pPr marL="0" lvl="1"/>
            <a:r>
              <a:rPr lang="fr-FR" i="1" dirty="0">
                <a:solidFill>
                  <a:schemeClr val="tx1"/>
                </a:solidFill>
              </a:rPr>
              <a:t>	&lt;</a:t>
            </a:r>
            <a:r>
              <a:rPr lang="fr-FR" b="1" i="1" dirty="0" err="1">
                <a:solidFill>
                  <a:schemeClr val="tx1"/>
                </a:solidFill>
              </a:rPr>
              <a:t>bk:</a:t>
            </a:r>
            <a:r>
              <a:rPr lang="fr-FR" i="1" dirty="0" err="1">
                <a:solidFill>
                  <a:schemeClr val="tx1"/>
                </a:solidFill>
              </a:rPr>
              <a:t>title</a:t>
            </a:r>
            <a:r>
              <a:rPr lang="fr-FR" i="1" dirty="0">
                <a:solidFill>
                  <a:schemeClr val="tx1"/>
                </a:solidFill>
              </a:rPr>
              <a:t>…&gt;… &lt;/</a:t>
            </a:r>
            <a:r>
              <a:rPr lang="fr-FR" b="1" i="1" dirty="0" err="1">
                <a:solidFill>
                  <a:schemeClr val="tx1"/>
                </a:solidFill>
              </a:rPr>
              <a:t>bk:</a:t>
            </a:r>
            <a:r>
              <a:rPr lang="fr-FR" i="1" dirty="0" err="1">
                <a:solidFill>
                  <a:schemeClr val="tx1"/>
                </a:solidFill>
              </a:rPr>
              <a:t>title</a:t>
            </a:r>
            <a:r>
              <a:rPr lang="fr-FR" i="1" dirty="0">
                <a:solidFill>
                  <a:schemeClr val="tx1"/>
                </a:solidFill>
              </a:rPr>
              <a:t>&gt; </a:t>
            </a:r>
          </a:p>
          <a:p>
            <a:pPr marL="0" lvl="1"/>
            <a:r>
              <a:rPr lang="fr-FR" i="1" dirty="0">
                <a:solidFill>
                  <a:schemeClr val="tx1"/>
                </a:solidFill>
              </a:rPr>
              <a:t>	&lt;</a:t>
            </a:r>
            <a:r>
              <a:rPr lang="fr-FR" b="1" i="1" dirty="0" err="1">
                <a:solidFill>
                  <a:schemeClr val="tx1"/>
                </a:solidFill>
              </a:rPr>
              <a:t>isbn:</a:t>
            </a:r>
            <a:r>
              <a:rPr lang="fr-FR" i="1" dirty="0" err="1">
                <a:solidFill>
                  <a:schemeClr val="tx1"/>
                </a:solidFill>
              </a:rPr>
              <a:t>number</a:t>
            </a:r>
            <a:r>
              <a:rPr lang="fr-FR" i="1" dirty="0">
                <a:solidFill>
                  <a:schemeClr val="tx1"/>
                </a:solidFill>
              </a:rPr>
              <a:t>…&gt;… &lt;/</a:t>
            </a:r>
            <a:r>
              <a:rPr lang="fr-FR" b="1" i="1" dirty="0" err="1">
                <a:solidFill>
                  <a:schemeClr val="tx1"/>
                </a:solidFill>
              </a:rPr>
              <a:t>isbn:</a:t>
            </a:r>
            <a:r>
              <a:rPr lang="fr-FR" i="1" dirty="0" err="1">
                <a:solidFill>
                  <a:schemeClr val="tx1"/>
                </a:solidFill>
              </a:rPr>
              <a:t>number</a:t>
            </a:r>
            <a:r>
              <a:rPr lang="fr-FR" i="1" dirty="0">
                <a:solidFill>
                  <a:schemeClr val="tx1"/>
                </a:solidFill>
              </a:rPr>
              <a:t>&gt;</a:t>
            </a:r>
          </a:p>
          <a:p>
            <a:pPr marL="0" lvl="1"/>
            <a:r>
              <a:rPr lang="fr-FR"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&gt;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AutoShape 1026"/>
          <p:cNvSpPr>
            <a:spLocks noGrp="1" noChangeArrowheads="1"/>
          </p:cNvSpPr>
          <p:nvPr>
            <p:ph type="title"/>
          </p:nvPr>
        </p:nvSpPr>
        <p:spPr/>
        <p:txBody>
          <a:bodyPr>
            <a:normAutofit/>
          </a:bodyPr>
          <a:lstStyle/>
          <a:p>
            <a:r>
              <a:rPr lang="fr-FR" dirty="0"/>
              <a:t>Les espaces de nom</a:t>
            </a:r>
          </a:p>
        </p:txBody>
      </p:sp>
      <p:sp>
        <p:nvSpPr>
          <p:cNvPr id="118788" name="Rectangle 1027"/>
          <p:cNvSpPr>
            <a:spLocks noGrp="1" noChangeArrowheads="1"/>
          </p:cNvSpPr>
          <p:nvPr>
            <p:ph idx="1"/>
          </p:nvPr>
        </p:nvSpPr>
        <p:spPr/>
        <p:txBody>
          <a:bodyPr>
            <a:normAutofit fontScale="70000" lnSpcReduction="20000"/>
          </a:bodyPr>
          <a:lstStyle/>
          <a:p>
            <a:r>
              <a:rPr lang="fr-FR" dirty="0"/>
              <a:t>La portée d'un espace de nom :</a:t>
            </a:r>
          </a:p>
          <a:p>
            <a:pPr lvl="1" eaLnBrk="1" hangingPunct="1"/>
            <a:r>
              <a:rPr lang="fr-FR" dirty="0"/>
              <a:t> Portée (</a:t>
            </a:r>
            <a:r>
              <a:rPr lang="fr-FR" dirty="0" err="1"/>
              <a:t>scoping</a:t>
            </a:r>
            <a:r>
              <a:rPr lang="fr-FR" dirty="0"/>
              <a:t>): de la balise de déclaration à celle de fin (sauf autres zones ns)</a:t>
            </a:r>
          </a:p>
          <a:p>
            <a:pPr lvl="1" eaLnBrk="1" hangingPunct="1"/>
            <a:endParaRPr lang="fr-FR" sz="1400" dirty="0"/>
          </a:p>
          <a:p>
            <a:pPr lvl="1" eaLnBrk="1" hangingPunct="1"/>
            <a:r>
              <a:rPr lang="fr-FR" dirty="0"/>
              <a:t> Default namespace : </a:t>
            </a:r>
          </a:p>
          <a:p>
            <a:pPr lvl="1" eaLnBrk="1" hangingPunct="1"/>
            <a:endParaRPr lang="fr-FR" dirty="0"/>
          </a:p>
          <a:p>
            <a:pPr lvl="2"/>
            <a:r>
              <a:rPr lang="fr-FR" dirty="0"/>
              <a:t>balises préfixées</a:t>
            </a:r>
          </a:p>
          <a:p>
            <a:pPr lvl="2">
              <a:buNone/>
            </a:pPr>
            <a:r>
              <a:rPr lang="fr-FR" dirty="0"/>
              <a:t>	 pas attributs</a:t>
            </a:r>
          </a:p>
          <a:p>
            <a:pPr lvl="1" eaLnBrk="1" hangingPunct="1"/>
            <a:endParaRPr lang="fr-FR" dirty="0"/>
          </a:p>
          <a:p>
            <a:pPr lvl="1" eaLnBrk="1" hangingPunct="1"/>
            <a:endParaRPr lang="fr-FR" dirty="0"/>
          </a:p>
          <a:p>
            <a:pPr lvl="1" eaLnBrk="1" hangingPunct="1"/>
            <a:r>
              <a:rPr lang="fr-FR" dirty="0"/>
              <a:t> Unicité du ns : 2 ns ayant la même valeur sont considérés identiques. </a:t>
            </a:r>
            <a:br>
              <a:rPr lang="fr-FR" dirty="0"/>
            </a:br>
            <a:r>
              <a:rPr lang="fr-FR" dirty="0"/>
              <a:t>ex: </a:t>
            </a:r>
          </a:p>
          <a:p>
            <a:pPr lvl="1" eaLnBrk="1" hangingPunct="1"/>
            <a:endParaRPr lang="fr-FR" dirty="0"/>
          </a:p>
          <a:p>
            <a:pPr lvl="1" eaLnBrk="1" hangingPunct="1"/>
            <a:endParaRPr lang="fr-FR" dirty="0"/>
          </a:p>
          <a:p>
            <a:pPr lvl="1" eaLnBrk="1" hangingPunct="1"/>
            <a:endParaRPr lang="fr-FR" dirty="0"/>
          </a:p>
          <a:p>
            <a:pPr lvl="1" eaLnBrk="1" hangingPunct="1"/>
            <a:endParaRPr lang="fr-FR" dirty="0"/>
          </a:p>
          <a:p>
            <a:pPr lvl="1" eaLnBrk="1" hangingPunct="1"/>
            <a:endParaRPr lang="fr-FR" dirty="0"/>
          </a:p>
          <a:p>
            <a:pPr marL="2771775" lvl="3" indent="-200025"/>
            <a:r>
              <a:rPr lang="fr-FR" dirty="0"/>
              <a:t>(a non-préfixé car attribut)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26</a:t>
            </a:fld>
            <a:endParaRPr lang="fr-FR"/>
          </a:p>
        </p:txBody>
      </p:sp>
      <p:sp>
        <p:nvSpPr>
          <p:cNvPr id="118786" name="Rectangle 13"/>
          <p:cNvSpPr>
            <a:spLocks noGrp="1" noChangeArrowheads="1"/>
          </p:cNvSpPr>
          <p:nvPr>
            <p:ph type="sldNum" sz="quarter" idx="4294967295"/>
          </p:nvPr>
        </p:nvSpPr>
        <p:spPr>
          <a:xfrm>
            <a:off x="0" y="6362700"/>
            <a:ext cx="762000" cy="488950"/>
          </a:xfrm>
          <a:prstGeom prst="rect">
            <a:avLst/>
          </a:prstGeom>
          <a:noFill/>
        </p:spPr>
        <p:txBody>
          <a:bodyPr/>
          <a:lstStyle/>
          <a:p>
            <a:fld id="{99FCC7CA-2E95-4CD6-B710-24D3F1722910}" type="slidenum">
              <a:rPr lang="fr-FR" smtClean="0"/>
              <a:pPr/>
              <a:t>26</a:t>
            </a:fld>
            <a:endParaRPr lang="fr-FR"/>
          </a:p>
        </p:txBody>
      </p:sp>
      <p:sp>
        <p:nvSpPr>
          <p:cNvPr id="7" name="ZoneTexte 6"/>
          <p:cNvSpPr txBox="1"/>
          <p:nvPr/>
        </p:nvSpPr>
        <p:spPr>
          <a:xfrm>
            <a:off x="3707904" y="2564904"/>
            <a:ext cx="5328592"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i="1" dirty="0"/>
              <a:t>&lt;book </a:t>
            </a:r>
            <a:r>
              <a:rPr lang="fr-FR" b="1" i="1" dirty="0" err="1"/>
              <a:t>xmlns</a:t>
            </a:r>
            <a:r>
              <a:rPr lang="fr-FR" i="1" dirty="0"/>
              <a:t>="…" </a:t>
            </a:r>
            <a:r>
              <a:rPr lang="fr-FR" b="1" i="1" dirty="0" err="1"/>
              <a:t>xmlns:isbn</a:t>
            </a:r>
            <a:r>
              <a:rPr lang="fr-FR" i="1" dirty="0"/>
              <a:t>="…"&gt; </a:t>
            </a:r>
          </a:p>
          <a:p>
            <a:r>
              <a:rPr lang="fr-FR" i="1" dirty="0"/>
              <a:t>	&lt;</a:t>
            </a:r>
            <a:r>
              <a:rPr lang="fr-FR" i="1" dirty="0" err="1"/>
              <a:t>title</a:t>
            </a:r>
            <a:r>
              <a:rPr lang="fr-FR" i="1" dirty="0"/>
              <a:t>…&gt;… &lt;/</a:t>
            </a:r>
            <a:r>
              <a:rPr lang="fr-FR" i="1" dirty="0" err="1"/>
              <a:t>title</a:t>
            </a:r>
            <a:r>
              <a:rPr lang="fr-FR" i="1" dirty="0"/>
              <a:t>&gt; </a:t>
            </a:r>
          </a:p>
          <a:p>
            <a:r>
              <a:rPr lang="fr-FR" i="1" dirty="0"/>
              <a:t>	&lt;</a:t>
            </a:r>
            <a:r>
              <a:rPr lang="fr-FR" b="1" i="1" dirty="0" err="1"/>
              <a:t>isbn:</a:t>
            </a:r>
            <a:r>
              <a:rPr lang="fr-FR" i="1" dirty="0" err="1"/>
              <a:t>number</a:t>
            </a:r>
            <a:r>
              <a:rPr lang="fr-FR" i="1" dirty="0"/>
              <a:t>…&gt;… &lt;/</a:t>
            </a:r>
            <a:r>
              <a:rPr lang="fr-FR" b="1" i="1" dirty="0" err="1"/>
              <a:t>isbn:</a:t>
            </a:r>
            <a:r>
              <a:rPr lang="fr-FR" i="1" dirty="0" err="1"/>
              <a:t>number</a:t>
            </a:r>
            <a:r>
              <a:rPr lang="fr-FR" i="1" dirty="0"/>
              <a:t>&gt;</a:t>
            </a:r>
          </a:p>
          <a:p>
            <a:r>
              <a:rPr lang="fr-FR" i="1" dirty="0"/>
              <a:t>&lt;/book&gt;</a:t>
            </a:r>
            <a:endParaRPr lang="fr-FR" dirty="0"/>
          </a:p>
        </p:txBody>
      </p:sp>
      <p:sp>
        <p:nvSpPr>
          <p:cNvPr id="8" name="Rectangle 7"/>
          <p:cNvSpPr/>
          <p:nvPr/>
        </p:nvSpPr>
        <p:spPr>
          <a:xfrm>
            <a:off x="539552" y="4809926"/>
            <a:ext cx="799288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t>&lt;x </a:t>
            </a:r>
            <a:r>
              <a:rPr lang="fr-FR" b="1" i="1" dirty="0"/>
              <a:t>xmlns:ns1</a:t>
            </a:r>
            <a:r>
              <a:rPr lang="fr-FR" i="1" dirty="0"/>
              <a:t>="http://www.w3.org" </a:t>
            </a:r>
            <a:r>
              <a:rPr lang="fr-FR" b="1" i="1" dirty="0"/>
              <a:t>xmlns:ns2</a:t>
            </a:r>
            <a:r>
              <a:rPr lang="fr-FR" i="1" dirty="0"/>
              <a:t>=</a:t>
            </a:r>
            <a:r>
              <a:rPr lang="fr-FR" i="1" dirty="0">
                <a:hlinkClick r:id="rId3"/>
              </a:rPr>
              <a:t>http://www.w3.org</a:t>
            </a:r>
            <a:r>
              <a:rPr lang="fr-FR" i="1" dirty="0"/>
              <a:t> &gt;</a:t>
            </a:r>
            <a:br>
              <a:rPr lang="fr-FR" i="1" dirty="0"/>
            </a:br>
            <a:r>
              <a:rPr lang="fr-FR" i="1" dirty="0"/>
              <a:t>&lt;</a:t>
            </a:r>
            <a:r>
              <a:rPr lang="fr-FR" i="1" dirty="0" err="1"/>
              <a:t>bad</a:t>
            </a:r>
            <a:r>
              <a:rPr lang="fr-FR" i="1" dirty="0"/>
              <a:t> </a:t>
            </a:r>
            <a:r>
              <a:rPr lang="fr-FR" b="1" i="1" dirty="0"/>
              <a:t>ns1:a</a:t>
            </a:r>
            <a:r>
              <a:rPr lang="fr-FR" i="1" dirty="0"/>
              <a:t>="1" </a:t>
            </a:r>
            <a:r>
              <a:rPr lang="fr-FR" b="1" i="1" dirty="0"/>
              <a:t>ns2:a</a:t>
            </a:r>
            <a:r>
              <a:rPr lang="fr-FR" i="1" dirty="0"/>
              <a:t>="2" /&gt;</a:t>
            </a:r>
          </a:p>
          <a:p>
            <a:r>
              <a:rPr lang="fr-FR" i="1" dirty="0"/>
              <a:t>&lt;good </a:t>
            </a:r>
            <a:r>
              <a:rPr lang="fr-FR" b="1" i="1" dirty="0"/>
              <a:t>a</a:t>
            </a:r>
            <a:r>
              <a:rPr lang="fr-FR" i="1" dirty="0"/>
              <a:t>="1" </a:t>
            </a:r>
            <a:r>
              <a:rPr lang="fr-FR" b="1" i="1" dirty="0"/>
              <a:t>ns2:a</a:t>
            </a:r>
            <a:r>
              <a:rPr lang="fr-FR" i="1" dirty="0"/>
              <a:t>="2" /&gt; </a:t>
            </a:r>
            <a:endParaRPr lang="fr-F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AutoShape 2"/>
          <p:cNvSpPr>
            <a:spLocks noGrp="1" noChangeArrowheads="1"/>
          </p:cNvSpPr>
          <p:nvPr>
            <p:ph type="title"/>
          </p:nvPr>
        </p:nvSpPr>
        <p:spPr/>
        <p:txBody>
          <a:bodyPr>
            <a:normAutofit/>
          </a:bodyPr>
          <a:lstStyle/>
          <a:p>
            <a:r>
              <a:rPr lang="fr-FR" dirty="0"/>
              <a:t>Les espaces de nom</a:t>
            </a:r>
          </a:p>
        </p:txBody>
      </p:sp>
      <p:sp>
        <p:nvSpPr>
          <p:cNvPr id="119812" name="Rectangle 3"/>
          <p:cNvSpPr>
            <a:spLocks noGrp="1" noChangeArrowheads="1"/>
          </p:cNvSpPr>
          <p:nvPr>
            <p:ph idx="1"/>
          </p:nvPr>
        </p:nvSpPr>
        <p:spPr/>
        <p:txBody>
          <a:bodyPr>
            <a:normAutofit lnSpcReduction="10000"/>
          </a:bodyPr>
          <a:lstStyle/>
          <a:p>
            <a:r>
              <a:rPr lang="fr-FR" dirty="0"/>
              <a:t>Choisir le NS par défaut</a:t>
            </a:r>
          </a:p>
          <a:p>
            <a:pPr lvl="1"/>
            <a:endParaRPr lang="fr-FR" dirty="0"/>
          </a:p>
          <a:p>
            <a:pPr lvl="1"/>
            <a:r>
              <a:rPr lang="fr-FR" dirty="0"/>
              <a:t> attention au choix du NS par défaut, il n'est pas anodin</a:t>
            </a:r>
          </a:p>
          <a:p>
            <a:pPr lvl="1"/>
            <a:endParaRPr lang="fr-FR" dirty="0"/>
          </a:p>
          <a:p>
            <a:pPr lvl="1"/>
            <a:r>
              <a:rPr lang="fr-FR" dirty="0"/>
              <a:t> il est préférable de l'appliquer au document de sortie final en cas de transformation</a:t>
            </a:r>
          </a:p>
          <a:p>
            <a:pPr lvl="1"/>
            <a:endParaRPr lang="fr-FR" dirty="0"/>
          </a:p>
          <a:p>
            <a:pPr lvl="1"/>
            <a:r>
              <a:rPr lang="fr-FR" dirty="0"/>
              <a:t> ou, certains parseurs ne gérant pas bien les espaces de nom, il est préférable d'appliquer le NS par défaut à ce parseur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27</a:t>
            </a:fld>
            <a:endParaRPr lang="fr-F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endParaRPr lang="fr-FR"/>
          </a:p>
        </p:txBody>
      </p:sp>
      <p:sp>
        <p:nvSpPr>
          <p:cNvPr id="7" name="Espace réservé du contenu 6"/>
          <p:cNvSpPr>
            <a:spLocks noGrp="1"/>
          </p:cNvSpPr>
          <p:nvPr>
            <p:ph idx="1"/>
          </p:nvPr>
        </p:nvSpPr>
        <p:spPr/>
        <p:txBody>
          <a:bodyPr/>
          <a:lstStyle/>
          <a:p>
            <a:r>
              <a:rPr lang="fr-FR" dirty="0"/>
              <a:t>dans cette partie nous aurons vus </a:t>
            </a:r>
          </a:p>
          <a:p>
            <a:pPr lvl="1"/>
            <a:endParaRPr lang="fr-FR" dirty="0"/>
          </a:p>
          <a:p>
            <a:pPr lvl="1"/>
            <a:r>
              <a:rPr lang="fr-FR" dirty="0"/>
              <a:t>Qu'est-ce que le XML &amp; où l'utiliser?</a:t>
            </a:r>
          </a:p>
          <a:p>
            <a:pPr lvl="1"/>
            <a:r>
              <a:rPr lang="fr-FR" dirty="0"/>
              <a:t>Ses rapports avec le web et ses usages</a:t>
            </a:r>
          </a:p>
          <a:p>
            <a:pPr lvl="1"/>
            <a:r>
              <a:rPr lang="fr-FR" dirty="0"/>
              <a:t>Qu'il étais important de laisser une accessibilité minimum</a:t>
            </a:r>
          </a:p>
          <a:p>
            <a:pPr lvl="1"/>
            <a:r>
              <a:rPr lang="fr-FR" dirty="0"/>
              <a:t>Comment il étais parcourus par les Parseurs          	    </a:t>
            </a:r>
          </a:p>
          <a:p>
            <a:pPr lvl="1"/>
            <a:r>
              <a:rPr lang="fr-FR" dirty="0"/>
              <a:t>et les outils pour l'éditer	    </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28</a:t>
            </a:fld>
            <a:endParaRPr lang="fr-F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2"/>
            </a:pPr>
            <a:r>
              <a:rPr lang="fr-FR" dirty="0"/>
              <a:t>CSS</a:t>
            </a:r>
          </a:p>
        </p:txBody>
      </p:sp>
      <p:sp>
        <p:nvSpPr>
          <p:cNvPr id="5" name="Espace réservé du texte 2"/>
          <p:cNvSpPr>
            <a:spLocks noGrp="1"/>
          </p:cNvSpPr>
          <p:nvPr>
            <p:ph type="body" idx="1"/>
          </p:nvPr>
        </p:nvSpPr>
        <p:spPr>
          <a:xfrm>
            <a:off x="722313" y="1000108"/>
            <a:ext cx="7772400" cy="3406793"/>
          </a:xfrm>
        </p:spPr>
        <p:txBody>
          <a:bodyPr>
            <a:normAutofit/>
          </a:bodyPr>
          <a:lstStyle/>
          <a:p>
            <a:pPr marL="400050" indent="-400050">
              <a:buFont typeface="Wingdings" pitchFamily="2" charset="2"/>
              <a:buChar char="q"/>
            </a:pPr>
            <a:r>
              <a:rPr lang="fr-FR" sz="1400" dirty="0"/>
              <a:t>Introduction          </a:t>
            </a:r>
          </a:p>
          <a:p>
            <a:pPr marL="400050" indent="-400050">
              <a:buFont typeface="Wingdings" pitchFamily="2" charset="2"/>
              <a:buChar char="q"/>
            </a:pPr>
            <a:r>
              <a:rPr lang="fr-FR" sz="1400" dirty="0"/>
              <a:t>Syntaxe	</a:t>
            </a:r>
          </a:p>
          <a:p>
            <a:pPr marL="400050" indent="-400050">
              <a:buFont typeface="Wingdings" pitchFamily="2" charset="2"/>
              <a:buChar char="q"/>
            </a:pPr>
            <a:r>
              <a:rPr lang="fr-FR" sz="1400" dirty="0"/>
              <a:t>Liaison  </a:t>
            </a:r>
            <a:r>
              <a:rPr lang="fr-FR" sz="1400" dirty="0" err="1"/>
              <a:t>xml</a:t>
            </a:r>
            <a:r>
              <a:rPr lang="fr-FR" sz="1400" dirty="0"/>
              <a:t>	</a:t>
            </a:r>
          </a:p>
          <a:p>
            <a:pPr marL="400050" indent="-400050">
              <a:buFont typeface="Wingdings" pitchFamily="2" charset="2"/>
              <a:buChar char="q"/>
            </a:pPr>
            <a:r>
              <a:rPr lang="fr-FR" sz="1400" dirty="0"/>
              <a:t> Disposition</a:t>
            </a:r>
          </a:p>
          <a:p>
            <a:pPr marL="400050" indent="-400050">
              <a:buFont typeface="Wingdings" pitchFamily="2" charset="2"/>
              <a:buChar char="q"/>
            </a:pPr>
            <a:r>
              <a:rPr lang="fr-FR" sz="1400" dirty="0"/>
              <a:t>Sélecteur</a:t>
            </a:r>
            <a:endParaRPr lang="fr-FR" sz="1400" i="1" dirty="0"/>
          </a:p>
          <a:p>
            <a:pPr marL="400050" indent="-400050">
              <a:buFont typeface="Wingdings" pitchFamily="2" charset="2"/>
              <a:buChar char="q"/>
            </a:pPr>
            <a:r>
              <a:rPr lang="fr-FR" sz="1400" dirty="0"/>
              <a:t>Héritage</a:t>
            </a:r>
            <a:endParaRPr lang="fr-FR" sz="1400" i="1" dirty="0"/>
          </a:p>
          <a:p>
            <a:pPr marL="400050" indent="-400050">
              <a:buFont typeface="Wingdings" pitchFamily="2" charset="2"/>
              <a:buChar char="q"/>
            </a:pPr>
            <a:r>
              <a:rPr lang="fr-FR" sz="1400" i="1" dirty="0"/>
              <a:t>Types de propriétés</a:t>
            </a:r>
          </a:p>
          <a:p>
            <a:pPr marL="400050" indent="-400050">
              <a:buFont typeface="Wingdings" pitchFamily="2" charset="2"/>
              <a:buChar char="q"/>
            </a:pPr>
            <a:r>
              <a:rPr lang="fr-FR" sz="1400" dirty="0"/>
              <a:t> Propriétés	</a:t>
            </a:r>
            <a:endParaRPr lang="fr-FR" sz="1400" i="1" dirty="0"/>
          </a:p>
          <a:p>
            <a:pPr marL="1040130" lvl="1" indent="-400050">
              <a:buClr>
                <a:schemeClr val="tx1"/>
              </a:buClr>
              <a:buFont typeface="Wingdings" pitchFamily="2" charset="2"/>
              <a:buChar char="q"/>
            </a:pPr>
            <a:r>
              <a:rPr lang="fr-FR" sz="1400" i="1" dirty="0"/>
              <a:t>Disposition</a:t>
            </a:r>
          </a:p>
          <a:p>
            <a:pPr marL="1040130" lvl="1" indent="-400050">
              <a:buClr>
                <a:schemeClr val="tx1"/>
              </a:buClr>
              <a:buFont typeface="Wingdings" pitchFamily="2" charset="2"/>
              <a:buChar char="q"/>
            </a:pPr>
            <a:r>
              <a:rPr lang="fr-FR" sz="1400" i="1" dirty="0" err="1"/>
              <a:t>Unitées</a:t>
            </a:r>
            <a:endParaRPr lang="fr-FR" sz="1400" i="1" dirty="0"/>
          </a:p>
          <a:p>
            <a:pPr marL="1040130" lvl="1" indent="-400050">
              <a:buClr>
                <a:schemeClr val="tx1"/>
              </a:buClr>
              <a:buFont typeface="Wingdings" pitchFamily="2" charset="2"/>
              <a:buChar char="q"/>
            </a:pPr>
            <a:r>
              <a:rPr lang="fr-FR" sz="1400" i="1" dirty="0"/>
              <a:t>Couleurs</a:t>
            </a:r>
          </a:p>
          <a:p>
            <a:pPr marL="1040130" lvl="1" indent="-400050">
              <a:buClr>
                <a:schemeClr val="tx1"/>
              </a:buClr>
              <a:buFont typeface="Wingdings" pitchFamily="2" charset="2"/>
              <a:buChar char="q"/>
            </a:pPr>
            <a:r>
              <a:rPr lang="fr-FR" sz="1400" i="1" dirty="0"/>
              <a:t>Texte</a:t>
            </a:r>
          </a:p>
          <a:p>
            <a:pPr marL="400050" indent="-400050">
              <a:buFont typeface="Wingdings" pitchFamily="2" charset="2"/>
              <a:buChar char="q"/>
            </a:pPr>
            <a:r>
              <a:rPr lang="fr-FR" sz="1400" dirty="0"/>
              <a:t> Limites CSS</a:t>
            </a:r>
            <a:endParaRPr lang="fr-FR" sz="1400" i="1" dirty="0"/>
          </a:p>
          <a:p>
            <a:pPr marL="400050" indent="-400050"/>
            <a:endParaRPr lang="fr-FR" sz="1400" i="1"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29</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A33B5BC-E3F1-4ABE-A1A6-D2608D40EC2E}" type="slidenum">
              <a:rPr lang="fr-FR" smtClean="0"/>
              <a:pPr/>
              <a:t>3</a:t>
            </a:fld>
            <a:endParaRPr lang="fr-FR"/>
          </a:p>
        </p:txBody>
      </p:sp>
    </p:spTree>
    <p:extLst>
      <p:ext uri="{BB962C8B-B14F-4D97-AF65-F5344CB8AC3E}">
        <p14:creationId xmlns:p14="http://schemas.microsoft.com/office/powerpoint/2010/main" val="1036857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AutoShape 2"/>
          <p:cNvSpPr>
            <a:spLocks noGrp="1" noChangeArrowheads="1"/>
          </p:cNvSpPr>
          <p:nvPr>
            <p:ph type="title"/>
          </p:nvPr>
        </p:nvSpPr>
        <p:spPr/>
        <p:txBody>
          <a:bodyPr>
            <a:normAutofit/>
          </a:bodyPr>
          <a:lstStyle/>
          <a:p>
            <a:pPr eaLnBrk="1" hangingPunct="1"/>
            <a:r>
              <a:rPr lang="fr-FR" dirty="0" err="1"/>
              <a:t>Css</a:t>
            </a:r>
            <a:r>
              <a:rPr lang="fr-FR" dirty="0"/>
              <a:t> Introduction</a:t>
            </a:r>
          </a:p>
        </p:txBody>
      </p:sp>
      <p:sp>
        <p:nvSpPr>
          <p:cNvPr id="131076"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Qu’est-ce qu’un CSS</a:t>
            </a:r>
          </a:p>
          <a:p>
            <a:pPr lvl="1" eaLnBrk="1" hangingPunct="1"/>
            <a:r>
              <a:rPr lang="fr-FR" dirty="0">
                <a:ea typeface="MS Mincho" pitchFamily="49" charset="-128"/>
              </a:rPr>
              <a:t> CSS (feuilles de style en cascade) langage de présentation applicable en cascade ! (c'est la technologie de mise en page utilisée initialement par XML)</a:t>
            </a:r>
          </a:p>
          <a:p>
            <a:pPr lvl="1" eaLnBrk="1" hangingPunct="1"/>
            <a:r>
              <a:rPr lang="fr-FR" dirty="0">
                <a:ea typeface="MS Mincho" pitchFamily="49" charset="-128"/>
              </a:rPr>
              <a:t> Principe de séparation du contenu et de la mise en forme (plus accessible, pratique et rapide)</a:t>
            </a:r>
          </a:p>
          <a:p>
            <a:pPr lvl="1" eaLnBrk="1" hangingPunct="1"/>
            <a:r>
              <a:rPr lang="fr-FR" dirty="0">
                <a:ea typeface="MS Mincho" pitchFamily="49" charset="-128"/>
              </a:rPr>
              <a:t> Les CSS externes liées (</a:t>
            </a:r>
            <a:r>
              <a:rPr lang="fr-FR" dirty="0" err="1">
                <a:ea typeface="MS Mincho" pitchFamily="49" charset="-128"/>
              </a:rPr>
              <a:t>link</a:t>
            </a:r>
            <a:r>
              <a:rPr lang="fr-FR" dirty="0">
                <a:ea typeface="MS Mincho" pitchFamily="49" charset="-128"/>
              </a:rPr>
              <a:t>), intégrées (</a:t>
            </a:r>
            <a:r>
              <a:rPr lang="fr-FR" dirty="0" err="1">
                <a:ea typeface="MS Mincho" pitchFamily="49" charset="-128"/>
              </a:rPr>
              <a:t>head</a:t>
            </a:r>
            <a:r>
              <a:rPr lang="fr-FR" dirty="0">
                <a:ea typeface="MS Mincho" pitchFamily="49" charset="-128"/>
              </a:rPr>
              <a:t>) ou </a:t>
            </a:r>
            <a:r>
              <a:rPr lang="fr-FR" dirty="0" err="1">
                <a:ea typeface="MS Mincho" pitchFamily="49" charset="-128"/>
              </a:rPr>
              <a:t>inline</a:t>
            </a:r>
            <a:r>
              <a:rPr lang="fr-FR" dirty="0">
                <a:ea typeface="MS Mincho" pitchFamily="49" charset="-128"/>
              </a:rPr>
              <a:t> ou spécifiées côté client (accessibilité des personnes handicapées)</a:t>
            </a:r>
          </a:p>
          <a:p>
            <a:pPr lvl="1" eaLnBrk="1" hangingPunct="1"/>
            <a:r>
              <a:rPr lang="fr-FR" dirty="0">
                <a:ea typeface="MS Mincho" pitchFamily="49" charset="-128"/>
              </a:rPr>
              <a:t> Syntaxe, issue de </a:t>
            </a:r>
            <a:r>
              <a:rPr lang="fr-FR" dirty="0" err="1">
                <a:ea typeface="MS Mincho" pitchFamily="49" charset="-128"/>
              </a:rPr>
              <a:t>javascript</a:t>
            </a:r>
            <a:r>
              <a:rPr lang="fr-FR" dirty="0">
                <a:ea typeface="MS Mincho" pitchFamily="49" charset="-128"/>
              </a:rPr>
              <a:t>, est simple.</a:t>
            </a:r>
          </a:p>
          <a:p>
            <a:pPr eaLnBrk="1" hangingPunct="1"/>
            <a:endParaRPr lang="fr-FR" dirty="0">
              <a:ea typeface="MS Mincho" pitchFamily="49" charset="-128"/>
            </a:endParaRPr>
          </a:p>
          <a:p>
            <a:pPr eaLnBrk="1" hangingPunct="1"/>
            <a:r>
              <a:rPr lang="fr-FR" dirty="0">
                <a:ea typeface="MS Mincho" pitchFamily="49" charset="-128"/>
              </a:rPr>
              <a:t>Utilité des CSS</a:t>
            </a:r>
          </a:p>
          <a:p>
            <a:pPr lvl="1" eaLnBrk="1" hangingPunct="1"/>
            <a:r>
              <a:rPr lang="fr-FR" dirty="0">
                <a:ea typeface="MS Mincho" pitchFamily="49" charset="-128"/>
              </a:rPr>
              <a:t> Réutilisation des mises en forme existantes facilement et rapidement, changement complet d’apparence simplement en changeant les CSS</a:t>
            </a:r>
          </a:p>
          <a:p>
            <a:pPr lvl="1" eaLnBrk="1" hangingPunct="1"/>
            <a:r>
              <a:rPr lang="fr-FR" dirty="0">
                <a:ea typeface="MS Mincho" pitchFamily="49" charset="-128"/>
              </a:rPr>
              <a:t> Donc économie de BP car le formatage n’est pas défini pour chaque élément</a:t>
            </a:r>
          </a:p>
          <a:p>
            <a:pPr lvl="1" eaLnBrk="1" hangingPunct="1"/>
            <a:r>
              <a:rPr lang="fr-FR" dirty="0">
                <a:ea typeface="MS Mincho" pitchFamily="49" charset="-128"/>
              </a:rPr>
              <a:t> Homogénéisation et cohérence de la présentation du site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30</a:t>
            </a:fld>
            <a:endParaRPr lang="fr-F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AutoShape 2"/>
          <p:cNvSpPr>
            <a:spLocks noGrp="1" noChangeArrowheads="1"/>
          </p:cNvSpPr>
          <p:nvPr>
            <p:ph type="title"/>
          </p:nvPr>
        </p:nvSpPr>
        <p:spPr/>
        <p:txBody>
          <a:bodyPr>
            <a:normAutofit/>
          </a:bodyPr>
          <a:lstStyle/>
          <a:p>
            <a:pPr eaLnBrk="1" hangingPunct="1"/>
            <a:r>
              <a:rPr lang="fr-FR" dirty="0"/>
              <a:t>Syntaxe Css</a:t>
            </a:r>
          </a:p>
        </p:txBody>
      </p:sp>
      <p:sp>
        <p:nvSpPr>
          <p:cNvPr id="132100" name="Rectangle 3"/>
          <p:cNvSpPr>
            <a:spLocks noGrp="1" noChangeArrowheads="1"/>
          </p:cNvSpPr>
          <p:nvPr>
            <p:ph idx="1"/>
          </p:nvPr>
        </p:nvSpPr>
        <p:spPr/>
        <p:txBody>
          <a:bodyPr>
            <a:normAutofit fontScale="77500" lnSpcReduction="20000"/>
          </a:bodyPr>
          <a:lstStyle/>
          <a:p>
            <a:r>
              <a:rPr lang="fr-FR" dirty="0"/>
              <a:t>Syntaxe de Base</a:t>
            </a:r>
          </a:p>
          <a:p>
            <a:pPr lvl="1"/>
            <a:r>
              <a:rPr lang="fr-FR" dirty="0"/>
              <a:t> </a:t>
            </a:r>
            <a:r>
              <a:rPr lang="fr-FR" dirty="0">
                <a:ea typeface="MS Mincho" pitchFamily="49" charset="-128"/>
              </a:rPr>
              <a:t>sélecteur { propriété: valeur; }</a:t>
            </a:r>
          </a:p>
          <a:p>
            <a:pPr lvl="1"/>
            <a:endParaRPr lang="fr-FR" dirty="0">
              <a:ea typeface="MS Mincho" pitchFamily="49" charset="-128"/>
            </a:endParaRPr>
          </a:p>
          <a:p>
            <a:r>
              <a:rPr lang="fr-FR" dirty="0"/>
              <a:t>Sélecteurs multiples</a:t>
            </a:r>
          </a:p>
          <a:p>
            <a:pPr lvl="1"/>
            <a:endParaRPr lang="fr-FR" dirty="0"/>
          </a:p>
          <a:p>
            <a:pPr lvl="1"/>
            <a:endParaRPr lang="fr-FR" dirty="0"/>
          </a:p>
          <a:p>
            <a:pPr lvl="1"/>
            <a:endParaRPr lang="fr-FR" dirty="0"/>
          </a:p>
          <a:p>
            <a:pPr lvl="1"/>
            <a:endParaRPr lang="fr-FR" dirty="0"/>
          </a:p>
          <a:p>
            <a:pPr lvl="1"/>
            <a:endParaRPr lang="fr-FR" dirty="0"/>
          </a:p>
          <a:p>
            <a:r>
              <a:rPr lang="fr-FR" dirty="0"/>
              <a:t>Encapsulation des éléments</a:t>
            </a:r>
          </a:p>
          <a:p>
            <a:endParaRPr lang="fr-FR" dirty="0"/>
          </a:p>
          <a:p>
            <a:endParaRPr lang="fr-FR" dirty="0"/>
          </a:p>
          <a:p>
            <a:endParaRPr lang="fr-FR" dirty="0"/>
          </a:p>
          <a:p>
            <a:pPr>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31</a:t>
            </a:fld>
            <a:endParaRPr lang="fr-FR"/>
          </a:p>
        </p:txBody>
      </p:sp>
      <p:sp>
        <p:nvSpPr>
          <p:cNvPr id="5" name="ZoneTexte 4"/>
          <p:cNvSpPr txBox="1"/>
          <p:nvPr/>
        </p:nvSpPr>
        <p:spPr>
          <a:xfrm>
            <a:off x="1285852" y="2643182"/>
            <a:ext cx="6851556" cy="141577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sz="1200" b="1" u="sng" dirty="0"/>
              <a:t>Code </a:t>
            </a:r>
            <a:r>
              <a:rPr lang="fr-FR" sz="1200" b="1" u="sng" dirty="0" err="1"/>
              <a:t>css</a:t>
            </a:r>
            <a:r>
              <a:rPr lang="fr-FR" sz="1200" b="1" u="sng" dirty="0"/>
              <a:t> :</a:t>
            </a:r>
          </a:p>
          <a:p>
            <a:pPr marL="0" lvl="1"/>
            <a:r>
              <a:rPr lang="fr-FR" dirty="0"/>
              <a:t> h1, h2, … h6 {</a:t>
            </a:r>
            <a:br>
              <a:rPr lang="fr-FR" dirty="0"/>
            </a:br>
            <a:r>
              <a:rPr lang="fr-FR" dirty="0"/>
              <a:t>	font-</a:t>
            </a:r>
            <a:r>
              <a:rPr lang="fr-FR" dirty="0" err="1"/>
              <a:t>family</a:t>
            </a:r>
            <a:r>
              <a:rPr lang="fr-FR" dirty="0"/>
              <a:t> : "MS </a:t>
            </a:r>
            <a:r>
              <a:rPr lang="fr-FR" dirty="0" err="1"/>
              <a:t>Trebuchet</a:t>
            </a:r>
            <a:r>
              <a:rPr lang="fr-FR" dirty="0"/>
              <a:t>", </a:t>
            </a:r>
            <a:r>
              <a:rPr lang="fr-FR" dirty="0" err="1"/>
              <a:t>Verdana</a:t>
            </a:r>
            <a:r>
              <a:rPr lang="fr-FR" dirty="0"/>
              <a:t>, Arial, sans-</a:t>
            </a:r>
            <a:r>
              <a:rPr lang="fr-FR" dirty="0" err="1"/>
              <a:t>serif</a:t>
            </a:r>
            <a:r>
              <a:rPr lang="fr-FR" dirty="0"/>
              <a:t>;</a:t>
            </a:r>
            <a:br>
              <a:rPr lang="fr-FR" dirty="0"/>
            </a:br>
            <a:r>
              <a:rPr lang="fr-FR" dirty="0"/>
              <a:t>	font-</a:t>
            </a:r>
            <a:r>
              <a:rPr lang="fr-FR" dirty="0" err="1"/>
              <a:t>weight</a:t>
            </a:r>
            <a:r>
              <a:rPr lang="fr-FR" dirty="0"/>
              <a:t> : bold;</a:t>
            </a:r>
            <a:br>
              <a:rPr lang="fr-FR" dirty="0"/>
            </a:br>
            <a:r>
              <a:rPr lang="fr-FR" dirty="0"/>
              <a:t>}</a:t>
            </a:r>
          </a:p>
        </p:txBody>
      </p:sp>
      <p:sp>
        <p:nvSpPr>
          <p:cNvPr id="7" name="Rectangle 6"/>
          <p:cNvSpPr/>
          <p:nvPr/>
        </p:nvSpPr>
        <p:spPr>
          <a:xfrm>
            <a:off x="1142976" y="5072074"/>
            <a:ext cx="7056784"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1"/>
            <a:r>
              <a:rPr lang="fr-FR" dirty="0">
                <a:sym typeface="Wingdings" pitchFamily="2" charset="2"/>
              </a:rPr>
              <a:t>     /*</a:t>
            </a:r>
            <a:r>
              <a:rPr lang="fr-FR" dirty="0">
                <a:ea typeface="MS Mincho" pitchFamily="49" charset="-128"/>
              </a:rPr>
              <a:t> s’applique aux images contenues dans un lien*/</a:t>
            </a:r>
            <a:endParaRPr lang="fr-FR" dirty="0"/>
          </a:p>
          <a:p>
            <a:pPr marL="173038" lvl="1"/>
            <a:r>
              <a:rPr lang="fr-FR" b="1" dirty="0">
                <a:ea typeface="MS Mincho" pitchFamily="49" charset="-128"/>
              </a:rPr>
              <a:t>a </a:t>
            </a:r>
            <a:r>
              <a:rPr lang="fr-FR" b="1" dirty="0" err="1">
                <a:ea typeface="MS Mincho" pitchFamily="49" charset="-128"/>
              </a:rPr>
              <a:t>img</a:t>
            </a:r>
            <a:r>
              <a:rPr lang="fr-FR" b="1" dirty="0">
                <a:ea typeface="MS Mincho" pitchFamily="49" charset="-128"/>
              </a:rPr>
              <a:t> </a:t>
            </a:r>
            <a:r>
              <a:rPr lang="fr-FR" dirty="0">
                <a:ea typeface="MS Mincho" pitchFamily="49" charset="-128"/>
              </a:rPr>
              <a:t>{ border : </a:t>
            </a:r>
            <a:r>
              <a:rPr lang="fr-FR" i="1" dirty="0">
                <a:ea typeface="MS Mincho" pitchFamily="49" charset="-128"/>
              </a:rPr>
              <a:t>none</a:t>
            </a:r>
            <a:r>
              <a:rPr lang="fr-FR" dirty="0">
                <a:ea typeface="MS Mincho" pitchFamily="49" charset="-128"/>
              </a:rPr>
              <a:t>; } </a:t>
            </a:r>
          </a:p>
          <a:p>
            <a:pPr marL="173038" lvl="1"/>
            <a:r>
              <a:rPr lang="fr-FR" dirty="0">
                <a:sym typeface="Wingdings" pitchFamily="2" charset="2"/>
              </a:rPr>
              <a:t>    /*</a:t>
            </a:r>
            <a:r>
              <a:rPr lang="fr-FR" dirty="0">
                <a:ea typeface="MS Mincho" pitchFamily="49" charset="-128"/>
              </a:rPr>
              <a:t> s’applique aux paragraphes dans les balises class </a:t>
            </a:r>
            <a:r>
              <a:rPr lang="fr-FR" dirty="0" err="1">
                <a:ea typeface="MS Mincho" pitchFamily="49" charset="-128"/>
              </a:rPr>
              <a:t>maClasse</a:t>
            </a:r>
            <a:r>
              <a:rPr lang="fr-FR" dirty="0">
                <a:ea typeface="MS Mincho" pitchFamily="49" charset="-128"/>
              </a:rPr>
              <a:t>*/</a:t>
            </a:r>
          </a:p>
          <a:p>
            <a:pPr marL="173038" lvl="1"/>
            <a:r>
              <a:rPr lang="fr-FR" b="1" dirty="0">
                <a:ea typeface="MS Mincho" pitchFamily="49" charset="-128"/>
              </a:rPr>
              <a:t>.</a:t>
            </a:r>
            <a:r>
              <a:rPr lang="fr-FR" b="1" dirty="0" err="1">
                <a:ea typeface="MS Mincho" pitchFamily="49" charset="-128"/>
              </a:rPr>
              <a:t>maClasse</a:t>
            </a:r>
            <a:r>
              <a:rPr lang="fr-FR" b="1" dirty="0">
                <a:ea typeface="MS Mincho" pitchFamily="49" charset="-128"/>
              </a:rPr>
              <a:t> p </a:t>
            </a:r>
            <a:r>
              <a:rPr lang="fr-FR" dirty="0">
                <a:ea typeface="MS Mincho" pitchFamily="49" charset="-128"/>
              </a:rPr>
              <a:t>{ </a:t>
            </a:r>
            <a:r>
              <a:rPr lang="fr-FR" dirty="0" err="1">
                <a:ea typeface="MS Mincho" pitchFamily="49" charset="-128"/>
              </a:rPr>
              <a:t>margin</a:t>
            </a:r>
            <a:r>
              <a:rPr lang="fr-FR" dirty="0">
                <a:ea typeface="MS Mincho" pitchFamily="49" charset="-128"/>
              </a:rPr>
              <a:t> : </a:t>
            </a:r>
            <a:r>
              <a:rPr lang="fr-FR" i="1" dirty="0">
                <a:ea typeface="MS Mincho" pitchFamily="49" charset="-128"/>
              </a:rPr>
              <a:t>0.5em 0;</a:t>
            </a:r>
            <a:r>
              <a:rPr lang="fr-FR" dirty="0">
                <a:ea typeface="MS Mincho" pitchFamily="49" charset="-128"/>
              </a:rPr>
              <a:t> }</a:t>
            </a:r>
            <a:endParaRPr lang="fr-FR" sz="2800" dirty="0">
              <a:ea typeface="MS Mincho" pitchFamily="49" charset="-128"/>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AutoShape 2"/>
          <p:cNvSpPr>
            <a:spLocks noGrp="1" noChangeArrowheads="1"/>
          </p:cNvSpPr>
          <p:nvPr>
            <p:ph type="title"/>
          </p:nvPr>
        </p:nvSpPr>
        <p:spPr/>
        <p:txBody>
          <a:bodyPr>
            <a:normAutofit/>
          </a:bodyPr>
          <a:lstStyle/>
          <a:p>
            <a:r>
              <a:rPr lang="fr-FR" dirty="0"/>
              <a:t>Liaisons CSS / XML</a:t>
            </a:r>
          </a:p>
        </p:txBody>
      </p:sp>
      <p:sp>
        <p:nvSpPr>
          <p:cNvPr id="13824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Formatage XML avec CSS</a:t>
            </a:r>
          </a:p>
          <a:p>
            <a:pPr lvl="1" eaLnBrk="1" hangingPunct="1"/>
            <a:r>
              <a:rPr lang="fr-FR" dirty="0">
                <a:ea typeface="MS Mincho" pitchFamily="49" charset="-128"/>
              </a:rPr>
              <a:t> On peut formater les fichiers XML avec des CSS</a:t>
            </a:r>
          </a:p>
          <a:p>
            <a:pPr lvl="1" eaLnBrk="1" hangingPunct="1"/>
            <a:r>
              <a:rPr lang="fr-FR" dirty="0">
                <a:ea typeface="MS Mincho" pitchFamily="49" charset="-128"/>
              </a:rPr>
              <a:t> On peut lier statiquement les fichiers XML au fichier CSS avec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endParaRPr>
          </a:p>
          <a:p>
            <a:endParaRPr lang="fr-FR" sz="1600" dirty="0">
              <a:solidFill>
                <a:srgbClr val="00B050"/>
              </a:solidFill>
              <a:ea typeface="MS Mincho" pitchFamily="49" charset="-128"/>
            </a:endParaRPr>
          </a:p>
          <a:p>
            <a:pPr lvl="1" eaLnBrk="1" hangingPunct="1"/>
            <a:r>
              <a:rPr lang="fr-FR" dirty="0">
                <a:ea typeface="MS Mincho" pitchFamily="49" charset="-128"/>
              </a:rPr>
              <a:t> Comme en html tout élément XML (balise) peut être formaté, exemple :</a:t>
            </a: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32</a:t>
            </a:fld>
            <a:endParaRPr lang="fr-FR"/>
          </a:p>
        </p:txBody>
      </p:sp>
      <p:sp>
        <p:nvSpPr>
          <p:cNvPr id="5" name="ZoneTexte 4"/>
          <p:cNvSpPr txBox="1"/>
          <p:nvPr/>
        </p:nvSpPr>
        <p:spPr>
          <a:xfrm>
            <a:off x="827584" y="2500306"/>
            <a:ext cx="7488832"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fr-FR" sz="2000" b="1" dirty="0">
                <a:solidFill>
                  <a:srgbClr val="003300"/>
                </a:solidFill>
                <a:ea typeface="MS Mincho" pitchFamily="49" charset="-128"/>
              </a:rPr>
              <a:t>&lt;?</a:t>
            </a:r>
            <a:r>
              <a:rPr lang="fr-FR" sz="2000" b="1" dirty="0" err="1">
                <a:solidFill>
                  <a:srgbClr val="003300"/>
                </a:solidFill>
                <a:ea typeface="MS Mincho" pitchFamily="49" charset="-128"/>
              </a:rPr>
              <a:t>xml</a:t>
            </a:r>
            <a:r>
              <a:rPr lang="fr-FR" sz="2000" b="1" dirty="0">
                <a:solidFill>
                  <a:srgbClr val="003300"/>
                </a:solidFill>
                <a:ea typeface="MS Mincho" pitchFamily="49" charset="-128"/>
              </a:rPr>
              <a:t>-</a:t>
            </a:r>
            <a:r>
              <a:rPr lang="fr-FR" sz="2000" b="1" dirty="0" err="1">
                <a:solidFill>
                  <a:srgbClr val="003300"/>
                </a:solidFill>
                <a:ea typeface="MS Mincho" pitchFamily="49" charset="-128"/>
              </a:rPr>
              <a:t>stylesheet</a:t>
            </a:r>
            <a:r>
              <a:rPr lang="fr-FR" sz="2000" dirty="0">
                <a:solidFill>
                  <a:srgbClr val="003300"/>
                </a:solidFill>
                <a:ea typeface="MS Mincho" pitchFamily="49" charset="-128"/>
              </a:rPr>
              <a:t> </a:t>
            </a:r>
            <a:r>
              <a:rPr lang="fr-FR" sz="2000" b="1" dirty="0" err="1">
                <a:solidFill>
                  <a:srgbClr val="003300"/>
                </a:solidFill>
                <a:ea typeface="MS Mincho" pitchFamily="49" charset="-128"/>
              </a:rPr>
              <a:t>href</a:t>
            </a:r>
            <a:r>
              <a:rPr lang="fr-FR" sz="2000" dirty="0">
                <a:solidFill>
                  <a:srgbClr val="003300"/>
                </a:solidFill>
                <a:ea typeface="MS Mincho" pitchFamily="49" charset="-128"/>
              </a:rPr>
              <a:t>="xml_css.css" </a:t>
            </a:r>
            <a:r>
              <a:rPr lang="fr-FR" sz="2000" b="1" dirty="0">
                <a:solidFill>
                  <a:srgbClr val="003300"/>
                </a:solidFill>
                <a:ea typeface="MS Mincho" pitchFamily="49" charset="-128"/>
              </a:rPr>
              <a:t>type</a:t>
            </a:r>
            <a:r>
              <a:rPr lang="fr-FR" sz="2000" dirty="0">
                <a:solidFill>
                  <a:srgbClr val="003300"/>
                </a:solidFill>
                <a:ea typeface="MS Mincho" pitchFamily="49" charset="-128"/>
              </a:rPr>
              <a:t>="</a:t>
            </a:r>
            <a:r>
              <a:rPr lang="fr-FR" sz="2000" dirty="0" err="1">
                <a:solidFill>
                  <a:srgbClr val="003300"/>
                </a:solidFill>
                <a:ea typeface="MS Mincho" pitchFamily="49" charset="-128"/>
              </a:rPr>
              <a:t>text</a:t>
            </a:r>
            <a:r>
              <a:rPr lang="fr-FR" sz="2000" dirty="0">
                <a:solidFill>
                  <a:srgbClr val="003300"/>
                </a:solidFill>
                <a:ea typeface="MS Mincho" pitchFamily="49" charset="-128"/>
              </a:rPr>
              <a:t>/</a:t>
            </a:r>
            <a:r>
              <a:rPr lang="fr-FR" sz="2000" dirty="0" err="1">
                <a:solidFill>
                  <a:srgbClr val="003300"/>
                </a:solidFill>
                <a:ea typeface="MS Mincho" pitchFamily="49" charset="-128"/>
              </a:rPr>
              <a:t>css</a:t>
            </a:r>
            <a:r>
              <a:rPr lang="fr-FR" sz="2000" dirty="0">
                <a:solidFill>
                  <a:srgbClr val="003300"/>
                </a:solidFill>
                <a:ea typeface="MS Mincho" pitchFamily="49" charset="-128"/>
              </a:rPr>
              <a:t>"</a:t>
            </a:r>
            <a:r>
              <a:rPr lang="fr-FR" sz="2000" b="1" dirty="0">
                <a:solidFill>
                  <a:srgbClr val="003300"/>
                </a:solidFill>
                <a:ea typeface="MS Mincho" pitchFamily="49" charset="-128"/>
              </a:rPr>
              <a:t>?&gt;</a:t>
            </a:r>
            <a:endParaRPr lang="fr-FR" sz="2000" b="1" dirty="0">
              <a:solidFill>
                <a:srgbClr val="003300"/>
              </a:solidFill>
            </a:endParaRPr>
          </a:p>
        </p:txBody>
      </p:sp>
      <p:sp>
        <p:nvSpPr>
          <p:cNvPr id="7" name="Rectangle 6"/>
          <p:cNvSpPr/>
          <p:nvPr/>
        </p:nvSpPr>
        <p:spPr>
          <a:xfrm>
            <a:off x="2286000" y="4000504"/>
            <a:ext cx="4572000" cy="2031325"/>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r>
              <a:rPr lang="fr-FR" sz="1200" b="1" u="sng" dirty="0">
                <a:ea typeface="MS Mincho" pitchFamily="49" charset="-128"/>
              </a:rPr>
              <a:t>Code </a:t>
            </a:r>
            <a:r>
              <a:rPr lang="fr-FR" sz="1200" b="1" u="sng" dirty="0" err="1">
                <a:ea typeface="MS Mincho" pitchFamily="49" charset="-128"/>
              </a:rPr>
              <a:t>xml</a:t>
            </a:r>
            <a:r>
              <a:rPr lang="fr-FR" sz="1200" b="1" u="sng" dirty="0">
                <a:ea typeface="MS Mincho" pitchFamily="49" charset="-128"/>
              </a:rPr>
              <a:t> :</a:t>
            </a:r>
          </a:p>
          <a:p>
            <a:pPr marL="95250" lvl="2"/>
            <a:r>
              <a:rPr lang="fr-FR" dirty="0">
                <a:ea typeface="MS Mincho" pitchFamily="49" charset="-128"/>
              </a:rPr>
              <a:t>&lt;personnes&gt;</a:t>
            </a:r>
          </a:p>
          <a:p>
            <a:pPr marL="95250" lvl="2">
              <a:buNone/>
            </a:pPr>
            <a:r>
              <a:rPr lang="fr-FR" dirty="0">
                <a:ea typeface="MS Mincho" pitchFamily="49" charset="-128"/>
              </a:rPr>
              <a:t>	&lt;personne&gt;…&lt;/personne&gt;</a:t>
            </a:r>
          </a:p>
          <a:p>
            <a:pPr marL="95250" lvl="2">
              <a:buNone/>
            </a:pPr>
            <a:r>
              <a:rPr lang="fr-FR" dirty="0">
                <a:ea typeface="MS Mincho" pitchFamily="49" charset="-128"/>
              </a:rPr>
              <a:t>   &lt;personnes&gt;</a:t>
            </a:r>
          </a:p>
          <a:p>
            <a:pPr marL="95250" lvl="2"/>
            <a:endParaRPr lang="fr-FR" sz="1200" b="1" u="sng" dirty="0">
              <a:ea typeface="MS Mincho" pitchFamily="49" charset="-128"/>
            </a:endParaRPr>
          </a:p>
          <a:p>
            <a:pPr marL="95250" lvl="2"/>
            <a:r>
              <a:rPr lang="fr-FR" sz="1200" b="1" u="sng" dirty="0">
                <a:ea typeface="MS Mincho" pitchFamily="49" charset="-128"/>
              </a:rPr>
              <a:t>Code </a:t>
            </a:r>
            <a:r>
              <a:rPr lang="fr-FR" sz="1200" b="1" u="sng" dirty="0" err="1">
                <a:ea typeface="MS Mincho" pitchFamily="49" charset="-128"/>
              </a:rPr>
              <a:t>css</a:t>
            </a:r>
            <a:r>
              <a:rPr lang="fr-FR" sz="1200" b="1" u="sng" dirty="0">
                <a:ea typeface="MS Mincho" pitchFamily="49" charset="-128"/>
              </a:rPr>
              <a:t> :</a:t>
            </a:r>
            <a:endParaRPr lang="fr-FR" sz="1200" dirty="0">
              <a:ea typeface="MS Mincho" pitchFamily="49" charset="-128"/>
            </a:endParaRPr>
          </a:p>
          <a:p>
            <a:pPr marL="95250" lvl="2"/>
            <a:r>
              <a:rPr lang="fr-FR" dirty="0">
                <a:ea typeface="MS Mincho" pitchFamily="49" charset="-128"/>
              </a:rPr>
              <a:t> personne { border: 1px black </a:t>
            </a:r>
            <a:r>
              <a:rPr lang="fr-FR" dirty="0" err="1">
                <a:ea typeface="MS Mincho" pitchFamily="49" charset="-128"/>
              </a:rPr>
              <a:t>dashed</a:t>
            </a:r>
            <a:r>
              <a:rPr lang="fr-FR" dirty="0">
                <a:ea typeface="MS Mincho" pitchFamily="49" charset="-128"/>
              </a:rPr>
              <a:t>; background-</a:t>
            </a:r>
            <a:r>
              <a:rPr lang="fr-FR" dirty="0" err="1">
                <a:ea typeface="MS Mincho" pitchFamily="49" charset="-128"/>
              </a:rPr>
              <a:t>color</a:t>
            </a:r>
            <a:r>
              <a:rPr lang="fr-FR" dirty="0">
                <a:ea typeface="MS Mincho" pitchFamily="49" charset="-128"/>
              </a:rPr>
              <a:t>: #F0F0E0}</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AutoShape 1026"/>
          <p:cNvSpPr>
            <a:spLocks noGrp="1" noChangeArrowheads="1"/>
          </p:cNvSpPr>
          <p:nvPr>
            <p:ph type="title"/>
          </p:nvPr>
        </p:nvSpPr>
        <p:spPr/>
        <p:txBody>
          <a:bodyPr>
            <a:normAutofit/>
          </a:bodyPr>
          <a:lstStyle/>
          <a:p>
            <a:pPr eaLnBrk="1" hangingPunct="1"/>
            <a:r>
              <a:rPr lang="fr-FR" dirty="0"/>
              <a:t>Disposition Css</a:t>
            </a:r>
          </a:p>
        </p:txBody>
      </p:sp>
      <p:sp>
        <p:nvSpPr>
          <p:cNvPr id="133124" name="Rectangle 1027"/>
          <p:cNvSpPr>
            <a:spLocks noGrp="1" noChangeArrowheads="1"/>
          </p:cNvSpPr>
          <p:nvPr>
            <p:ph idx="1"/>
          </p:nvPr>
        </p:nvSpPr>
        <p:spPr/>
        <p:txBody>
          <a:bodyPr>
            <a:normAutofit fontScale="62500" lnSpcReduction="20000"/>
          </a:bodyPr>
          <a:lstStyle/>
          <a:p>
            <a:r>
              <a:rPr lang="fr-FR" dirty="0"/>
              <a:t>Types d’éléments</a:t>
            </a:r>
          </a:p>
          <a:p>
            <a:pPr lvl="1"/>
            <a:r>
              <a:rPr lang="fr-FR" dirty="0"/>
              <a:t> </a:t>
            </a:r>
            <a:r>
              <a:rPr lang="fr-FR" dirty="0">
                <a:ea typeface="MS Mincho" pitchFamily="49" charset="-128"/>
              </a:rPr>
              <a:t>Bloc (bloc : div, </a:t>
            </a:r>
            <a:r>
              <a:rPr lang="fr-FR" dirty="0" err="1">
                <a:ea typeface="MS Mincho" pitchFamily="49" charset="-128"/>
              </a:rPr>
              <a:t>ul</a:t>
            </a:r>
            <a:r>
              <a:rPr lang="fr-FR" dirty="0">
                <a:ea typeface="MS Mincho" pitchFamily="49" charset="-128"/>
              </a:rPr>
              <a:t>, p, h1)</a:t>
            </a:r>
          </a:p>
          <a:p>
            <a:pPr lvl="1"/>
            <a:r>
              <a:rPr lang="fr-FR" dirty="0">
                <a:ea typeface="MS Mincho" pitchFamily="49" charset="-128"/>
              </a:rPr>
              <a:t> En ligne (</a:t>
            </a:r>
            <a:r>
              <a:rPr lang="fr-FR" dirty="0" err="1">
                <a:ea typeface="MS Mincho" pitchFamily="49" charset="-128"/>
              </a:rPr>
              <a:t>inline</a:t>
            </a:r>
            <a:r>
              <a:rPr lang="fr-FR" dirty="0">
                <a:ea typeface="MS Mincho" pitchFamily="49" charset="-128"/>
              </a:rPr>
              <a:t> : </a:t>
            </a:r>
            <a:r>
              <a:rPr lang="fr-FR" dirty="0" err="1">
                <a:ea typeface="MS Mincho" pitchFamily="49" charset="-128"/>
              </a:rPr>
              <a:t>span</a:t>
            </a:r>
            <a:r>
              <a:rPr lang="fr-FR" dirty="0">
                <a:ea typeface="MS Mincho" pitchFamily="49" charset="-128"/>
              </a:rPr>
              <a:t>, a, </a:t>
            </a:r>
            <a:r>
              <a:rPr lang="fr-FR" dirty="0" err="1">
                <a:ea typeface="MS Mincho" pitchFamily="49" charset="-128"/>
              </a:rPr>
              <a:t>em</a:t>
            </a:r>
            <a:r>
              <a:rPr lang="fr-FR" dirty="0">
                <a:ea typeface="MS Mincho" pitchFamily="49" charset="-128"/>
              </a:rPr>
              <a:t>, </a:t>
            </a:r>
            <a:r>
              <a:rPr lang="fr-FR" dirty="0" err="1">
                <a:ea typeface="MS Mincho" pitchFamily="49" charset="-128"/>
              </a:rPr>
              <a:t>strong</a:t>
            </a:r>
            <a:r>
              <a:rPr lang="fr-FR" dirty="0">
                <a:ea typeface="MS Mincho" pitchFamily="49" charset="-128"/>
              </a:rPr>
              <a:t>)</a:t>
            </a:r>
          </a:p>
          <a:p>
            <a:pPr lvl="1"/>
            <a:r>
              <a:rPr lang="fr-FR" dirty="0">
                <a:ea typeface="MS Mincho" pitchFamily="49" charset="-128"/>
              </a:rPr>
              <a:t> Affichage par défaut (display)</a:t>
            </a:r>
          </a:p>
          <a:p>
            <a:pPr lvl="1"/>
            <a:endParaRPr lang="fr-FR" dirty="0"/>
          </a:p>
          <a:p>
            <a:r>
              <a:rPr lang="fr-FR" dirty="0"/>
              <a:t>Imbrication des éléments selon leur type</a:t>
            </a:r>
          </a:p>
          <a:p>
            <a:pPr lvl="1"/>
            <a:r>
              <a:rPr lang="fr-FR" dirty="0"/>
              <a:t> </a:t>
            </a:r>
            <a:r>
              <a:rPr lang="fr-FR" dirty="0">
                <a:ea typeface="MS Mincho" pitchFamily="49" charset="-128"/>
              </a:rPr>
              <a:t>Bloc peut contenir un ou plusieurs blocs et </a:t>
            </a:r>
            <a:r>
              <a:rPr lang="fr-FR" dirty="0" err="1">
                <a:ea typeface="MS Mincho" pitchFamily="49" charset="-128"/>
              </a:rPr>
              <a:t>inline</a:t>
            </a:r>
            <a:endParaRPr lang="fr-FR" dirty="0">
              <a:ea typeface="MS Mincho" pitchFamily="49" charset="-128"/>
            </a:endParaRPr>
          </a:p>
          <a:p>
            <a:pPr lvl="1"/>
            <a:endParaRPr lang="fr-FR" dirty="0">
              <a:ea typeface="MS Mincho" pitchFamily="49" charset="-128"/>
            </a:endParaRPr>
          </a:p>
          <a:p>
            <a:pPr lvl="1">
              <a:buNone/>
            </a:pP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err="1">
                <a:ea typeface="MS Mincho" pitchFamily="49" charset="-128"/>
              </a:rPr>
              <a:t>Inline</a:t>
            </a:r>
            <a:r>
              <a:rPr lang="fr-FR" dirty="0">
                <a:ea typeface="MS Mincho" pitchFamily="49" charset="-128"/>
              </a:rPr>
              <a:t> ne peut contenir QUE un ou plusieurs </a:t>
            </a:r>
            <a:r>
              <a:rPr lang="fr-FR" dirty="0" err="1">
                <a:ea typeface="MS Mincho" pitchFamily="49" charset="-128"/>
              </a:rPr>
              <a:t>inline</a:t>
            </a: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33</a:t>
            </a:fld>
            <a:endParaRPr lang="fr-FR"/>
          </a:p>
        </p:txBody>
      </p:sp>
      <p:sp>
        <p:nvSpPr>
          <p:cNvPr id="22" name="Espace réservé du contenu 21"/>
          <p:cNvSpPr>
            <a:spLocks noGrp="1"/>
          </p:cNvSpPr>
          <p:nvPr>
            <p:ph sz="quarter" idx="14"/>
          </p:nvPr>
        </p:nvSpPr>
        <p:spPr/>
        <p:txBody>
          <a:bodyPr/>
          <a:lstStyle/>
          <a:p>
            <a:endParaRPr lang="fr-FR" dirty="0"/>
          </a:p>
          <a:p>
            <a:r>
              <a:rPr lang="fr-FR" dirty="0"/>
              <a:t>Les </a:t>
            </a:r>
            <a:r>
              <a:rPr lang="fr-FR" dirty="0" err="1"/>
              <a:t>inline</a:t>
            </a:r>
            <a:endParaRPr lang="fr-FR" dirty="0"/>
          </a:p>
          <a:p>
            <a:endParaRPr lang="fr-FR" dirty="0"/>
          </a:p>
          <a:p>
            <a:endParaRPr lang="fr-FR" dirty="0"/>
          </a:p>
          <a:p>
            <a:pPr algn="r"/>
            <a:r>
              <a:rPr lang="fr-FR" dirty="0"/>
              <a:t>Les blocs</a:t>
            </a:r>
          </a:p>
        </p:txBody>
      </p:sp>
      <p:grpSp>
        <p:nvGrpSpPr>
          <p:cNvPr id="24" name="Groupe 23"/>
          <p:cNvGrpSpPr/>
          <p:nvPr/>
        </p:nvGrpSpPr>
        <p:grpSpPr>
          <a:xfrm rot="170974">
            <a:off x="6960604" y="3614033"/>
            <a:ext cx="1728192" cy="1296144"/>
            <a:chOff x="7020272" y="3933056"/>
            <a:chExt cx="1728192" cy="1296144"/>
          </a:xfrm>
        </p:grpSpPr>
        <p:sp>
          <p:nvSpPr>
            <p:cNvPr id="8" name="Rectangle à coins arrondis 7"/>
            <p:cNvSpPr/>
            <p:nvPr/>
          </p:nvSpPr>
          <p:spPr>
            <a:xfrm>
              <a:off x="7020272"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BLOC</a:t>
              </a:r>
            </a:p>
          </p:txBody>
        </p:sp>
        <p:sp>
          <p:nvSpPr>
            <p:cNvPr id="9" name="Rectangle à coins arrondis 8"/>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1200" b="1" dirty="0">
                  <a:solidFill>
                    <a:schemeClr val="bg1"/>
                  </a:solidFill>
                </a:rPr>
                <a:t>BLOC</a:t>
              </a:r>
            </a:p>
          </p:txBody>
        </p:sp>
        <p:sp>
          <p:nvSpPr>
            <p:cNvPr id="10" name="Rectangle à coins arrondis 9"/>
            <p:cNvSpPr/>
            <p:nvPr/>
          </p:nvSpPr>
          <p:spPr>
            <a:xfrm>
              <a:off x="7380312" y="4869160"/>
              <a:ext cx="1296144"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a:t>BLOC</a:t>
              </a:r>
              <a:endParaRPr lang="fr-FR" b="1" dirty="0"/>
            </a:p>
          </p:txBody>
        </p:sp>
        <p:sp>
          <p:nvSpPr>
            <p:cNvPr id="11" name="Rectangle à coins arrondis 10"/>
            <p:cNvSpPr/>
            <p:nvPr/>
          </p:nvSpPr>
          <p:spPr>
            <a:xfrm>
              <a:off x="7380312"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sp>
          <p:nvSpPr>
            <p:cNvPr id="12" name="Rectangle à coins arrondis 11"/>
            <p:cNvSpPr/>
            <p:nvPr/>
          </p:nvSpPr>
          <p:spPr>
            <a:xfrm>
              <a:off x="8028384"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grpSp>
      <p:grpSp>
        <p:nvGrpSpPr>
          <p:cNvPr id="23" name="Groupe 22"/>
          <p:cNvGrpSpPr/>
          <p:nvPr/>
        </p:nvGrpSpPr>
        <p:grpSpPr>
          <a:xfrm>
            <a:off x="5704178" y="2563764"/>
            <a:ext cx="1368152" cy="1008112"/>
            <a:chOff x="7236296" y="2060848"/>
            <a:chExt cx="1368152" cy="1008112"/>
          </a:xfrm>
        </p:grpSpPr>
        <p:sp>
          <p:nvSpPr>
            <p:cNvPr id="14" name="Rectangle à coins arrondis 13"/>
            <p:cNvSpPr/>
            <p:nvPr/>
          </p:nvSpPr>
          <p:spPr>
            <a:xfrm>
              <a:off x="723629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5" name="Rectangle à coins arrondis 14"/>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6" name="Rectangle à coins arrondis 15"/>
            <p:cNvSpPr/>
            <p:nvPr/>
          </p:nvSpPr>
          <p:spPr>
            <a:xfrm>
              <a:off x="723629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7" name="Rectangle à coins arrondis 16"/>
            <p:cNvSpPr/>
            <p:nvPr/>
          </p:nvSpPr>
          <p:spPr>
            <a:xfrm>
              <a:off x="795637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8" name="Rectangle à coins arrondis 17"/>
            <p:cNvSpPr/>
            <p:nvPr/>
          </p:nvSpPr>
          <p:spPr>
            <a:xfrm>
              <a:off x="723629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9" name="Rectangle à coins arrondis 18"/>
            <p:cNvSpPr/>
            <p:nvPr/>
          </p:nvSpPr>
          <p:spPr>
            <a:xfrm>
              <a:off x="795637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grpSp>
      <p:sp>
        <p:nvSpPr>
          <p:cNvPr id="20" name="ZoneTexte 19"/>
          <p:cNvSpPr txBox="1"/>
          <p:nvPr/>
        </p:nvSpPr>
        <p:spPr>
          <a:xfrm>
            <a:off x="500034" y="3429000"/>
            <a:ext cx="4500594"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ea typeface="MS Mincho" pitchFamily="49" charset="-128"/>
              </a:rPr>
              <a:t>&lt;</a:t>
            </a:r>
            <a:r>
              <a:rPr lang="fr-FR" dirty="0" err="1">
                <a:ea typeface="MS Mincho" pitchFamily="49" charset="-128"/>
              </a:rPr>
              <a:t>div</a:t>
            </a:r>
            <a:r>
              <a:rPr lang="fr-FR" dirty="0">
                <a:ea typeface="MS Mincho" pitchFamily="49" charset="-128"/>
              </a:rPr>
              <a:t>&gt;</a:t>
            </a:r>
          </a:p>
          <a:p>
            <a:r>
              <a:rPr lang="fr-FR" dirty="0">
                <a:ea typeface="MS Mincho" pitchFamily="49" charset="-128"/>
              </a:rPr>
              <a:t>       &lt;p&gt;Paragraphe &lt;</a:t>
            </a:r>
            <a:r>
              <a:rPr lang="fr-FR" dirty="0" err="1">
                <a:ea typeface="MS Mincho" pitchFamily="49" charset="-128"/>
              </a:rPr>
              <a:t>em</a:t>
            </a:r>
            <a:r>
              <a:rPr lang="fr-FR" dirty="0">
                <a:ea typeface="MS Mincho" pitchFamily="49" charset="-128"/>
              </a:rPr>
              <a:t>&gt;1&lt;/</a:t>
            </a:r>
            <a:r>
              <a:rPr lang="fr-FR" dirty="0" err="1">
                <a:ea typeface="MS Mincho" pitchFamily="49" charset="-128"/>
              </a:rPr>
              <a:t>em</a:t>
            </a:r>
            <a:r>
              <a:rPr lang="fr-FR" dirty="0">
                <a:ea typeface="MS Mincho" pitchFamily="49" charset="-128"/>
              </a:rPr>
              <a:t>&gt;&lt;/p&gt;</a:t>
            </a:r>
          </a:p>
          <a:p>
            <a:r>
              <a:rPr lang="fr-FR" dirty="0">
                <a:ea typeface="MS Mincho" pitchFamily="49" charset="-128"/>
              </a:rPr>
              <a:t>       &lt;p&gt;Paragraphe 2&lt;/p&gt;</a:t>
            </a:r>
          </a:p>
          <a:p>
            <a:r>
              <a:rPr lang="fr-FR" dirty="0">
                <a:ea typeface="MS Mincho" pitchFamily="49" charset="-128"/>
              </a:rPr>
              <a:t>&lt;/</a:t>
            </a:r>
            <a:r>
              <a:rPr lang="fr-FR" dirty="0" err="1">
                <a:ea typeface="MS Mincho" pitchFamily="49" charset="-128"/>
              </a:rPr>
              <a:t>div</a:t>
            </a:r>
            <a:r>
              <a:rPr lang="fr-FR" dirty="0">
                <a:ea typeface="MS Mincho" pitchFamily="49" charset="-128"/>
              </a:rPr>
              <a:t>&gt;</a:t>
            </a:r>
            <a:endParaRPr lang="fr-FR" dirty="0"/>
          </a:p>
        </p:txBody>
      </p:sp>
      <p:sp>
        <p:nvSpPr>
          <p:cNvPr id="21" name="Rectangle 20"/>
          <p:cNvSpPr/>
          <p:nvPr/>
        </p:nvSpPr>
        <p:spPr>
          <a:xfrm>
            <a:off x="857224" y="5572140"/>
            <a:ext cx="40719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dirty="0">
                <a:ea typeface="MS Mincho" pitchFamily="49" charset="-128"/>
              </a:rPr>
              <a:t>&lt;</a:t>
            </a:r>
            <a:r>
              <a:rPr lang="fr-FR" dirty="0" err="1">
                <a:ea typeface="MS Mincho" pitchFamily="49" charset="-128"/>
              </a:rPr>
              <a:t>span</a:t>
            </a:r>
            <a:r>
              <a:rPr lang="fr-FR" dirty="0">
                <a:ea typeface="MS Mincho" pitchFamily="49" charset="-128"/>
              </a:rPr>
              <a:t>&gt;&lt;a </a:t>
            </a:r>
            <a:r>
              <a:rPr lang="fr-FR" dirty="0" err="1">
                <a:ea typeface="MS Mincho" pitchFamily="49" charset="-128"/>
              </a:rPr>
              <a:t>href</a:t>
            </a:r>
            <a:r>
              <a:rPr lang="fr-FR" dirty="0">
                <a:ea typeface="MS Mincho" pitchFamily="49" charset="-128"/>
              </a:rPr>
              <a:t>=""&gt;Cliquez &lt;</a:t>
            </a:r>
            <a:r>
              <a:rPr lang="fr-FR" dirty="0" err="1">
                <a:ea typeface="MS Mincho" pitchFamily="49" charset="-128"/>
              </a:rPr>
              <a:t>strong</a:t>
            </a:r>
            <a:r>
              <a:rPr lang="fr-FR" dirty="0">
                <a:ea typeface="MS Mincho" pitchFamily="49" charset="-128"/>
              </a:rPr>
              <a:t>&gt;ici&lt;/</a:t>
            </a:r>
            <a:r>
              <a:rPr lang="fr-FR" dirty="0" err="1">
                <a:ea typeface="MS Mincho" pitchFamily="49" charset="-128"/>
              </a:rPr>
              <a:t>strong</a:t>
            </a:r>
            <a:r>
              <a:rPr lang="fr-FR" dirty="0">
                <a:ea typeface="MS Mincho" pitchFamily="49" charset="-128"/>
              </a:rPr>
              <a:t>&gt;&lt;/a&gt;&lt;/</a:t>
            </a:r>
            <a:r>
              <a:rPr lang="fr-FR" dirty="0" err="1">
                <a:ea typeface="MS Mincho" pitchFamily="49" charset="-128"/>
              </a:rPr>
              <a:t>span</a:t>
            </a:r>
            <a:r>
              <a:rPr lang="fr-FR" dirty="0">
                <a:ea typeface="MS Mincho" pitchFamily="49" charset="-128"/>
              </a:rPr>
              <a:t>&gt;</a:t>
            </a:r>
            <a:endParaRPr lang="fr-F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AutoShape 2"/>
          <p:cNvSpPr>
            <a:spLocks noGrp="1" noChangeArrowheads="1"/>
          </p:cNvSpPr>
          <p:nvPr>
            <p:ph type="title"/>
          </p:nvPr>
        </p:nvSpPr>
        <p:spPr/>
        <p:txBody>
          <a:bodyPr>
            <a:normAutofit/>
          </a:bodyPr>
          <a:lstStyle/>
          <a:p>
            <a:r>
              <a:rPr lang="fr-FR" dirty="0"/>
              <a:t>Disposition Css</a:t>
            </a:r>
          </a:p>
        </p:txBody>
      </p:sp>
      <p:sp>
        <p:nvSpPr>
          <p:cNvPr id="137220" name="Rectangle 3"/>
          <p:cNvSpPr>
            <a:spLocks noGrp="1" noChangeArrowheads="1"/>
          </p:cNvSpPr>
          <p:nvPr>
            <p:ph idx="1"/>
          </p:nvPr>
        </p:nvSpPr>
        <p:spPr/>
        <p:txBody>
          <a:bodyPr>
            <a:normAutofit fontScale="62500" lnSpcReduction="20000"/>
          </a:bodyPr>
          <a:lstStyle/>
          <a:p>
            <a:r>
              <a:rPr lang="fr-FR" dirty="0"/>
              <a:t>Positionnement et notion flux</a:t>
            </a:r>
            <a:endParaRPr lang="fr-FR" sz="1800" dirty="0">
              <a:ea typeface="MS Mincho" pitchFamily="49" charset="-128"/>
            </a:endParaRPr>
          </a:p>
          <a:p>
            <a:endParaRPr lang="fr-FR" dirty="0"/>
          </a:p>
          <a:p>
            <a:r>
              <a:rPr lang="fr-FR" dirty="0"/>
              <a:t>Flux naturel (</a:t>
            </a:r>
            <a:r>
              <a:rPr lang="fr-FR" dirty="0" err="1"/>
              <a:t>margin</a:t>
            </a:r>
            <a:r>
              <a:rPr lang="fr-FR" dirty="0"/>
              <a:t>, </a:t>
            </a:r>
            <a:r>
              <a:rPr lang="fr-FR" dirty="0" err="1"/>
              <a:t>padding</a:t>
            </a:r>
            <a:r>
              <a:rPr lang="fr-FR" dirty="0"/>
              <a:t>)</a:t>
            </a:r>
          </a:p>
          <a:p>
            <a:endParaRPr lang="fr-FR" dirty="0"/>
          </a:p>
          <a:p>
            <a:r>
              <a:rPr lang="fr-FR" dirty="0"/>
              <a:t>Flottant (</a:t>
            </a:r>
            <a:r>
              <a:rPr lang="fr-FR" dirty="0" err="1"/>
              <a:t>Float</a:t>
            </a:r>
            <a:r>
              <a:rPr lang="fr-FR" dirty="0"/>
              <a:t>)</a:t>
            </a:r>
          </a:p>
          <a:p>
            <a:endParaRPr lang="fr-FR" dirty="0"/>
          </a:p>
          <a:p>
            <a:r>
              <a:rPr lang="fr-FR" dirty="0"/>
              <a:t>Position (position, z-index, rendu délicat)</a:t>
            </a:r>
          </a:p>
          <a:p>
            <a:pPr lvl="1"/>
            <a:r>
              <a:rPr lang="fr-FR" dirty="0"/>
              <a:t> </a:t>
            </a:r>
            <a:r>
              <a:rPr lang="fr-FR" dirty="0">
                <a:ea typeface="MS Mincho" pitchFamily="49" charset="-128"/>
              </a:rPr>
              <a:t>Relative (relative, dans ou hors flux), Fixe (</a:t>
            </a:r>
            <a:r>
              <a:rPr lang="fr-FR" dirty="0" err="1">
                <a:ea typeface="MS Mincho" pitchFamily="49" charset="-128"/>
              </a:rPr>
              <a:t>fixed</a:t>
            </a:r>
            <a:r>
              <a:rPr lang="fr-FR" dirty="0">
                <a:ea typeface="MS Mincho" pitchFamily="49" charset="-128"/>
              </a:rPr>
              <a:t>, hors flux), Absolu (</a:t>
            </a:r>
            <a:r>
              <a:rPr lang="fr-FR" dirty="0" err="1">
                <a:ea typeface="MS Mincho" pitchFamily="49" charset="-128"/>
              </a:rPr>
              <a:t>absolute</a:t>
            </a:r>
            <a:r>
              <a:rPr lang="fr-FR" dirty="0">
                <a:ea typeface="MS Mincho" pitchFamily="49" charset="-128"/>
              </a:rPr>
              <a:t>, hors flux)</a:t>
            </a:r>
          </a:p>
          <a:p>
            <a:pPr eaLnBrk="1" hangingPunct="1"/>
            <a:endParaRPr lang="fr-FR" dirty="0">
              <a:ea typeface="MS Mincho" pitchFamily="49" charset="-128"/>
            </a:endParaRPr>
          </a:p>
          <a:p>
            <a:pPr eaLnBrk="1" hangingPunct="1"/>
            <a:r>
              <a:rPr lang="fr-FR" dirty="0">
                <a:ea typeface="MS Mincho" pitchFamily="49" charset="-128"/>
              </a:rPr>
              <a:t>Rôle particulier de la balise div</a:t>
            </a:r>
          </a:p>
          <a:p>
            <a:pPr lvl="1" eaLnBrk="1" hangingPunct="1"/>
            <a:r>
              <a:rPr lang="fr-FR" dirty="0">
                <a:ea typeface="MS Mincho" pitchFamily="49" charset="-128"/>
              </a:rPr>
              <a:t> Une mise en page HTML traditionnelle (table) vs CSS (div)</a:t>
            </a:r>
          </a:p>
          <a:p>
            <a:pPr lvl="1" eaLnBrk="1" hangingPunct="1"/>
            <a:r>
              <a:rPr lang="fr-FR" dirty="0">
                <a:ea typeface="MS Mincho" pitchFamily="49" charset="-128"/>
              </a:rPr>
              <a:t> Rôle de conteneur</a:t>
            </a:r>
          </a:p>
          <a:p>
            <a:pPr lvl="1" eaLnBrk="1" hangingPunct="1"/>
            <a:r>
              <a:rPr lang="fr-FR" dirty="0">
                <a:ea typeface="MS Mincho" pitchFamily="49" charset="-128"/>
              </a:rPr>
              <a:t> Positionnement </a:t>
            </a:r>
            <a:r>
              <a:rPr lang="fr-FR" dirty="0" err="1">
                <a:ea typeface="MS Mincho" pitchFamily="49" charset="-128"/>
              </a:rPr>
              <a:t>absolute</a:t>
            </a:r>
            <a:r>
              <a:rPr lang="fr-FR" dirty="0">
                <a:ea typeface="MS Mincho" pitchFamily="49" charset="-128"/>
              </a:rPr>
              <a:t> (x et y) ou relative (voir flux / flot continu, superposition et </a:t>
            </a:r>
            <a:r>
              <a:rPr lang="fr-FR" dirty="0" err="1">
                <a:ea typeface="MS Mincho" pitchFamily="49" charset="-128"/>
              </a:rPr>
              <a:t>z.index</a:t>
            </a:r>
            <a:r>
              <a:rPr lang="fr-FR" dirty="0">
                <a:ea typeface="MS Mincho" pitchFamily="49" charset="-128"/>
              </a:rPr>
              <a:t>, conteneur, </a:t>
            </a:r>
            <a:r>
              <a:rPr lang="fr-FR" dirty="0" err="1">
                <a:ea typeface="MS Mincho" pitchFamily="49" charset="-128"/>
              </a:rPr>
              <a:t>inherit</a:t>
            </a:r>
            <a:r>
              <a:rPr lang="fr-FR" dirty="0">
                <a:ea typeface="MS Mincho" pitchFamily="49" charset="-128"/>
              </a:rPr>
              <a:t>)</a:t>
            </a:r>
          </a:p>
          <a:p>
            <a:pPr lvl="1" eaLnBrk="1" hangingPunct="1"/>
            <a:r>
              <a:rPr lang="fr-FR" dirty="0">
                <a:ea typeface="MS Mincho" pitchFamily="49" charset="-128"/>
              </a:rPr>
              <a:t> Problèmes de restitution dans les navigateurs et affichage parfois « aléatoire »</a:t>
            </a:r>
            <a:endParaRPr lang="fr-FR" sz="2800"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34</a:t>
            </a:fld>
            <a:endParaRPr lang="fr-F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AutoShape 2"/>
          <p:cNvSpPr>
            <a:spLocks noGrp="1" noChangeArrowheads="1"/>
          </p:cNvSpPr>
          <p:nvPr>
            <p:ph type="title"/>
          </p:nvPr>
        </p:nvSpPr>
        <p:spPr/>
        <p:txBody>
          <a:bodyPr>
            <a:normAutofit/>
          </a:bodyPr>
          <a:lstStyle/>
          <a:p>
            <a:pPr eaLnBrk="1" hangingPunct="1"/>
            <a:r>
              <a:rPr lang="fr-FR" dirty="0"/>
              <a:t>Sélecteur Css</a:t>
            </a:r>
          </a:p>
        </p:txBody>
      </p:sp>
      <p:sp>
        <p:nvSpPr>
          <p:cNvPr id="134148" name="Rectangle 3"/>
          <p:cNvSpPr>
            <a:spLocks noGrp="1" noChangeArrowheads="1"/>
          </p:cNvSpPr>
          <p:nvPr>
            <p:ph idx="1"/>
          </p:nvPr>
        </p:nvSpPr>
        <p:spPr>
          <a:xfrm>
            <a:off x="285720" y="1214422"/>
            <a:ext cx="8572560" cy="5286412"/>
          </a:xfrm>
        </p:spPr>
        <p:txBody>
          <a:bodyPr>
            <a:normAutofit/>
          </a:bodyPr>
          <a:lstStyle/>
          <a:p>
            <a:r>
              <a:rPr lang="fr-FR" dirty="0"/>
              <a:t>Eléments</a:t>
            </a:r>
          </a:p>
          <a:p>
            <a:pPr lvl="1"/>
            <a:endParaRPr lang="fr-FR" dirty="0"/>
          </a:p>
          <a:p>
            <a:pPr lvl="1"/>
            <a:endParaRPr lang="fr-FR" dirty="0"/>
          </a:p>
          <a:p>
            <a:r>
              <a:rPr lang="fr-FR" dirty="0"/>
              <a:t>Classe</a:t>
            </a:r>
          </a:p>
          <a:p>
            <a:pPr lvl="1"/>
            <a:endParaRPr lang="fr-FR" dirty="0">
              <a:ea typeface="MS Mincho" pitchFamily="49" charset="-128"/>
            </a:endParaRPr>
          </a:p>
          <a:p>
            <a:pPr lvl="1"/>
            <a:endParaRPr lang="fr-FR" dirty="0">
              <a:ea typeface="MS Mincho" pitchFamily="49" charset="-128"/>
            </a:endParaRPr>
          </a:p>
          <a:p>
            <a:r>
              <a:rPr lang="fr-FR" dirty="0"/>
              <a:t>Identifiant</a:t>
            </a:r>
          </a:p>
          <a:p>
            <a:pPr lvl="1"/>
            <a:endParaRPr lang="fr-FR" dirty="0">
              <a:ea typeface="MS Mincho" pitchFamily="49" charset="-128"/>
            </a:endParaRPr>
          </a:p>
          <a:p>
            <a:pPr lvl="1"/>
            <a:endParaRPr lang="fr-FR" sz="1300" dirty="0">
              <a:ea typeface="MS Mincho" pitchFamily="49" charset="-128"/>
            </a:endParaRPr>
          </a:p>
          <a:p>
            <a:r>
              <a:rPr lang="fr-FR" dirty="0"/>
              <a:t>Pseudo-classe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35</a:t>
            </a:fld>
            <a:endParaRPr lang="fr-FR"/>
          </a:p>
        </p:txBody>
      </p:sp>
      <p:sp>
        <p:nvSpPr>
          <p:cNvPr id="5" name="ZoneTexte 4"/>
          <p:cNvSpPr txBox="1"/>
          <p:nvPr/>
        </p:nvSpPr>
        <p:spPr>
          <a:xfrm>
            <a:off x="1705869" y="1988098"/>
            <a:ext cx="538641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p</a:t>
            </a:r>
            <a:r>
              <a:rPr lang="fr-FR" dirty="0">
                <a:ea typeface="MS Mincho" pitchFamily="49" charset="-128"/>
              </a:rPr>
              <a:t> { font-size: </a:t>
            </a:r>
            <a:r>
              <a:rPr lang="fr-FR" i="1" dirty="0">
                <a:ea typeface="MS Mincho" pitchFamily="49" charset="-128"/>
              </a:rPr>
              <a:t>90%</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0.5em</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2px</a:t>
            </a:r>
            <a:r>
              <a:rPr lang="fr-FR" dirty="0">
                <a:ea typeface="MS Mincho" pitchFamily="49" charset="-128"/>
              </a:rPr>
              <a:t>; }</a:t>
            </a:r>
          </a:p>
        </p:txBody>
      </p:sp>
      <p:sp>
        <p:nvSpPr>
          <p:cNvPr id="7" name="ZoneTexte 6"/>
          <p:cNvSpPr txBox="1"/>
          <p:nvPr/>
        </p:nvSpPr>
        <p:spPr>
          <a:xfrm>
            <a:off x="2759855" y="3419708"/>
            <a:ext cx="296427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dirty="0"/>
              <a:t> </a:t>
            </a:r>
            <a:r>
              <a:rPr lang="fr-FR" b="1" dirty="0">
                <a:ea typeface="MS Mincho" pitchFamily="49" charset="-128"/>
              </a:rPr>
              <a:t>.important </a:t>
            </a:r>
            <a:r>
              <a:rPr lang="fr-FR" dirty="0">
                <a:ea typeface="MS Mincho" pitchFamily="49" charset="-128"/>
              </a:rPr>
              <a:t>{ </a:t>
            </a:r>
            <a:r>
              <a:rPr lang="fr-FR" dirty="0" err="1">
                <a:ea typeface="MS Mincho" pitchFamily="49" charset="-128"/>
              </a:rPr>
              <a:t>color</a:t>
            </a:r>
            <a:r>
              <a:rPr lang="fr-FR" dirty="0">
                <a:ea typeface="MS Mincho" pitchFamily="49" charset="-128"/>
              </a:rPr>
              <a:t>: </a:t>
            </a:r>
            <a:r>
              <a:rPr lang="fr-FR" i="1" dirty="0" err="1">
                <a:ea typeface="MS Mincho" pitchFamily="49" charset="-128"/>
              </a:rPr>
              <a:t>red</a:t>
            </a:r>
            <a:r>
              <a:rPr lang="fr-FR" dirty="0">
                <a:ea typeface="MS Mincho" pitchFamily="49" charset="-128"/>
              </a:rPr>
              <a:t>; }</a:t>
            </a:r>
          </a:p>
        </p:txBody>
      </p:sp>
      <p:sp>
        <p:nvSpPr>
          <p:cNvPr id="8" name="ZoneTexte 7"/>
          <p:cNvSpPr txBox="1"/>
          <p:nvPr/>
        </p:nvSpPr>
        <p:spPr>
          <a:xfrm>
            <a:off x="2346983" y="5000636"/>
            <a:ext cx="515397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a:t>
            </a:r>
            <a:r>
              <a:rPr lang="fr-FR" b="1" dirty="0" err="1">
                <a:ea typeface="MS Mincho" pitchFamily="49" charset="-128"/>
              </a:rPr>
              <a:t>menuGauche</a:t>
            </a:r>
            <a:r>
              <a:rPr lang="fr-FR" b="1" dirty="0">
                <a:ea typeface="MS Mincho" pitchFamily="49" charset="-128"/>
              </a:rPr>
              <a:t> </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0.5em</a:t>
            </a:r>
            <a:r>
              <a:rPr lang="fr-FR" dirty="0">
                <a:ea typeface="MS Mincho" pitchFamily="49" charset="-128"/>
              </a:rPr>
              <a:t>; }</a:t>
            </a:r>
          </a:p>
        </p:txBody>
      </p:sp>
      <p:sp>
        <p:nvSpPr>
          <p:cNvPr id="9" name="Rectangle 8"/>
          <p:cNvSpPr/>
          <p:nvPr/>
        </p:nvSpPr>
        <p:spPr>
          <a:xfrm>
            <a:off x="3286116" y="5791818"/>
            <a:ext cx="392905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b="1" dirty="0"/>
              <a:t> </a:t>
            </a:r>
            <a:r>
              <a:rPr lang="fr-FR" b="1" dirty="0">
                <a:ea typeface="MS Mincho" pitchFamily="49" charset="-128"/>
              </a:rPr>
              <a:t>a:hover </a:t>
            </a:r>
            <a:r>
              <a:rPr lang="fr-FR" dirty="0">
                <a:ea typeface="MS Mincho" pitchFamily="49" charset="-128"/>
              </a:rPr>
              <a:t>{ </a:t>
            </a:r>
          </a:p>
          <a:p>
            <a:pPr lvl="1"/>
            <a:r>
              <a:rPr lang="fr-FR" dirty="0">
                <a:ea typeface="MS Mincho" pitchFamily="49" charset="-128"/>
              </a:rPr>
              <a:t>border-top : </a:t>
            </a:r>
            <a:r>
              <a:rPr lang="fr-FR" i="1" dirty="0">
                <a:ea typeface="MS Mincho" pitchFamily="49" charset="-128"/>
              </a:rPr>
              <a:t>1px </a:t>
            </a:r>
            <a:r>
              <a:rPr lang="fr-FR" i="1" dirty="0" err="1">
                <a:ea typeface="MS Mincho" pitchFamily="49" charset="-128"/>
              </a:rPr>
              <a:t>solid</a:t>
            </a:r>
            <a:r>
              <a:rPr lang="fr-FR" i="1" dirty="0">
                <a:ea typeface="MS Mincho" pitchFamily="49" charset="-128"/>
              </a:rPr>
              <a:t> black</a:t>
            </a:r>
            <a:r>
              <a:rPr lang="fr-FR" dirty="0">
                <a:ea typeface="MS Mincho" pitchFamily="49" charset="-128"/>
              </a:rPr>
              <a:t>; </a:t>
            </a:r>
          </a:p>
          <a:p>
            <a:pPr lvl="1"/>
            <a:r>
              <a:rPr lang="fr-FR" dirty="0">
                <a:ea typeface="MS Mincho" pitchFamily="49" charset="-128"/>
              </a:rPr>
              <a:t>border-</a:t>
            </a:r>
            <a:r>
              <a:rPr lang="fr-FR" dirty="0" err="1">
                <a:ea typeface="MS Mincho" pitchFamily="49" charset="-128"/>
              </a:rPr>
              <a:t>bottom</a:t>
            </a:r>
            <a:r>
              <a:rPr lang="fr-FR" dirty="0">
                <a:ea typeface="MS Mincho" pitchFamily="49" charset="-128"/>
              </a:rPr>
              <a:t>: 1px </a:t>
            </a:r>
            <a:r>
              <a:rPr lang="fr-FR" dirty="0" err="1">
                <a:ea typeface="MS Mincho" pitchFamily="49" charset="-128"/>
              </a:rPr>
              <a:t>solid</a:t>
            </a:r>
            <a:r>
              <a:rPr lang="fr-FR" dirty="0">
                <a:ea typeface="MS Mincho" pitchFamily="49" charset="-128"/>
              </a:rPr>
              <a:t> black;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AutoShape 2"/>
          <p:cNvSpPr>
            <a:spLocks noGrp="1" noChangeArrowheads="1"/>
          </p:cNvSpPr>
          <p:nvPr>
            <p:ph type="title"/>
          </p:nvPr>
        </p:nvSpPr>
        <p:spPr/>
        <p:txBody>
          <a:bodyPr>
            <a:normAutofit/>
          </a:bodyPr>
          <a:lstStyle/>
          <a:p>
            <a:pPr eaLnBrk="1" hangingPunct="1"/>
            <a:r>
              <a:rPr lang="fr-FR" dirty="0"/>
              <a:t>Héritage </a:t>
            </a:r>
            <a:r>
              <a:rPr lang="fr-FR" dirty="0" err="1"/>
              <a:t>css</a:t>
            </a:r>
            <a:endParaRPr lang="fr-FR" dirty="0"/>
          </a:p>
        </p:txBody>
      </p:sp>
      <p:sp>
        <p:nvSpPr>
          <p:cNvPr id="135172" name="Rectangle 3"/>
          <p:cNvSpPr>
            <a:spLocks noGrp="1" noChangeArrowheads="1"/>
          </p:cNvSpPr>
          <p:nvPr>
            <p:ph idx="1"/>
          </p:nvPr>
        </p:nvSpPr>
        <p:spPr/>
        <p:txBody>
          <a:bodyPr>
            <a:normAutofit fontScale="92500" lnSpcReduction="10000"/>
          </a:bodyPr>
          <a:lstStyle/>
          <a:p>
            <a:r>
              <a:rPr lang="fr-FR" dirty="0"/>
              <a:t>Parent-Enfant</a:t>
            </a:r>
          </a:p>
          <a:p>
            <a:pPr lvl="1"/>
            <a:endParaRPr lang="fr-FR" dirty="0"/>
          </a:p>
          <a:p>
            <a:r>
              <a:rPr lang="fr-FR" dirty="0"/>
              <a:t>Héritage (imbrication)</a:t>
            </a:r>
          </a:p>
          <a:p>
            <a:pPr lvl="1"/>
            <a:r>
              <a:rPr lang="fr-FR" dirty="0"/>
              <a:t> </a:t>
            </a:r>
            <a:r>
              <a:rPr lang="fr-FR" dirty="0" err="1">
                <a:ea typeface="MS Mincho" pitchFamily="49" charset="-128"/>
              </a:rPr>
              <a:t>inherit</a:t>
            </a:r>
            <a:endParaRPr lang="fr-FR" dirty="0">
              <a:ea typeface="MS Mincho" pitchFamily="49" charset="-128"/>
            </a:endParaRPr>
          </a:p>
          <a:p>
            <a:pPr lvl="1"/>
            <a:r>
              <a:rPr lang="fr-FR" dirty="0">
                <a:ea typeface="MS Mincho" pitchFamily="49" charset="-128"/>
              </a:rPr>
              <a:t> ex1:   body </a:t>
            </a:r>
            <a:r>
              <a:rPr lang="fr-FR" dirty="0">
                <a:sym typeface="Wingdings" pitchFamily="2" charset="2"/>
              </a:rPr>
              <a:t></a:t>
            </a:r>
            <a:r>
              <a:rPr lang="fr-FR" dirty="0">
                <a:ea typeface="MS Mincho" pitchFamily="49" charset="-128"/>
              </a:rPr>
              <a:t> div </a:t>
            </a:r>
            <a:r>
              <a:rPr lang="fr-FR" dirty="0">
                <a:sym typeface="Wingdings" pitchFamily="2" charset="2"/>
              </a:rPr>
              <a:t></a:t>
            </a:r>
            <a:r>
              <a:rPr lang="fr-FR" dirty="0">
                <a:ea typeface="MS Mincho" pitchFamily="49" charset="-128"/>
              </a:rPr>
              <a:t> p    	ex2:   table </a:t>
            </a:r>
            <a:r>
              <a:rPr lang="fr-FR" dirty="0">
                <a:sym typeface="Wingdings" pitchFamily="2" charset="2"/>
              </a:rPr>
              <a:t></a:t>
            </a:r>
            <a:r>
              <a:rPr lang="fr-FR" dirty="0">
                <a:ea typeface="MS Mincho" pitchFamily="49" charset="-128"/>
              </a:rPr>
              <a:t> tr </a:t>
            </a:r>
            <a:r>
              <a:rPr lang="fr-FR" dirty="0">
                <a:sym typeface="Wingdings" pitchFamily="2" charset="2"/>
              </a:rPr>
              <a:t></a:t>
            </a:r>
            <a:r>
              <a:rPr lang="fr-FR" dirty="0">
                <a:ea typeface="MS Mincho" pitchFamily="49" charset="-128"/>
              </a:rPr>
              <a:t> td</a:t>
            </a:r>
          </a:p>
          <a:p>
            <a:pPr lvl="1"/>
            <a:endParaRPr lang="fr-FR" dirty="0">
              <a:ea typeface="MS Mincho" pitchFamily="49" charset="-128"/>
            </a:endParaRPr>
          </a:p>
          <a:p>
            <a:r>
              <a:rPr lang="fr-FR" dirty="0"/>
              <a:t>Héritage déclaré (encapsulation)</a:t>
            </a:r>
          </a:p>
          <a:p>
            <a:pPr lvl="1"/>
            <a:r>
              <a:rPr lang="fr-FR" dirty="0"/>
              <a:t> </a:t>
            </a:r>
            <a:r>
              <a:rPr lang="fr-FR" dirty="0">
                <a:ea typeface="MS Mincho" pitchFamily="49" charset="-128"/>
              </a:rPr>
              <a:t>#</a:t>
            </a:r>
            <a:r>
              <a:rPr lang="fr-FR" dirty="0" err="1">
                <a:ea typeface="MS Mincho" pitchFamily="49" charset="-128"/>
              </a:rPr>
              <a:t>menuGauche</a:t>
            </a:r>
            <a:r>
              <a:rPr lang="fr-FR" dirty="0">
                <a:ea typeface="MS Mincho" pitchFamily="49" charset="-128"/>
              </a:rPr>
              <a:t> </a:t>
            </a:r>
            <a:r>
              <a:rPr lang="fr-FR" dirty="0">
                <a:sym typeface="Wingdings" pitchFamily="2" charset="2"/>
              </a:rPr>
              <a:t></a:t>
            </a:r>
            <a:r>
              <a:rPr lang="fr-FR" dirty="0">
                <a:ea typeface="MS Mincho" pitchFamily="49" charset="-128"/>
              </a:rPr>
              <a:t> </a:t>
            </a:r>
            <a:r>
              <a:rPr lang="fr-FR" dirty="0" err="1">
                <a:ea typeface="MS Mincho" pitchFamily="49" charset="-128"/>
              </a:rPr>
              <a:t>ul</a:t>
            </a:r>
            <a:r>
              <a:rPr lang="fr-FR" dirty="0">
                <a:ea typeface="MS Mincho" pitchFamily="49" charset="-128"/>
              </a:rPr>
              <a:t> </a:t>
            </a:r>
            <a:r>
              <a:rPr lang="fr-FR" dirty="0">
                <a:sym typeface="Wingdings" pitchFamily="2" charset="2"/>
              </a:rPr>
              <a:t></a:t>
            </a:r>
            <a:r>
              <a:rPr lang="fr-FR" dirty="0">
                <a:ea typeface="MS Mincho" pitchFamily="49" charset="-128"/>
              </a:rPr>
              <a:t> li</a:t>
            </a:r>
          </a:p>
          <a:p>
            <a:pPr lvl="1"/>
            <a:endParaRPr lang="fr-FR" dirty="0">
              <a:ea typeface="MS Mincho" pitchFamily="49" charset="-128"/>
            </a:endParaRPr>
          </a:p>
          <a:p>
            <a:r>
              <a:rPr lang="fr-FR" dirty="0"/>
              <a:t>Classes multiples</a:t>
            </a:r>
          </a:p>
          <a:p>
            <a:pPr lvl="1"/>
            <a:r>
              <a:rPr lang="fr-FR" dirty="0"/>
              <a:t> </a:t>
            </a:r>
            <a:r>
              <a:rPr lang="fr-FR" dirty="0">
                <a:ea typeface="MS Mincho" pitchFamily="49" charset="-128"/>
              </a:rPr>
              <a:t>class="Classe1 Classe2"</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36</a:t>
            </a:fld>
            <a:endParaRPr lang="fr-F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AutoShape 2"/>
          <p:cNvSpPr>
            <a:spLocks noGrp="1" noChangeArrowheads="1"/>
          </p:cNvSpPr>
          <p:nvPr>
            <p:ph type="title"/>
          </p:nvPr>
        </p:nvSpPr>
        <p:spPr/>
        <p:txBody>
          <a:bodyPr>
            <a:normAutofit/>
          </a:bodyPr>
          <a:lstStyle/>
          <a:p>
            <a:pPr eaLnBrk="1" hangingPunct="1"/>
            <a:r>
              <a:rPr lang="fr-FR" dirty="0"/>
              <a:t>Propriétés Css </a:t>
            </a:r>
          </a:p>
        </p:txBody>
      </p:sp>
      <p:sp>
        <p:nvSpPr>
          <p:cNvPr id="136196" name="Rectangle 3"/>
          <p:cNvSpPr>
            <a:spLocks noGrp="1" noChangeArrowheads="1"/>
          </p:cNvSpPr>
          <p:nvPr>
            <p:ph idx="1"/>
          </p:nvPr>
        </p:nvSpPr>
        <p:spPr/>
        <p:txBody>
          <a:bodyPr>
            <a:normAutofit/>
          </a:bodyPr>
          <a:lstStyle/>
          <a:p>
            <a:r>
              <a:rPr lang="fr-FR" dirty="0"/>
              <a:t>Certaines propriétés proposent plusieurs modes de définition</a:t>
            </a:r>
          </a:p>
          <a:p>
            <a:endParaRPr lang="fr-FR" dirty="0"/>
          </a:p>
          <a:p>
            <a:pPr lvl="1"/>
            <a:r>
              <a:rPr lang="fr-FR" dirty="0"/>
              <a:t>Propriété spécifique</a:t>
            </a:r>
          </a:p>
          <a:p>
            <a:pPr lvl="2"/>
            <a:r>
              <a:rPr lang="fr-FR" dirty="0">
                <a:ea typeface="MS Mincho" pitchFamily="49" charset="-128"/>
              </a:rPr>
              <a:t> </a:t>
            </a:r>
            <a:r>
              <a:rPr lang="fr-FR" dirty="0" err="1">
                <a:ea typeface="MS Mincho" pitchFamily="49" charset="-128"/>
              </a:rPr>
              <a:t>padding</a:t>
            </a:r>
            <a:r>
              <a:rPr lang="fr-FR" dirty="0">
                <a:ea typeface="MS Mincho" pitchFamily="49" charset="-128"/>
              </a:rPr>
              <a:t>-top: 20px;</a:t>
            </a:r>
          </a:p>
          <a:p>
            <a:pPr lvl="2"/>
            <a:r>
              <a:rPr lang="fr-FR" dirty="0">
                <a:ea typeface="MS Mincho" pitchFamily="49" charset="-128"/>
              </a:rPr>
              <a:t> border-</a:t>
            </a:r>
            <a:r>
              <a:rPr lang="fr-FR" dirty="0" err="1">
                <a:ea typeface="MS Mincho" pitchFamily="49" charset="-128"/>
              </a:rPr>
              <a:t>left</a:t>
            </a:r>
            <a:r>
              <a:rPr lang="fr-FR" dirty="0">
                <a:ea typeface="MS Mincho" pitchFamily="49" charset="-128"/>
              </a:rPr>
              <a:t>-</a:t>
            </a:r>
            <a:r>
              <a:rPr lang="fr-FR" dirty="0" err="1">
                <a:ea typeface="MS Mincho" pitchFamily="49" charset="-128"/>
              </a:rPr>
              <a:t>color</a:t>
            </a:r>
            <a:r>
              <a:rPr lang="fr-FR" dirty="0">
                <a:ea typeface="MS Mincho" pitchFamily="49" charset="-128"/>
              </a:rPr>
              <a:t>: white;</a:t>
            </a:r>
          </a:p>
          <a:p>
            <a:pPr lvl="1"/>
            <a:endParaRPr lang="fr-FR" dirty="0">
              <a:ea typeface="MS Mincho" pitchFamily="49" charset="-128"/>
            </a:endParaRPr>
          </a:p>
          <a:p>
            <a:pPr lvl="1"/>
            <a:r>
              <a:rPr lang="fr-FR" dirty="0"/>
              <a:t>Propriété globale ou super-propriété</a:t>
            </a:r>
          </a:p>
          <a:p>
            <a:pPr lvl="2"/>
            <a:r>
              <a:rPr lang="fr-FR" dirty="0"/>
              <a:t> </a:t>
            </a:r>
            <a:r>
              <a:rPr lang="fr-FR" dirty="0" err="1">
                <a:ea typeface="MS Mincho" pitchFamily="49" charset="-128"/>
              </a:rPr>
              <a:t>padding</a:t>
            </a:r>
            <a:r>
              <a:rPr lang="fr-FR" dirty="0">
                <a:ea typeface="MS Mincho" pitchFamily="49" charset="-128"/>
              </a:rPr>
              <a:t>: 0px 20px;</a:t>
            </a:r>
          </a:p>
          <a:p>
            <a:pPr lvl="2"/>
            <a:r>
              <a:rPr lang="fr-FR" dirty="0">
                <a:ea typeface="MS Mincho" pitchFamily="49" charset="-128"/>
              </a:rPr>
              <a:t> border: 1px </a:t>
            </a:r>
            <a:r>
              <a:rPr lang="fr-FR" dirty="0" err="1">
                <a:ea typeface="MS Mincho" pitchFamily="49" charset="-128"/>
              </a:rPr>
              <a:t>dashed</a:t>
            </a:r>
            <a:r>
              <a:rPr lang="fr-FR" dirty="0">
                <a:ea typeface="MS Mincho" pitchFamily="49" charset="-128"/>
              </a:rPr>
              <a:t> black;</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37</a:t>
            </a:fld>
            <a:endParaRPr lang="fr-F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Dispositions</a:t>
            </a:r>
          </a:p>
        </p:txBody>
      </p:sp>
      <p:sp>
        <p:nvSpPr>
          <p:cNvPr id="3" name="Espace réservé du contenu 2"/>
          <p:cNvSpPr>
            <a:spLocks noGrp="1"/>
          </p:cNvSpPr>
          <p:nvPr>
            <p:ph idx="1"/>
          </p:nvPr>
        </p:nvSpPr>
        <p:spPr/>
        <p:txBody>
          <a:bodyPr>
            <a:normAutofit fontScale="62500" lnSpcReduction="20000"/>
          </a:bodyPr>
          <a:lstStyle/>
          <a:p>
            <a:r>
              <a:rPr lang="fr-FR" dirty="0"/>
              <a:t>Hauteur &amp; Largeur</a:t>
            </a:r>
          </a:p>
          <a:p>
            <a:pPr lvl="2"/>
            <a:r>
              <a:rPr lang="fr-FR" dirty="0" err="1"/>
              <a:t>Height</a:t>
            </a:r>
            <a:r>
              <a:rPr lang="fr-FR" dirty="0"/>
              <a:t>:   auto ;</a:t>
            </a:r>
          </a:p>
          <a:p>
            <a:pPr lvl="2"/>
            <a:r>
              <a:rPr lang="fr-FR" dirty="0" err="1"/>
              <a:t>Width</a:t>
            </a:r>
            <a:r>
              <a:rPr lang="fr-FR" dirty="0"/>
              <a:t> : auto ;</a:t>
            </a:r>
          </a:p>
          <a:p>
            <a:r>
              <a:rPr lang="fr-FR" dirty="0"/>
              <a:t>Positionnement</a:t>
            </a:r>
          </a:p>
          <a:p>
            <a:pPr lvl="1"/>
            <a:r>
              <a:rPr lang="fr-FR" dirty="0"/>
              <a:t>Positionnement absolu</a:t>
            </a:r>
          </a:p>
          <a:p>
            <a:pPr lvl="2"/>
            <a:r>
              <a:rPr lang="fr-FR" dirty="0"/>
              <a:t>Top:</a:t>
            </a:r>
          </a:p>
          <a:p>
            <a:pPr lvl="2"/>
            <a:r>
              <a:rPr lang="fr-FR" dirty="0" err="1"/>
              <a:t>Left</a:t>
            </a:r>
            <a:endParaRPr lang="fr-FR" dirty="0"/>
          </a:p>
          <a:p>
            <a:pPr lvl="2"/>
            <a:r>
              <a:rPr lang="fr-FR" dirty="0"/>
              <a:t>Right</a:t>
            </a:r>
          </a:p>
          <a:p>
            <a:pPr lvl="2"/>
            <a:r>
              <a:rPr lang="fr-FR" dirty="0" err="1"/>
              <a:t>Bottom</a:t>
            </a:r>
            <a:endParaRPr lang="fr-FR" dirty="0"/>
          </a:p>
          <a:p>
            <a:pPr lvl="1"/>
            <a:r>
              <a:rPr lang="fr-FR" dirty="0"/>
              <a:t>Marges extérieures:</a:t>
            </a:r>
          </a:p>
          <a:p>
            <a:pPr>
              <a:buNone/>
            </a:pPr>
            <a:r>
              <a:rPr lang="fr-FR" sz="1900" dirty="0"/>
              <a:t>	Placement relatif les uns par rapport aux autres</a:t>
            </a:r>
          </a:p>
          <a:p>
            <a:pPr lvl="2"/>
            <a:r>
              <a:rPr lang="fr-FR" dirty="0" err="1"/>
              <a:t>Margin</a:t>
            </a:r>
            <a:r>
              <a:rPr lang="fr-FR" dirty="0"/>
              <a:t>: </a:t>
            </a:r>
            <a:r>
              <a:rPr lang="fr-FR" dirty="0">
                <a:sym typeface="Wingdings" pitchFamily="2" charset="2"/>
              </a:rPr>
              <a:t> (super propriété)</a:t>
            </a:r>
            <a:endParaRPr lang="fr-FR" dirty="0"/>
          </a:p>
          <a:p>
            <a:pPr lvl="2"/>
            <a:r>
              <a:rPr lang="fr-FR" dirty="0" err="1"/>
              <a:t>Margin</a:t>
            </a:r>
            <a:r>
              <a:rPr lang="fr-FR" dirty="0"/>
              <a:t>-top:5px;</a:t>
            </a:r>
          </a:p>
          <a:p>
            <a:pPr lvl="2"/>
            <a:r>
              <a:rPr lang="fr-FR" dirty="0" err="1"/>
              <a:t>Margin</a:t>
            </a:r>
            <a:r>
              <a:rPr lang="fr-FR" dirty="0"/>
              <a:t>-</a:t>
            </a:r>
            <a:r>
              <a:rPr lang="fr-FR" dirty="0" err="1"/>
              <a:t>bottom</a:t>
            </a:r>
            <a:r>
              <a:rPr lang="fr-FR" dirty="0"/>
              <a:t>:5px;</a:t>
            </a:r>
          </a:p>
          <a:p>
            <a:pPr lvl="2"/>
            <a:r>
              <a:rPr lang="fr-FR" dirty="0"/>
              <a:t>…</a:t>
            </a:r>
          </a:p>
          <a:p>
            <a:pPr lvl="1"/>
            <a:r>
              <a:rPr lang="fr-FR" dirty="0"/>
              <a:t>Marges intérieures:</a:t>
            </a:r>
          </a:p>
          <a:p>
            <a:pPr lvl="1">
              <a:buNone/>
            </a:pPr>
            <a:r>
              <a:rPr lang="fr-FR" dirty="0"/>
              <a:t>Placement dans le bloc</a:t>
            </a:r>
          </a:p>
          <a:p>
            <a:pPr lvl="2"/>
            <a:r>
              <a:rPr lang="fr-FR" dirty="0" err="1"/>
              <a:t>Padding</a:t>
            </a:r>
            <a:r>
              <a:rPr lang="fr-FR" dirty="0">
                <a:sym typeface="Wingdings" pitchFamily="2" charset="2"/>
              </a:rPr>
              <a:t>: (super propriété) </a:t>
            </a:r>
            <a:endParaRPr lang="fr-FR" dirty="0"/>
          </a:p>
          <a:p>
            <a:pPr lvl="2"/>
            <a:r>
              <a:rPr lang="fr-FR" dirty="0" err="1"/>
              <a:t>Padding</a:t>
            </a:r>
            <a:r>
              <a:rPr lang="fr-FR" dirty="0"/>
              <a:t>-</a:t>
            </a:r>
            <a:r>
              <a:rPr lang="fr-FR" dirty="0" err="1"/>
              <a:t>left</a:t>
            </a:r>
            <a:r>
              <a:rPr lang="fr-FR" dirty="0"/>
              <a:t>:8px;</a:t>
            </a:r>
          </a:p>
          <a:p>
            <a:pPr lvl="2"/>
            <a:r>
              <a:rPr lang="fr-FR" dirty="0"/>
              <a: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38</a:t>
            </a:fld>
            <a:endParaRPr lang="fr-FR"/>
          </a:p>
        </p:txBody>
      </p:sp>
      <p:sp>
        <p:nvSpPr>
          <p:cNvPr id="22" name="Espace réservé du contenu 21"/>
          <p:cNvSpPr>
            <a:spLocks noGrp="1"/>
          </p:cNvSpPr>
          <p:nvPr>
            <p:ph sz="quarter" idx="14"/>
          </p:nvPr>
        </p:nvSpPr>
        <p:spPr>
          <a:xfrm rot="160723">
            <a:off x="5524476" y="1931176"/>
            <a:ext cx="2992530" cy="4144803"/>
          </a:xfrm>
        </p:spPr>
        <p:txBody>
          <a:bodyPr>
            <a:normAutofit fontScale="92500" lnSpcReduction="20000"/>
          </a:bodyP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buNone/>
            </a:pPr>
            <a:r>
              <a:rPr lang="fr-FR" dirty="0"/>
              <a:t>Dispositions </a:t>
            </a:r>
            <a:r>
              <a:rPr lang="fr-FR" dirty="0" err="1"/>
              <a:t>css</a:t>
            </a:r>
            <a:endParaRPr lang="fr-FR" dirty="0"/>
          </a:p>
        </p:txBody>
      </p:sp>
      <p:grpSp>
        <p:nvGrpSpPr>
          <p:cNvPr id="16" name="Groupe 15"/>
          <p:cNvGrpSpPr/>
          <p:nvPr/>
        </p:nvGrpSpPr>
        <p:grpSpPr>
          <a:xfrm rot="154157">
            <a:off x="5579379" y="1780752"/>
            <a:ext cx="3036637" cy="3578661"/>
            <a:chOff x="5076056" y="1556792"/>
            <a:chExt cx="3456384" cy="4248473"/>
          </a:xfrm>
        </p:grpSpPr>
        <p:sp>
          <p:nvSpPr>
            <p:cNvPr id="5" name="Rectangle 4"/>
            <p:cNvSpPr/>
            <p:nvPr/>
          </p:nvSpPr>
          <p:spPr>
            <a:xfrm>
              <a:off x="5076056" y="1628801"/>
              <a:ext cx="3456384" cy="4176464"/>
            </a:xfrm>
            <a:prstGeom prst="rect">
              <a:avLst/>
            </a:prstGeom>
          </p:spPr>
          <p:style>
            <a:lnRef idx="2">
              <a:schemeClr val="accent1"/>
            </a:lnRef>
            <a:fillRef idx="1">
              <a:schemeClr val="lt1"/>
            </a:fillRef>
            <a:effectRef idx="0">
              <a:schemeClr val="accent1"/>
            </a:effectRef>
            <a:fontRef idx="minor">
              <a:schemeClr val="dk1"/>
            </a:fontRef>
          </p:style>
          <p:txBody>
            <a:bodyPr lIns="0" rtlCol="0" anchor="t" anchorCtr="0">
              <a:noAutofit/>
            </a:bodyPr>
            <a:lstStyle/>
            <a:p>
              <a:pPr algn="ctr"/>
              <a:r>
                <a:rPr lang="fr-FR" dirty="0"/>
                <a:t>body</a:t>
              </a:r>
            </a:p>
          </p:txBody>
        </p:sp>
        <p:sp>
          <p:nvSpPr>
            <p:cNvPr id="20" name="Rectangle à coins arrondis 19"/>
            <p:cNvSpPr/>
            <p:nvPr/>
          </p:nvSpPr>
          <p:spPr>
            <a:xfrm>
              <a:off x="5364089" y="1988839"/>
              <a:ext cx="3096344" cy="3528391"/>
            </a:xfrm>
            <a:prstGeom prst="roundRect">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tIns="0" rtlCol="0" anchor="t" anchorCtr="0"/>
            <a:lstStyle/>
            <a:p>
              <a:pPr algn="ctr"/>
              <a:r>
                <a:rPr lang="fr-FR" dirty="0" err="1"/>
                <a:t>div</a:t>
              </a:r>
              <a:endParaRPr lang="fr-FR" dirty="0"/>
            </a:p>
            <a:p>
              <a:pPr algn="ctr"/>
              <a:endParaRPr lang="fr-FR" dirty="0"/>
            </a:p>
          </p:txBody>
        </p:sp>
        <p:sp>
          <p:nvSpPr>
            <p:cNvPr id="6" name="Rectangle à coins arrondis 5"/>
            <p:cNvSpPr/>
            <p:nvPr/>
          </p:nvSpPr>
          <p:spPr>
            <a:xfrm>
              <a:off x="6306985" y="2722795"/>
              <a:ext cx="1728193" cy="64807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err="1"/>
                <a:t>Margin</a:t>
              </a:r>
              <a:r>
                <a:rPr lang="fr-FR" dirty="0"/>
                <a:t>-top</a:t>
              </a:r>
            </a:p>
            <a:p>
              <a:pPr algn="ctr"/>
              <a:r>
                <a:rPr lang="fr-FR" dirty="0" err="1"/>
                <a:t>Marging</a:t>
              </a:r>
              <a:r>
                <a:rPr lang="fr-FR" dirty="0"/>
                <a:t>-</a:t>
              </a:r>
              <a:r>
                <a:rPr lang="fr-FR" dirty="0" err="1"/>
                <a:t>left</a:t>
              </a:r>
              <a:endParaRPr lang="fr-FR" dirty="0"/>
            </a:p>
          </p:txBody>
        </p:sp>
        <p:cxnSp>
          <p:nvCxnSpPr>
            <p:cNvPr id="8" name="Connecteur droit avec flèche 7"/>
            <p:cNvCxnSpPr>
              <a:endCxn id="6" idx="1"/>
            </p:cNvCxnSpPr>
            <p:nvPr/>
          </p:nvCxnSpPr>
          <p:spPr>
            <a:xfrm flipV="1">
              <a:off x="5370881" y="3046832"/>
              <a:ext cx="936105"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1" name="Rectangle à coins arrondis 10"/>
            <p:cNvSpPr/>
            <p:nvPr/>
          </p:nvSpPr>
          <p:spPr>
            <a:xfrm>
              <a:off x="5440092" y="3521899"/>
              <a:ext cx="2016224" cy="140415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fr-FR" dirty="0"/>
            </a:p>
            <a:p>
              <a:pPr algn="r"/>
              <a:endParaRPr lang="fr-FR" dirty="0"/>
            </a:p>
            <a:p>
              <a:pPr algn="r"/>
              <a:r>
                <a:rPr lang="fr-FR" dirty="0" err="1"/>
                <a:t>Padding</a:t>
              </a:r>
              <a:r>
                <a:rPr lang="fr-FR" dirty="0"/>
                <a:t>-top</a:t>
              </a:r>
            </a:p>
            <a:p>
              <a:pPr algn="r"/>
              <a:r>
                <a:rPr lang="fr-FR" dirty="0" err="1"/>
                <a:t>Padding</a:t>
              </a:r>
              <a:r>
                <a:rPr lang="fr-FR" dirty="0"/>
                <a:t>-</a:t>
              </a:r>
              <a:r>
                <a:rPr lang="fr-FR" dirty="0" err="1"/>
                <a:t>left</a:t>
              </a:r>
              <a:endParaRPr lang="fr-FR" dirty="0"/>
            </a:p>
            <a:p>
              <a:pPr algn="r"/>
              <a:endParaRPr lang="fr-FR" dirty="0"/>
            </a:p>
            <a:p>
              <a:pPr algn="r"/>
              <a:endParaRPr lang="fr-FR" dirty="0"/>
            </a:p>
          </p:txBody>
        </p:sp>
        <p:cxnSp>
          <p:nvCxnSpPr>
            <p:cNvPr id="12" name="Connecteur droit avec flèche 11"/>
            <p:cNvCxnSpPr/>
            <p:nvPr/>
          </p:nvCxnSpPr>
          <p:spPr>
            <a:xfrm flipV="1">
              <a:off x="5436096" y="4401108"/>
              <a:ext cx="576064"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5" name="Connecteur droit avec flèche 14"/>
            <p:cNvCxnSpPr/>
            <p:nvPr/>
          </p:nvCxnSpPr>
          <p:spPr>
            <a:xfrm>
              <a:off x="6663819" y="3512365"/>
              <a:ext cx="0" cy="432049"/>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7" name="Connecteur droit avec flèche 16"/>
            <p:cNvCxnSpPr/>
            <p:nvPr/>
          </p:nvCxnSpPr>
          <p:spPr>
            <a:xfrm rot="5245843">
              <a:off x="7213575" y="2305404"/>
              <a:ext cx="641243" cy="7833"/>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4" name="Rectangle à coins arrondis 23"/>
            <p:cNvSpPr/>
            <p:nvPr/>
          </p:nvSpPr>
          <p:spPr>
            <a:xfrm>
              <a:off x="6588224" y="5085184"/>
              <a:ext cx="1728192" cy="64807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fr-FR" dirty="0"/>
                <a:t>top</a:t>
              </a:r>
            </a:p>
            <a:p>
              <a:r>
                <a:rPr lang="fr-FR" dirty="0" err="1"/>
                <a:t>Left</a:t>
              </a:r>
              <a:r>
                <a:rPr lang="fr-FR" dirty="0"/>
                <a:t> …</a:t>
              </a:r>
            </a:p>
          </p:txBody>
        </p:sp>
        <p:cxnSp>
          <p:nvCxnSpPr>
            <p:cNvPr id="25" name="Connecteur droit avec flèche 24"/>
            <p:cNvCxnSpPr/>
            <p:nvPr/>
          </p:nvCxnSpPr>
          <p:spPr>
            <a:xfrm>
              <a:off x="5148064" y="5589240"/>
              <a:ext cx="144016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6" name="Connecteur droit avec flèche 25"/>
            <p:cNvCxnSpPr/>
            <p:nvPr/>
          </p:nvCxnSpPr>
          <p:spPr>
            <a:xfrm>
              <a:off x="8244408" y="1556792"/>
              <a:ext cx="0" cy="345638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 </a:t>
            </a:r>
            <a:br>
              <a:rPr lang="fr-FR" dirty="0"/>
            </a:br>
            <a:r>
              <a:rPr lang="fr-FR" dirty="0"/>
              <a:t>		b) Les unités</a:t>
            </a:r>
          </a:p>
        </p:txBody>
      </p:sp>
      <p:sp>
        <p:nvSpPr>
          <p:cNvPr id="3" name="Espace réservé du contenu 2"/>
          <p:cNvSpPr>
            <a:spLocks noGrp="1"/>
          </p:cNvSpPr>
          <p:nvPr>
            <p:ph idx="1"/>
          </p:nvPr>
        </p:nvSpPr>
        <p:spPr/>
        <p:txBody>
          <a:bodyPr>
            <a:normAutofit lnSpcReduction="10000"/>
          </a:bodyPr>
          <a:lstStyle/>
          <a:p>
            <a:r>
              <a:rPr lang="fr-FR" dirty="0"/>
              <a:t>Il existe différentes unités de mesure en </a:t>
            </a:r>
            <a:r>
              <a:rPr lang="fr-FR" dirty="0" err="1"/>
              <a:t>css</a:t>
            </a:r>
            <a:endParaRPr lang="fr-FR" dirty="0"/>
          </a:p>
          <a:p>
            <a:pPr marL="0" indent="0">
              <a:spcBef>
                <a:spcPts val="0"/>
              </a:spcBef>
              <a:buClrTx/>
              <a:buSzTx/>
              <a:buNone/>
              <a:defRPr/>
            </a:pPr>
            <a:r>
              <a:rPr lang="fr-FR" dirty="0"/>
              <a:t>	</a:t>
            </a:r>
          </a:p>
          <a:p>
            <a:pPr marL="0" indent="0">
              <a:spcBef>
                <a:spcPts val="0"/>
              </a:spcBef>
              <a:buClrTx/>
              <a:buSzTx/>
              <a:buNone/>
              <a:defRPr/>
            </a:pPr>
            <a:r>
              <a:rPr lang="fr-FR" dirty="0"/>
              <a:t>	px 	</a:t>
            </a:r>
            <a:r>
              <a:rPr lang="fr-FR" dirty="0">
                <a:sym typeface="Wingdings" pitchFamily="2" charset="2"/>
              </a:rPr>
              <a:t>Pixel</a:t>
            </a:r>
          </a:p>
          <a:p>
            <a:pPr marL="0" indent="0">
              <a:spcBef>
                <a:spcPts val="0"/>
              </a:spcBef>
              <a:buClrTx/>
              <a:buSzTx/>
              <a:buNone/>
              <a:defRPr/>
            </a:pPr>
            <a:r>
              <a:rPr lang="fr-FR" dirty="0">
                <a:sym typeface="Wingdings" pitchFamily="2" charset="2"/>
              </a:rPr>
              <a:t>	</a:t>
            </a:r>
            <a:r>
              <a:rPr lang="fr-FR" dirty="0" err="1">
                <a:sym typeface="Wingdings" pitchFamily="2" charset="2"/>
              </a:rPr>
              <a:t>em</a:t>
            </a:r>
            <a:r>
              <a:rPr lang="fr-FR" dirty="0">
                <a:sym typeface="Wingdings" pitchFamily="2" charset="2"/>
              </a:rPr>
              <a:t>	Représente la valeur de la police 		    d’écriture du contenu</a:t>
            </a:r>
          </a:p>
          <a:p>
            <a:pPr marL="0" indent="0">
              <a:spcBef>
                <a:spcPts val="0"/>
              </a:spcBef>
              <a:buClrTx/>
              <a:buSzTx/>
              <a:buNone/>
              <a:defRPr/>
            </a:pPr>
            <a:r>
              <a:rPr lang="fr-FR" dirty="0">
                <a:sym typeface="Wingdings" pitchFamily="2" charset="2"/>
              </a:rPr>
              <a:t>	cm	Centimètre</a:t>
            </a:r>
          </a:p>
          <a:p>
            <a:pPr marL="0" indent="0">
              <a:spcBef>
                <a:spcPts val="0"/>
              </a:spcBef>
              <a:buClrTx/>
              <a:buSzTx/>
              <a:buNone/>
              <a:defRPr/>
            </a:pPr>
            <a:r>
              <a:rPr lang="fr-FR" dirty="0">
                <a:sym typeface="Wingdings" pitchFamily="2" charset="2"/>
              </a:rPr>
              <a:t>	mm	Millimètre</a:t>
            </a:r>
          </a:p>
          <a:p>
            <a:pPr marL="0" indent="0">
              <a:spcBef>
                <a:spcPts val="0"/>
              </a:spcBef>
              <a:buClrTx/>
              <a:buSzTx/>
              <a:buNone/>
              <a:defRPr/>
            </a:pPr>
            <a:r>
              <a:rPr lang="fr-FR" dirty="0">
                <a:sym typeface="Wingdings" pitchFamily="2" charset="2"/>
              </a:rPr>
              <a:t>	%	Pourcentage du conteneur parent</a:t>
            </a:r>
          </a:p>
          <a:p>
            <a:pPr marL="0" indent="0">
              <a:spcBef>
                <a:spcPts val="0"/>
              </a:spcBef>
              <a:buClrTx/>
              <a:buSzTx/>
              <a:buNone/>
              <a:defRPr/>
            </a:pPr>
            <a:r>
              <a:rPr lang="fr-FR" dirty="0">
                <a:sym typeface="Wingdings" pitchFamily="2" charset="2"/>
              </a:rPr>
              <a:t>	in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pt	Point 1pt=1/72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pc	Pica 1pc=12pt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39</a:t>
            </a:fld>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err="1"/>
              <a:t>Orsys</a:t>
            </a:r>
            <a:r>
              <a:rPr lang="fr-FR"/>
              <a:t>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c) Couleurs</a:t>
            </a:r>
          </a:p>
        </p:txBody>
      </p:sp>
      <p:sp>
        <p:nvSpPr>
          <p:cNvPr id="3" name="Espace réservé du contenu 2"/>
          <p:cNvSpPr>
            <a:spLocks noGrp="1"/>
          </p:cNvSpPr>
          <p:nvPr>
            <p:ph sz="half" idx="1"/>
          </p:nvPr>
        </p:nvSpPr>
        <p:spPr/>
        <p:txBody>
          <a:bodyPr>
            <a:normAutofit lnSpcReduction="10000"/>
          </a:bodyPr>
          <a:lstStyle/>
          <a:p>
            <a:r>
              <a:rPr lang="fr-FR" sz="2400" dirty="0"/>
              <a:t>Modifier la couleur d’écriture</a:t>
            </a:r>
          </a:p>
          <a:p>
            <a:pPr marL="990600" lvl="2"/>
            <a:r>
              <a:rPr lang="fr-FR" sz="2000" dirty="0" err="1"/>
              <a:t>color:BLUE</a:t>
            </a:r>
            <a:r>
              <a:rPr lang="fr-FR" sz="2000" dirty="0"/>
              <a:t>;  </a:t>
            </a:r>
          </a:p>
          <a:p>
            <a:pPr marL="990600" lvl="2"/>
            <a:endParaRPr lang="fr-FR" sz="2000" dirty="0"/>
          </a:p>
          <a:p>
            <a:pPr marL="990600"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marL="990600" lvl="2"/>
            <a:endParaRPr lang="fr-FR" dirty="0"/>
          </a:p>
          <a:p>
            <a:pPr marL="990600" lvl="2"/>
            <a:r>
              <a:rPr lang="fr-FR" dirty="0"/>
              <a:t> </a:t>
            </a:r>
            <a:r>
              <a:rPr lang="fr-FR" dirty="0" err="1"/>
              <a:t>color:rgb</a:t>
            </a:r>
            <a:r>
              <a:rPr lang="fr-FR" dirty="0"/>
              <a:t>(</a:t>
            </a:r>
            <a:r>
              <a:rPr lang="fr-FR" b="1" dirty="0">
                <a:solidFill>
                  <a:srgbClr val="FF0000"/>
                </a:solidFill>
              </a:rPr>
              <a:t>123</a:t>
            </a:r>
            <a:r>
              <a:rPr lang="fr-FR" dirty="0"/>
              <a:t>,</a:t>
            </a:r>
            <a:r>
              <a:rPr lang="fr-FR" b="1" dirty="0">
                <a:solidFill>
                  <a:srgbClr val="00B050"/>
                </a:solidFill>
              </a:rPr>
              <a:t>123</a:t>
            </a:r>
            <a:r>
              <a:rPr lang="fr-FR" dirty="0"/>
              <a:t>,</a:t>
            </a:r>
            <a:r>
              <a:rPr lang="fr-FR" b="1" dirty="0">
                <a:solidFill>
                  <a:schemeClr val="accent1"/>
                </a:solidFill>
              </a:rPr>
              <a:t>123</a:t>
            </a:r>
            <a:r>
              <a:rPr lang="fr-FR" dirty="0"/>
              <a:t>);</a:t>
            </a:r>
          </a:p>
          <a:p>
            <a:pPr marL="990600" lvl="2"/>
            <a:endParaRPr lang="fr-FR" dirty="0"/>
          </a:p>
          <a:p>
            <a:endParaRPr lang="fr-FR" sz="2400" dirty="0"/>
          </a:p>
          <a:p>
            <a:r>
              <a:rPr lang="fr-FR" sz="2400" dirty="0"/>
              <a:t>Modifier couleur de fond</a:t>
            </a:r>
          </a:p>
          <a:p>
            <a:pPr marL="717550" lvl="2" indent="-219075">
              <a:tabLst>
                <a:tab pos="531813" algn="l"/>
              </a:tabLst>
            </a:pPr>
            <a:r>
              <a:rPr lang="fr-FR" dirty="0" err="1"/>
              <a:t>Backgroung</a:t>
            </a:r>
            <a:r>
              <a:rPr lang="fr-FR" dirty="0"/>
              <a:t>-</a:t>
            </a:r>
            <a:r>
              <a:rPr lang="fr-FR" dirty="0" err="1"/>
              <a:t>color</a:t>
            </a:r>
            <a:r>
              <a:rPr lang="fr-FR" dirty="0"/>
              <a:t>: </a:t>
            </a:r>
            <a:r>
              <a:rPr lang="fr-FR" sz="1400" b="1" dirty="0"/>
              <a:t>#</a:t>
            </a:r>
            <a:r>
              <a:rPr lang="fr-FR" sz="1400" dirty="0"/>
              <a:t> </a:t>
            </a:r>
            <a:r>
              <a:rPr lang="fr-FR" sz="1400" b="1" dirty="0">
                <a:solidFill>
                  <a:srgbClr val="FF0000"/>
                </a:solidFill>
              </a:rPr>
              <a:t>HE</a:t>
            </a:r>
            <a:r>
              <a:rPr lang="fr-FR" sz="1400" b="1" dirty="0">
                <a:solidFill>
                  <a:srgbClr val="00B050"/>
                </a:solidFill>
              </a:rPr>
              <a:t>XV</a:t>
            </a:r>
            <a:r>
              <a:rPr lang="fr-FR" sz="1400" b="1" dirty="0">
                <a:solidFill>
                  <a:srgbClr val="0070C0"/>
                </a:solidFill>
              </a:rPr>
              <a:t>AL</a:t>
            </a:r>
            <a:r>
              <a:rPr lang="fr-FR" dirty="0"/>
              <a:t>;</a:t>
            </a:r>
          </a:p>
          <a:p>
            <a:pPr marL="717550" lvl="2" indent="-219075">
              <a:tabLst>
                <a:tab pos="531813" algn="l"/>
              </a:tabLst>
            </a:pPr>
            <a:endParaRPr lang="fr-FR" dirty="0"/>
          </a:p>
          <a:p>
            <a:pPr marL="717550" lvl="2" indent="-219075">
              <a:tabLst>
                <a:tab pos="531813" algn="l"/>
              </a:tabLst>
            </a:pPr>
            <a:r>
              <a:rPr lang="fr-FR" dirty="0" err="1"/>
              <a:t>Backgroung</a:t>
            </a:r>
            <a:r>
              <a:rPr lang="fr-FR" dirty="0"/>
              <a:t>-</a:t>
            </a:r>
            <a:r>
              <a:rPr lang="fr-FR" dirty="0" err="1"/>
              <a:t>color</a:t>
            </a:r>
            <a:r>
              <a:rPr lang="fr-FR" dirty="0"/>
              <a:t>: </a:t>
            </a:r>
            <a:r>
              <a:rPr lang="fr-FR" dirty="0" err="1"/>
              <a:t>color:</a:t>
            </a:r>
            <a:r>
              <a:rPr lang="fr-FR" sz="1400" dirty="0" err="1"/>
              <a:t>rgb</a:t>
            </a:r>
            <a:r>
              <a:rPr lang="fr-FR" sz="1400" dirty="0"/>
              <a:t>(</a:t>
            </a:r>
            <a:r>
              <a:rPr lang="fr-FR" sz="1400" b="1" dirty="0">
                <a:solidFill>
                  <a:srgbClr val="FF0000"/>
                </a:solidFill>
              </a:rPr>
              <a:t>123</a:t>
            </a:r>
            <a:r>
              <a:rPr lang="fr-FR" sz="1400" dirty="0"/>
              <a:t>,</a:t>
            </a:r>
            <a:r>
              <a:rPr lang="fr-FR" sz="1400" b="1" dirty="0">
                <a:solidFill>
                  <a:srgbClr val="00B050"/>
                </a:solidFill>
              </a:rPr>
              <a:t>123</a:t>
            </a:r>
            <a:r>
              <a:rPr lang="fr-FR" sz="1400" dirty="0"/>
              <a:t>,</a:t>
            </a:r>
            <a:r>
              <a:rPr lang="fr-FR" sz="1400" b="1" dirty="0">
                <a:solidFill>
                  <a:schemeClr val="accent1"/>
                </a:solidFill>
              </a:rPr>
              <a:t>123</a:t>
            </a:r>
            <a:r>
              <a:rPr lang="fr-FR" sz="1400" dirty="0"/>
              <a:t>);</a:t>
            </a:r>
            <a:r>
              <a:rPr lang="fr-FR" dirty="0"/>
              <a:t>   </a:t>
            </a:r>
          </a:p>
          <a:p>
            <a:pPr marL="717550" lvl="2" indent="-219075">
              <a:tabLst>
                <a:tab pos="531813" algn="l"/>
              </a:tabLst>
            </a:pPr>
            <a:endParaRPr lang="fr-FR" sz="2000" dirty="0"/>
          </a:p>
          <a:p>
            <a:pPr marL="717550" lvl="2" indent="-219075">
              <a:tabLst>
                <a:tab pos="531813" algn="l"/>
              </a:tabLst>
            </a:pPr>
            <a:r>
              <a:rPr lang="fr-FR" sz="2000" dirty="0" err="1"/>
              <a:t>Backgroung-color:</a:t>
            </a:r>
            <a:r>
              <a:rPr lang="fr-FR" sz="1600" dirty="0" err="1"/>
              <a:t>BLUE</a:t>
            </a:r>
            <a:r>
              <a:rPr lang="fr-FR" sz="2000" dirty="0"/>
              <a:t>;   </a:t>
            </a:r>
          </a:p>
          <a:p>
            <a:pPr lvl="2"/>
            <a:endParaRPr lang="fr-FR" sz="2000" dirty="0"/>
          </a:p>
          <a:p>
            <a:pPr lvl="2"/>
            <a:endParaRPr lang="fr-FR" sz="2000" dirty="0"/>
          </a:p>
        </p:txBody>
      </p:sp>
      <p:sp>
        <p:nvSpPr>
          <p:cNvPr id="5" name="Espace réservé du contenu 4"/>
          <p:cNvSpPr>
            <a:spLocks noGrp="1"/>
          </p:cNvSpPr>
          <p:nvPr>
            <p:ph sz="half" idx="2"/>
          </p:nvPr>
        </p:nvSpPr>
        <p:spPr/>
        <p:txBody>
          <a:bodyPr>
            <a:normAutofit lnSpcReduction="10000"/>
          </a:bodyPr>
          <a:lstStyle/>
          <a:p>
            <a:r>
              <a:rPr lang="fr-FR" dirty="0"/>
              <a:t>Image fond</a:t>
            </a:r>
          </a:p>
          <a:p>
            <a:pPr marL="633413" lvl="2" indent="-219075"/>
            <a:r>
              <a:rPr lang="fr-FR" sz="2000" dirty="0" err="1"/>
              <a:t>Backgroung-Image:url</a:t>
            </a:r>
            <a:r>
              <a:rPr lang="fr-FR" sz="2000" dirty="0"/>
              <a:t>(‘http://…/…jpg’);</a:t>
            </a:r>
          </a:p>
          <a:p>
            <a:pPr marL="50800" indent="-120650"/>
            <a:endParaRPr lang="fr-FR" dirty="0"/>
          </a:p>
          <a:p>
            <a:pPr marL="50800" indent="-120650"/>
            <a:r>
              <a:rPr lang="fr-FR" dirty="0"/>
              <a:t>Interdire/forcer </a:t>
            </a:r>
            <a:r>
              <a:rPr lang="fr-FR" dirty="0" err="1"/>
              <a:t>repetition</a:t>
            </a:r>
            <a:endParaRPr lang="fr-FR" dirty="0"/>
          </a:p>
          <a:p>
            <a:pPr marL="633413" lvl="2" indent="-219075"/>
            <a:r>
              <a:rPr lang="fr-FR" sz="2000" dirty="0"/>
              <a:t>background-</a:t>
            </a:r>
            <a:r>
              <a:rPr lang="fr-FR" sz="2000" dirty="0" err="1"/>
              <a:t>repeat</a:t>
            </a:r>
            <a:r>
              <a:rPr lang="fr-FR" sz="2000" dirty="0"/>
              <a:t>: </a:t>
            </a:r>
            <a:r>
              <a:rPr lang="fr-FR" sz="2000" b="1" dirty="0"/>
              <a:t>no-</a:t>
            </a:r>
            <a:r>
              <a:rPr lang="fr-FR" sz="2000" b="1" dirty="0" err="1"/>
              <a:t>repeat</a:t>
            </a:r>
            <a:r>
              <a:rPr lang="fr-FR" sz="2000" dirty="0"/>
              <a:t>   ;</a:t>
            </a:r>
          </a:p>
          <a:p>
            <a:pPr marL="52388" indent="-82550"/>
            <a:endParaRPr lang="fr-FR" dirty="0"/>
          </a:p>
          <a:p>
            <a:pPr marL="52388" indent="-82550"/>
            <a:r>
              <a:rPr lang="fr-FR" dirty="0"/>
              <a:t>Fond fixe</a:t>
            </a:r>
          </a:p>
          <a:p>
            <a:pPr lvl="2"/>
            <a:r>
              <a:rPr lang="fr-FR" sz="2000" dirty="0"/>
              <a:t>background-</a:t>
            </a:r>
            <a:r>
              <a:rPr lang="fr-FR" sz="2000" dirty="0" err="1"/>
              <a:t>attachment</a:t>
            </a:r>
            <a:r>
              <a:rPr lang="fr-FR" sz="2000" dirty="0"/>
              <a:t>: </a:t>
            </a:r>
            <a:r>
              <a:rPr lang="fr-FR" sz="2000" b="1" dirty="0" err="1"/>
              <a:t>fixed</a:t>
            </a:r>
            <a:r>
              <a:rPr lang="fr-FR" sz="2000" b="1" dirty="0"/>
              <a:t> </a:t>
            </a:r>
            <a:r>
              <a:rPr lang="fr-FR" sz="2000" dirty="0"/>
              <a:t>;</a:t>
            </a:r>
          </a:p>
          <a:p>
            <a:r>
              <a:rPr lang="fr-FR" dirty="0"/>
              <a:t>opacité</a:t>
            </a:r>
          </a:p>
          <a:p>
            <a:pPr lvl="2"/>
            <a:r>
              <a:rPr lang="fr-FR" sz="2000" dirty="0" err="1"/>
              <a:t>Opacity</a:t>
            </a:r>
            <a:r>
              <a:rPr lang="fr-FR" sz="2000" dirty="0"/>
              <a:t> : </a:t>
            </a:r>
            <a:r>
              <a:rPr lang="fr-FR" sz="2000" b="1" dirty="0"/>
              <a:t>1</a:t>
            </a:r>
            <a:r>
              <a:rPr lang="fr-FR" sz="2000" dirty="0"/>
              <a:t> ;</a:t>
            </a:r>
          </a:p>
          <a:p>
            <a:endParaRPr lang="fr-FR" sz="24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40</a:t>
            </a:fld>
            <a:endParaRPr lang="fr-F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a:t>
            </a:r>
            <a:br>
              <a:rPr lang="fr-FR" dirty="0"/>
            </a:br>
            <a:r>
              <a:rPr lang="fr-FR" dirty="0"/>
              <a:t>c) Couleurs</a:t>
            </a:r>
          </a:p>
        </p:txBody>
      </p:sp>
      <p:sp>
        <p:nvSpPr>
          <p:cNvPr id="3" name="Espace réservé du contenu 2"/>
          <p:cNvSpPr>
            <a:spLocks noGrp="1"/>
          </p:cNvSpPr>
          <p:nvPr>
            <p:ph idx="1"/>
          </p:nvPr>
        </p:nvSpPr>
        <p:spPr/>
        <p:txBody>
          <a:bodyPr>
            <a:normAutofit/>
          </a:bodyPr>
          <a:lstStyle/>
          <a:p>
            <a:r>
              <a:rPr lang="fr-FR" sz="2400" dirty="0"/>
              <a:t>Modifier la couleur d’écriture</a:t>
            </a:r>
          </a:p>
          <a:p>
            <a:pPr lvl="2"/>
            <a:r>
              <a:rPr lang="fr-FR" sz="2000" dirty="0" err="1"/>
              <a:t>color:BLUE</a:t>
            </a:r>
            <a:r>
              <a:rPr lang="fr-FR" sz="2000" dirty="0"/>
              <a:t>;  </a:t>
            </a:r>
          </a:p>
          <a:p>
            <a:pPr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lvl="2"/>
            <a:endParaRPr lang="fr-FR" sz="2000" dirty="0"/>
          </a:p>
          <a:p>
            <a:pPr lvl="2"/>
            <a:endParaRPr lang="fr-FR" sz="2000" dirty="0"/>
          </a:p>
          <a:p>
            <a:pPr lvl="2"/>
            <a:endParaRPr lang="fr-FR" sz="2000" dirty="0"/>
          </a:p>
          <a:p>
            <a:pPr lvl="2"/>
            <a:r>
              <a:rPr lang="fr-FR" sz="2000" dirty="0" err="1"/>
              <a:t>color:rgb</a:t>
            </a:r>
            <a:r>
              <a:rPr lang="fr-FR" sz="2000" dirty="0"/>
              <a:t>(</a:t>
            </a:r>
            <a:r>
              <a:rPr lang="fr-FR" sz="2000" dirty="0">
                <a:solidFill>
                  <a:srgbClr val="FF0000"/>
                </a:solidFill>
              </a:rPr>
              <a:t>000,</a:t>
            </a:r>
            <a:r>
              <a:rPr lang="fr-FR" sz="2000" dirty="0">
                <a:solidFill>
                  <a:srgbClr val="92D050"/>
                </a:solidFill>
              </a:rPr>
              <a:t>128,</a:t>
            </a:r>
            <a:r>
              <a:rPr lang="fr-FR" sz="2000" dirty="0">
                <a:solidFill>
                  <a:srgbClr val="00B0F0"/>
                </a:solidFill>
              </a:rPr>
              <a:t>255</a:t>
            </a:r>
            <a:r>
              <a:rPr lang="fr-FR" sz="2000" dirty="0">
                <a:solidFill>
                  <a:schemeClr val="tx1"/>
                </a:solidFill>
              </a:rPr>
              <a:t>); ou </a:t>
            </a:r>
            <a:r>
              <a:rPr lang="fr-FR" sz="2000" dirty="0" err="1">
                <a:solidFill>
                  <a:schemeClr val="tx1"/>
                </a:solidFill>
              </a:rPr>
              <a:t>hsl</a:t>
            </a:r>
            <a:r>
              <a:rPr lang="fr-FR" sz="2000" dirty="0">
                <a:solidFill>
                  <a:schemeClr val="tx1"/>
                </a:solidFill>
              </a:rPr>
              <a:t>(0,128,255)</a:t>
            </a:r>
            <a:endParaRPr lang="fr-FR" sz="2000" dirty="0"/>
          </a:p>
          <a:p>
            <a:pPr>
              <a:buNone/>
            </a:pPr>
            <a:endParaRPr lang="fr-FR" sz="2400" dirty="0"/>
          </a:p>
          <a:p>
            <a:endParaRPr lang="fr-FR" sz="2400" dirty="0"/>
          </a:p>
          <a:p>
            <a:endParaRPr lang="fr-FR" sz="2400" dirty="0"/>
          </a:p>
          <a:p>
            <a:r>
              <a:rPr lang="fr-FR" sz="2400" dirty="0"/>
              <a:t>Modifier couleur de fond</a:t>
            </a:r>
          </a:p>
          <a:p>
            <a:pPr marL="717550" lvl="2" indent="-219075">
              <a:tabLst>
                <a:tab pos="531813" algn="l"/>
              </a:tabLst>
            </a:pPr>
            <a:r>
              <a:rPr lang="fr-FR" sz="2000" dirty="0" err="1"/>
              <a:t>Backgroung-color:BLUE</a:t>
            </a:r>
            <a:r>
              <a:rPr lang="fr-FR" sz="2000" dirty="0"/>
              <a:t>;   </a:t>
            </a:r>
          </a:p>
          <a:p>
            <a:pPr marL="717550" lvl="2" indent="-219075"/>
            <a:r>
              <a:rPr lang="fr-FR" sz="2000" dirty="0" err="1"/>
              <a:t>backgroung</a:t>
            </a:r>
            <a:r>
              <a:rPr lang="fr-FR" sz="2000" dirty="0"/>
              <a:t>-</a:t>
            </a:r>
            <a:r>
              <a:rPr lang="fr-FR" sz="2000" dirty="0" err="1"/>
              <a:t>color</a:t>
            </a:r>
            <a:r>
              <a:rPr lang="fr-FR" sz="2000" dirty="0"/>
              <a:t>:#</a:t>
            </a:r>
            <a:r>
              <a:rPr lang="fr-FR" sz="2000" dirty="0" err="1"/>
              <a:t>codecouleur</a:t>
            </a:r>
            <a:r>
              <a:rPr lang="fr-FR" sz="2000" dirty="0"/>
              <a:t>;</a:t>
            </a:r>
          </a:p>
          <a:p>
            <a:pPr lvl="2"/>
            <a:endParaRPr lang="fr-FR" sz="2000" dirty="0"/>
          </a:p>
          <a:p>
            <a:pPr lvl="2"/>
            <a:endParaRPr lang="fr-FR" sz="20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41</a:t>
            </a:fld>
            <a:endParaRPr lang="fr-FR"/>
          </a:p>
        </p:txBody>
      </p:sp>
      <p:sp>
        <p:nvSpPr>
          <p:cNvPr id="7" name="ZoneTexte 6"/>
          <p:cNvSpPr txBox="1"/>
          <p:nvPr/>
        </p:nvSpPr>
        <p:spPr>
          <a:xfrm>
            <a:off x="1965462" y="2496917"/>
            <a:ext cx="4392488"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t>#</a:t>
            </a:r>
            <a:r>
              <a:rPr lang="fr-FR" dirty="0">
                <a:solidFill>
                  <a:srgbClr val="FF0000"/>
                </a:solidFill>
              </a:rPr>
              <a:t>00</a:t>
            </a:r>
            <a:r>
              <a:rPr lang="fr-FR" dirty="0">
                <a:solidFill>
                  <a:srgbClr val="00B050"/>
                </a:solidFill>
              </a:rPr>
              <a:t>00</a:t>
            </a:r>
            <a:r>
              <a:rPr lang="fr-FR" dirty="0">
                <a:solidFill>
                  <a:srgbClr val="0070C0"/>
                </a:solidFill>
              </a:rPr>
              <a:t>00</a:t>
            </a:r>
            <a:r>
              <a:rPr lang="fr-FR" dirty="0"/>
              <a:t> équivalent </a:t>
            </a:r>
            <a:r>
              <a:rPr lang="fr-FR" dirty="0" err="1"/>
              <a:t>rgb</a:t>
            </a:r>
            <a:r>
              <a:rPr lang="fr-FR" dirty="0"/>
              <a:t>(</a:t>
            </a:r>
            <a:r>
              <a:rPr lang="fr-FR" dirty="0">
                <a:solidFill>
                  <a:srgbClr val="FF0000"/>
                </a:solidFill>
              </a:rPr>
              <a:t>0</a:t>
            </a:r>
            <a:r>
              <a:rPr lang="fr-FR" dirty="0"/>
              <a:t>,</a:t>
            </a:r>
            <a:r>
              <a:rPr lang="fr-FR" dirty="0">
                <a:solidFill>
                  <a:srgbClr val="00B050"/>
                </a:solidFill>
              </a:rPr>
              <a:t>0</a:t>
            </a:r>
            <a:r>
              <a:rPr lang="fr-FR" dirty="0"/>
              <a:t>,</a:t>
            </a:r>
            <a:r>
              <a:rPr lang="fr-FR" dirty="0">
                <a:solidFill>
                  <a:srgbClr val="0070C0"/>
                </a:solidFill>
              </a:rPr>
              <a:t>0</a:t>
            </a:r>
            <a:r>
              <a:rPr lang="fr-FR" dirty="0"/>
              <a:t>)</a:t>
            </a:r>
          </a:p>
          <a:p>
            <a:r>
              <a:rPr lang="fr-FR" dirty="0"/>
              <a:t>#</a:t>
            </a:r>
            <a:r>
              <a:rPr lang="fr-FR" dirty="0">
                <a:solidFill>
                  <a:srgbClr val="FF0000"/>
                </a:solidFill>
              </a:rPr>
              <a:t>FF</a:t>
            </a:r>
            <a:r>
              <a:rPr lang="fr-FR" dirty="0">
                <a:solidFill>
                  <a:srgbClr val="00B050"/>
                </a:solidFill>
              </a:rPr>
              <a:t>FF</a:t>
            </a:r>
            <a:r>
              <a:rPr lang="fr-FR" dirty="0">
                <a:solidFill>
                  <a:srgbClr val="0070C0"/>
                </a:solidFill>
              </a:rPr>
              <a:t>FF </a:t>
            </a:r>
            <a:r>
              <a:rPr lang="fr-FR" dirty="0"/>
              <a:t>équivalent </a:t>
            </a:r>
            <a:r>
              <a:rPr lang="fr-FR" dirty="0" err="1"/>
              <a:t>rgb</a:t>
            </a:r>
            <a:r>
              <a:rPr lang="fr-FR" dirty="0"/>
              <a:t>(</a:t>
            </a:r>
            <a:r>
              <a:rPr lang="fr-FR" dirty="0">
                <a:solidFill>
                  <a:srgbClr val="FF0000"/>
                </a:solidFill>
              </a:rPr>
              <a:t>255</a:t>
            </a:r>
            <a:r>
              <a:rPr lang="fr-FR" dirty="0"/>
              <a:t>,</a:t>
            </a:r>
            <a:r>
              <a:rPr lang="fr-FR" dirty="0">
                <a:solidFill>
                  <a:srgbClr val="00B050"/>
                </a:solidFill>
              </a:rPr>
              <a:t>255</a:t>
            </a:r>
            <a:r>
              <a:rPr lang="fr-FR" dirty="0"/>
              <a:t>,</a:t>
            </a:r>
            <a:r>
              <a:rPr lang="fr-FR" dirty="0">
                <a:solidFill>
                  <a:srgbClr val="0070C0"/>
                </a:solidFill>
              </a:rPr>
              <a:t>255</a:t>
            </a:r>
            <a:r>
              <a:rPr lang="fr-FR" dirty="0"/>
              <a:t>)</a:t>
            </a:r>
          </a:p>
        </p:txBody>
      </p:sp>
      <p:sp>
        <p:nvSpPr>
          <p:cNvPr id="8" name="ZoneTexte 7"/>
          <p:cNvSpPr txBox="1"/>
          <p:nvPr/>
        </p:nvSpPr>
        <p:spPr>
          <a:xfrm>
            <a:off x="1115616" y="4000504"/>
            <a:ext cx="6336704"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b="1" i="1" dirty="0" err="1"/>
              <a:t>rgb</a:t>
            </a:r>
            <a:r>
              <a:rPr lang="fr-FR" dirty="0"/>
              <a:t> = Rouge Vert Bleu	</a:t>
            </a:r>
            <a:r>
              <a:rPr lang="fr-FR" b="1" i="1" dirty="0" err="1"/>
              <a:t>hsl</a:t>
            </a:r>
            <a:r>
              <a:rPr lang="fr-FR" dirty="0"/>
              <a:t>=Teinte Saturation Lumière </a:t>
            </a:r>
          </a:p>
          <a:p>
            <a:r>
              <a:rPr lang="fr-FR" dirty="0"/>
              <a:t>Les 2 propriétés existe avec la couche alpha </a:t>
            </a:r>
            <a:r>
              <a:rPr lang="fr-FR" b="1" i="1" dirty="0" err="1"/>
              <a:t>rgba</a:t>
            </a:r>
            <a:r>
              <a:rPr lang="fr-FR" dirty="0"/>
              <a:t> ou </a:t>
            </a:r>
            <a:r>
              <a:rPr lang="fr-FR" b="1" i="1" dirty="0" err="1"/>
              <a:t>hsla</a:t>
            </a:r>
            <a:endParaRPr lang="fr-FR" b="1" i="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rgbA</a:t>
            </a:r>
            <a:r>
              <a:rPr lang="fr-FR" dirty="0"/>
              <a:t> différent de </a:t>
            </a:r>
            <a:r>
              <a:rPr lang="fr-FR" dirty="0" err="1"/>
              <a:t>opacity</a:t>
            </a:r>
            <a:endParaRPr lang="fr-FR" dirty="0"/>
          </a:p>
        </p:txBody>
      </p:sp>
      <p:sp>
        <p:nvSpPr>
          <p:cNvPr id="7" name="Espace réservé du texte 6"/>
          <p:cNvSpPr>
            <a:spLocks noGrp="1"/>
          </p:cNvSpPr>
          <p:nvPr>
            <p:ph type="body" idx="1"/>
          </p:nvPr>
        </p:nvSpPr>
        <p:spPr/>
        <p:txBody>
          <a:bodyPr>
            <a:normAutofit fontScale="92500" lnSpcReduction="20000"/>
          </a:bodyPr>
          <a:lstStyle/>
          <a:p>
            <a:r>
              <a:rPr lang="fr-FR" dirty="0" err="1"/>
              <a:t>background-color:rgba</a:t>
            </a:r>
            <a:r>
              <a:rPr lang="fr-FR" dirty="0"/>
              <a:t>(123,123,123,0.2)</a:t>
            </a:r>
          </a:p>
        </p:txBody>
      </p:sp>
      <p:sp>
        <p:nvSpPr>
          <p:cNvPr id="8" name="Espace réservé du contenu 7"/>
          <p:cNvSpPr>
            <a:spLocks noGrp="1"/>
          </p:cNvSpPr>
          <p:nvPr>
            <p:ph sz="half" idx="2"/>
          </p:nvPr>
        </p:nvSpPr>
        <p:spPr/>
        <p:txBody>
          <a:bodyPr>
            <a:normAutofit/>
          </a:bodyPr>
          <a:lstStyle/>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p>
          <a:p>
            <a:pPr>
              <a:buNone/>
            </a:pPr>
            <a:r>
              <a:rPr lang="fr-FR" sz="1600" dirty="0"/>
              <a:t>    </a:t>
            </a:r>
            <a:r>
              <a:rPr lang="fr-FR" sz="1600" b="1" dirty="0"/>
              <a:t>background-</a:t>
            </a:r>
            <a:r>
              <a:rPr lang="fr-FR" sz="1600" b="1" dirty="0" err="1"/>
              <a:t>color</a:t>
            </a:r>
            <a:r>
              <a:rPr lang="fr-FR" sz="1600" dirty="0"/>
              <a:t>:</a:t>
            </a:r>
            <a:r>
              <a:rPr lang="fr-FR" sz="1600" b="1" dirty="0"/>
              <a:t> </a:t>
            </a:r>
            <a:r>
              <a:rPr lang="fr-FR" sz="1600" b="1" dirty="0" err="1"/>
              <a:t>rgba</a:t>
            </a:r>
            <a:r>
              <a:rPr lang="fr-FR" sz="1600" dirty="0"/>
              <a:t>(123,123,123,</a:t>
            </a:r>
            <a:r>
              <a:rPr lang="fr-FR" sz="1600" b="1" dirty="0"/>
              <a:t>1</a:t>
            </a:r>
            <a:r>
              <a:rPr lang="fr-FR" sz="1600" dirty="0"/>
              <a:t>);</a:t>
            </a:r>
          </a:p>
          <a:p>
            <a:pPr>
              <a:buNone/>
            </a:pPr>
            <a:r>
              <a:rPr lang="fr-FR" sz="1600" dirty="0"/>
              <a:t>    border:3px </a:t>
            </a:r>
            <a:r>
              <a:rPr lang="fr-FR" sz="1600" dirty="0" err="1"/>
              <a:t>solid</a:t>
            </a:r>
            <a:r>
              <a:rPr lang="fr-FR" sz="1600" dirty="0"/>
              <a:t>  </a:t>
            </a:r>
            <a:r>
              <a:rPr lang="fr-FR" sz="1600" b="1" dirty="0" err="1"/>
              <a:t>rgba</a:t>
            </a:r>
            <a:r>
              <a:rPr lang="fr-FR" sz="1600" dirty="0"/>
              <a:t>(0,0,0,</a:t>
            </a:r>
            <a:r>
              <a:rPr lang="fr-FR" sz="1600" b="1" dirty="0"/>
              <a:t>1</a:t>
            </a:r>
            <a:r>
              <a:rPr lang="fr-FR" sz="1600" dirty="0"/>
              <a:t>);}</a:t>
            </a:r>
          </a:p>
          <a:p>
            <a:pPr>
              <a:buNone/>
            </a:pPr>
            <a:r>
              <a:rPr lang="fr-FR" sz="1600" dirty="0" err="1"/>
              <a:t>div</a:t>
            </a:r>
            <a:r>
              <a:rPr lang="fr-FR" sz="1600" dirty="0"/>
              <a:t> {</a:t>
            </a:r>
          </a:p>
          <a:p>
            <a:pPr>
              <a:buNone/>
            </a:pPr>
            <a:r>
              <a:rPr lang="fr-FR" sz="1600" b="1" dirty="0"/>
              <a:t>background-</a:t>
            </a:r>
            <a:r>
              <a:rPr lang="fr-FR" sz="1600" b="1" dirty="0" err="1"/>
              <a:t>color</a:t>
            </a:r>
            <a:r>
              <a:rPr lang="fr-FR" sz="1600" dirty="0"/>
              <a:t>: </a:t>
            </a:r>
            <a:r>
              <a:rPr lang="fr-FR" sz="1600" b="1" dirty="0" err="1"/>
              <a:t>rgba</a:t>
            </a:r>
            <a:r>
              <a:rPr lang="fr-FR" sz="1600" dirty="0"/>
              <a:t>(123,123,123,</a:t>
            </a:r>
            <a:r>
              <a:rPr lang="fr-FR" sz="1600" b="1" dirty="0"/>
              <a:t>0.2</a:t>
            </a:r>
            <a:r>
              <a:rPr lang="fr-FR" sz="1600" dirty="0"/>
              <a:t>);</a:t>
            </a:r>
          </a:p>
          <a:p>
            <a:pPr>
              <a:buNone/>
            </a:pPr>
            <a:r>
              <a:rPr lang="fr-FR" sz="1600" b="1" dirty="0"/>
              <a:t>border </a:t>
            </a:r>
            <a:r>
              <a:rPr lang="fr-FR" sz="1600" dirty="0"/>
              <a:t>: 3px </a:t>
            </a:r>
            <a:r>
              <a:rPr lang="fr-FR" sz="1600" dirty="0" err="1"/>
              <a:t>solid</a:t>
            </a:r>
            <a:r>
              <a:rPr lang="fr-FR" sz="1600" dirty="0"/>
              <a:t>  </a:t>
            </a:r>
            <a:r>
              <a:rPr lang="fr-FR" sz="1600" b="1" dirty="0" err="1"/>
              <a:t>rgba</a:t>
            </a:r>
            <a:r>
              <a:rPr lang="fr-FR" sz="1600" dirty="0"/>
              <a:t>(0,0,0,</a:t>
            </a:r>
            <a:r>
              <a:rPr lang="fr-FR" sz="1600" b="1" dirty="0"/>
              <a:t>0.2</a:t>
            </a:r>
            <a:r>
              <a:rPr lang="fr-FR" sz="1600" dirty="0"/>
              <a:t>);}</a:t>
            </a:r>
            <a:endParaRPr lang="fr-FR" dirty="0"/>
          </a:p>
        </p:txBody>
      </p:sp>
      <p:sp>
        <p:nvSpPr>
          <p:cNvPr id="9" name="Espace réservé du texte 8"/>
          <p:cNvSpPr>
            <a:spLocks noGrp="1"/>
          </p:cNvSpPr>
          <p:nvPr>
            <p:ph type="body" sz="quarter" idx="3"/>
          </p:nvPr>
        </p:nvSpPr>
        <p:spPr/>
        <p:txBody>
          <a:bodyPr/>
          <a:lstStyle/>
          <a:p>
            <a:r>
              <a:rPr lang="fr-FR" dirty="0" err="1"/>
              <a:t>opcacity</a:t>
            </a:r>
            <a:r>
              <a:rPr lang="fr-FR" dirty="0"/>
              <a:t>:0.2</a:t>
            </a:r>
          </a:p>
        </p:txBody>
      </p:sp>
      <p:sp>
        <p:nvSpPr>
          <p:cNvPr id="10" name="Espace réservé du contenu 9"/>
          <p:cNvSpPr>
            <a:spLocks noGrp="1"/>
          </p:cNvSpPr>
          <p:nvPr>
            <p:ph sz="quarter" idx="4"/>
          </p:nvPr>
        </p:nvSpPr>
        <p:spPr/>
        <p:txBody>
          <a:bodyPr>
            <a:normAutofit/>
          </a:bodyPr>
          <a:lstStyle/>
          <a:p>
            <a:pPr>
              <a:buNone/>
            </a:pPr>
            <a:r>
              <a:rPr lang="fr-FR" sz="1600" dirty="0" err="1"/>
              <a:t>div</a:t>
            </a:r>
            <a:r>
              <a:rPr lang="fr-FR" sz="1600" dirty="0"/>
              <a:t>#principale {</a:t>
            </a:r>
            <a:r>
              <a:rPr lang="fr-FR" sz="1600" dirty="0" err="1"/>
              <a:t>o</a:t>
            </a:r>
            <a:r>
              <a:rPr lang="fr-FR" sz="1600" b="1" dirty="0" err="1"/>
              <a:t>pacity</a:t>
            </a:r>
            <a:r>
              <a:rPr lang="fr-FR" sz="1600" b="1" dirty="0"/>
              <a:t>:0.2;}</a:t>
            </a:r>
            <a:r>
              <a:rPr lang="fr-FR" sz="1600" dirty="0"/>
              <a:t> </a:t>
            </a:r>
          </a:p>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r>
              <a:rPr lang="fr-FR" sz="1600" b="1" dirty="0" err="1"/>
              <a:t>opacity</a:t>
            </a:r>
            <a:r>
              <a:rPr lang="fr-FR" sz="1600" b="1" dirty="0"/>
              <a:t>:1;}</a:t>
            </a:r>
          </a:p>
          <a:p>
            <a:pPr>
              <a:buNone/>
            </a:pPr>
            <a:endParaRPr lang="fr-FR" sz="1600" b="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42</a:t>
            </a:fld>
            <a:endParaRPr lang="fr-FR"/>
          </a:p>
        </p:txBody>
      </p:sp>
      <p:pic>
        <p:nvPicPr>
          <p:cNvPr id="3074" name="Picture 2"/>
          <p:cNvPicPr>
            <a:picLocks noChangeAspect="1" noChangeArrowheads="1"/>
          </p:cNvPicPr>
          <p:nvPr/>
        </p:nvPicPr>
        <p:blipFill>
          <a:blip r:embed="rId3"/>
          <a:srcRect/>
          <a:stretch>
            <a:fillRect/>
          </a:stretch>
        </p:blipFill>
        <p:spPr bwMode="auto">
          <a:xfrm>
            <a:off x="4786315" y="2857497"/>
            <a:ext cx="3724204" cy="3295648"/>
          </a:xfrm>
          <a:prstGeom prst="rect">
            <a:avLst/>
          </a:prstGeom>
          <a:noFill/>
          <a:ln w="9525">
            <a:noFill/>
            <a:miter lim="800000"/>
            <a:headEnd/>
            <a:tailEnd/>
          </a:ln>
          <a:effectLst/>
        </p:spPr>
      </p:pic>
      <p:sp>
        <p:nvSpPr>
          <p:cNvPr id="13" name="Rectangle 12"/>
          <p:cNvSpPr/>
          <p:nvPr/>
        </p:nvSpPr>
        <p:spPr>
          <a:xfrm>
            <a:off x="5572132" y="2143116"/>
            <a:ext cx="1000132" cy="2857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3" idx="2"/>
          </p:cNvCxnSpPr>
          <p:nvPr/>
        </p:nvCxnSpPr>
        <p:spPr>
          <a:xfrm rot="16200000" flipH="1">
            <a:off x="5250661" y="3250405"/>
            <a:ext cx="228601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3076" name="Picture 4"/>
          <p:cNvPicPr>
            <a:picLocks noChangeAspect="1" noChangeArrowheads="1"/>
          </p:cNvPicPr>
          <p:nvPr/>
        </p:nvPicPr>
        <p:blipFill>
          <a:blip r:embed="rId4"/>
          <a:srcRect/>
          <a:stretch>
            <a:fillRect/>
          </a:stretch>
        </p:blipFill>
        <p:spPr bwMode="auto">
          <a:xfrm>
            <a:off x="642910" y="3609988"/>
            <a:ext cx="3571900" cy="2819408"/>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 </a:t>
            </a:r>
            <a:br>
              <a:rPr lang="fr-FR" dirty="0"/>
            </a:br>
            <a:r>
              <a:rPr lang="fr-FR" dirty="0"/>
              <a:t>d) textes</a:t>
            </a:r>
          </a:p>
        </p:txBody>
      </p:sp>
      <p:sp>
        <p:nvSpPr>
          <p:cNvPr id="3" name="Espace réservé du contenu 2"/>
          <p:cNvSpPr>
            <a:spLocks noGrp="1"/>
          </p:cNvSpPr>
          <p:nvPr>
            <p:ph idx="1"/>
          </p:nvPr>
        </p:nvSpPr>
        <p:spPr/>
        <p:txBody>
          <a:bodyPr/>
          <a:lstStyle/>
          <a:p>
            <a:endParaRPr lang="fr-FR" dirty="0"/>
          </a:p>
          <a:p>
            <a:r>
              <a:rPr lang="fr-FR" dirty="0" err="1"/>
              <a:t>text</a:t>
            </a:r>
            <a:r>
              <a:rPr lang="fr-FR" dirty="0"/>
              <a:t>-</a:t>
            </a:r>
            <a:r>
              <a:rPr lang="fr-FR" dirty="0" err="1"/>
              <a:t>align</a:t>
            </a:r>
            <a:endParaRPr lang="fr-FR" dirty="0"/>
          </a:p>
          <a:p>
            <a:pPr lvl="1"/>
            <a:r>
              <a:rPr lang="fr-FR" dirty="0"/>
              <a:t>Définit l’alignement horizontal du texte dans le conteneur parent</a:t>
            </a:r>
          </a:p>
          <a:p>
            <a:endParaRPr lang="fr-FR" dirty="0"/>
          </a:p>
          <a:p>
            <a:r>
              <a:rPr lang="fr-FR" dirty="0"/>
              <a:t>vertical-</a:t>
            </a:r>
            <a:r>
              <a:rPr lang="fr-FR" dirty="0" err="1"/>
              <a:t>align</a:t>
            </a:r>
            <a:r>
              <a:rPr lang="fr-FR" dirty="0"/>
              <a:t> :</a:t>
            </a:r>
          </a:p>
          <a:p>
            <a:pPr lvl="1"/>
            <a:r>
              <a:rPr lang="fr-FR" dirty="0"/>
              <a:t>Définit l’alignement vertical dans le conteneur parent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43</a:t>
            </a:fld>
            <a:endParaRPr lang="fr-F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différentes propriétés </a:t>
            </a:r>
            <a:br>
              <a:rPr lang="fr-FR" dirty="0"/>
            </a:br>
            <a:r>
              <a:rPr lang="fr-FR" dirty="0"/>
              <a:t>e)</a:t>
            </a:r>
            <a:r>
              <a:rPr lang="fr-FR" dirty="0" err="1"/>
              <a:t>shadow</a:t>
            </a:r>
            <a:endParaRPr lang="fr-FR" dirty="0"/>
          </a:p>
        </p:txBody>
      </p:sp>
      <p:sp>
        <p:nvSpPr>
          <p:cNvPr id="3" name="Espace réservé du contenu 2"/>
          <p:cNvSpPr>
            <a:spLocks noGrp="1"/>
          </p:cNvSpPr>
          <p:nvPr>
            <p:ph idx="1"/>
          </p:nvPr>
        </p:nvSpPr>
        <p:spPr/>
        <p:txBody>
          <a:bodyPr/>
          <a:lstStyle/>
          <a:p>
            <a:r>
              <a:rPr lang="fr-FR" dirty="0" err="1"/>
              <a:t>text</a:t>
            </a:r>
            <a:r>
              <a:rPr lang="fr-FR" dirty="0"/>
              <a:t>-</a:t>
            </a:r>
            <a:r>
              <a:rPr lang="fr-FR" dirty="0" err="1"/>
              <a:t>shadow</a:t>
            </a:r>
            <a:r>
              <a:rPr lang="fr-FR" dirty="0"/>
              <a:t> :</a:t>
            </a:r>
          </a:p>
          <a:p>
            <a:pPr lvl="1"/>
            <a:r>
              <a:rPr lang="fr-FR" dirty="0"/>
              <a:t>Ombre du texte (non compatible MS IE)</a:t>
            </a:r>
          </a:p>
          <a:p>
            <a:pPr lvl="1">
              <a:buNone/>
            </a:pPr>
            <a:r>
              <a:rPr lang="fr-FR" dirty="0"/>
              <a:t>			exemple :</a:t>
            </a:r>
          </a:p>
          <a:p>
            <a:r>
              <a:rPr lang="fr-FR" dirty="0"/>
              <a:t>box-</a:t>
            </a:r>
            <a:r>
              <a:rPr lang="fr-FR" dirty="0" err="1"/>
              <a:t>shadow</a:t>
            </a:r>
            <a:endParaRPr lang="fr-FR" dirty="0"/>
          </a:p>
          <a:p>
            <a:pPr lvl="1"/>
            <a:r>
              <a:rPr lang="fr-FR" dirty="0"/>
              <a:t>ombre d'un bloc html </a:t>
            </a:r>
          </a:p>
          <a:p>
            <a:pPr lvl="1">
              <a:buNone/>
            </a:pPr>
            <a:r>
              <a:rPr lang="fr-FR" dirty="0"/>
              <a:t>			exemple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44</a:t>
            </a:fld>
            <a:endParaRPr lang="fr-FR"/>
          </a:p>
        </p:txBody>
      </p:sp>
      <p:pic>
        <p:nvPicPr>
          <p:cNvPr id="5" name="Picture 2"/>
          <p:cNvPicPr>
            <a:picLocks noChangeAspect="1" noChangeArrowheads="1"/>
          </p:cNvPicPr>
          <p:nvPr/>
        </p:nvPicPr>
        <p:blipFill>
          <a:blip r:embed="rId3" cstate="print"/>
          <a:srcRect/>
          <a:stretch>
            <a:fillRect/>
          </a:stretch>
        </p:blipFill>
        <p:spPr bwMode="auto">
          <a:xfrm>
            <a:off x="3707904" y="2285992"/>
            <a:ext cx="3924436" cy="576064"/>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5072066" y="2857496"/>
            <a:ext cx="3724275" cy="2971800"/>
          </a:xfrm>
          <a:prstGeom prst="rect">
            <a:avLst/>
          </a:prstGeom>
          <a:noFill/>
          <a:ln w="9525">
            <a:noFill/>
            <a:miter lim="800000"/>
            <a:headEnd/>
            <a:tailEnd/>
          </a:ln>
          <a:effectLst/>
        </p:spPr>
      </p:pic>
      <p:sp>
        <p:nvSpPr>
          <p:cNvPr id="8" name="Rectangle à coins arrondis 7"/>
          <p:cNvSpPr/>
          <p:nvPr/>
        </p:nvSpPr>
        <p:spPr>
          <a:xfrm>
            <a:off x="571472" y="4572008"/>
            <a:ext cx="6500858" cy="15716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err="1"/>
              <a:t>div</a:t>
            </a:r>
            <a:r>
              <a:rPr lang="fr-FR" dirty="0"/>
              <a:t> {</a:t>
            </a:r>
          </a:p>
          <a:p>
            <a:r>
              <a:rPr lang="fr-FR" dirty="0"/>
              <a:t>    </a:t>
            </a:r>
            <a:r>
              <a:rPr lang="fr-FR" dirty="0" err="1"/>
              <a:t>text-align:center</a:t>
            </a:r>
            <a:r>
              <a:rPr lang="fr-FR" dirty="0"/>
              <a:t>;  </a:t>
            </a:r>
            <a:r>
              <a:rPr lang="fr-FR" dirty="0" err="1"/>
              <a:t>padding</a:t>
            </a:r>
            <a:r>
              <a:rPr lang="fr-FR" dirty="0"/>
              <a:t>:15px;background-color: #</a:t>
            </a:r>
            <a:r>
              <a:rPr lang="fr-FR" dirty="0" err="1"/>
              <a:t>EAffAC</a:t>
            </a:r>
            <a:r>
              <a:rPr lang="fr-FR" dirty="0"/>
              <a:t>; </a:t>
            </a:r>
          </a:p>
          <a:p>
            <a:r>
              <a:rPr lang="fr-FR" dirty="0"/>
              <a:t>    border-radius:15px; border:3px </a:t>
            </a:r>
            <a:r>
              <a:rPr lang="fr-FR" dirty="0" err="1"/>
              <a:t>solid</a:t>
            </a:r>
            <a:r>
              <a:rPr lang="fr-FR" dirty="0"/>
              <a:t> BLACK; </a:t>
            </a:r>
          </a:p>
          <a:p>
            <a:r>
              <a:rPr lang="fr-FR" b="1" dirty="0"/>
              <a:t>  box-</a:t>
            </a:r>
            <a:r>
              <a:rPr lang="fr-FR" b="1" dirty="0" err="1"/>
              <a:t>shadow</a:t>
            </a:r>
            <a:r>
              <a:rPr lang="fr-FR" b="1" dirty="0"/>
              <a:t>: 10px </a:t>
            </a:r>
            <a:r>
              <a:rPr lang="fr-FR" b="1" dirty="0" err="1"/>
              <a:t>10px</a:t>
            </a:r>
            <a:r>
              <a:rPr lang="fr-FR" b="1" dirty="0"/>
              <a:t> 25px GREY;</a:t>
            </a:r>
          </a:p>
          <a:p>
            <a:r>
              <a:rPr lang="fr-FR" dirty="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Limites CSS</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Les limites de CSS</a:t>
            </a:r>
          </a:p>
          <a:p>
            <a:pPr lvl="1"/>
            <a:r>
              <a:rPr lang="fr-FR" dirty="0">
                <a:ea typeface="MS Mincho" pitchFamily="49" charset="-128"/>
              </a:rPr>
              <a:t> Impossible d'afficher les attributs*</a:t>
            </a:r>
          </a:p>
          <a:p>
            <a:pPr lvl="1"/>
            <a:endParaRPr lang="fr-FR" dirty="0">
              <a:ea typeface="MS Mincho" pitchFamily="49" charset="-128"/>
            </a:endParaRPr>
          </a:p>
          <a:p>
            <a:pPr lvl="1"/>
            <a:r>
              <a:rPr lang="fr-FR" dirty="0">
                <a:ea typeface="MS Mincho" pitchFamily="49" charset="-128"/>
              </a:rPr>
              <a:t> Impossible de réordonner ou de numéroter dynamiquement des listes (ordre alphabétique par ex)</a:t>
            </a:r>
          </a:p>
          <a:p>
            <a:pPr lvl="1"/>
            <a:endParaRPr lang="fr-FR" dirty="0">
              <a:ea typeface="MS Mincho" pitchFamily="49" charset="-128"/>
            </a:endParaRPr>
          </a:p>
          <a:p>
            <a:pPr lvl="1"/>
            <a:r>
              <a:rPr lang="fr-FR" dirty="0">
                <a:ea typeface="MS Mincho" pitchFamily="49" charset="-128"/>
              </a:rPr>
              <a:t> Impossible d'utiliser des affichages conditionnels (ou en conjugaison avec JS)*</a:t>
            </a:r>
          </a:p>
          <a:p>
            <a:pPr lvl="1"/>
            <a:endParaRPr lang="fr-FR" dirty="0">
              <a:ea typeface="MS Mincho" pitchFamily="49" charset="-128"/>
            </a:endParaRPr>
          </a:p>
          <a:p>
            <a:pPr lvl="1"/>
            <a:r>
              <a:rPr lang="fr-FR" dirty="0">
                <a:ea typeface="MS Mincho" pitchFamily="49" charset="-128"/>
              </a:rPr>
              <a:t> D'où l'intérêt de recourir à un langage de style propre à XML le XSL qui se sert d'un sous-ensemble appelé XPath (étudions donc d'abord ce sous-ensemble)</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45</a:t>
            </a:fld>
            <a:endParaRPr lang="fr-FR"/>
          </a:p>
        </p:txBody>
      </p:sp>
      <p:sp>
        <p:nvSpPr>
          <p:cNvPr id="5" name="Étoile à 12 branches 4"/>
          <p:cNvSpPr/>
          <p:nvPr/>
        </p:nvSpPr>
        <p:spPr>
          <a:xfrm>
            <a:off x="6929454" y="1500174"/>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*dispo </a:t>
            </a:r>
          </a:p>
          <a:p>
            <a:pPr algn="ctr"/>
            <a:r>
              <a:rPr lang="fr-FR" b="1" dirty="0"/>
              <a:t>avec CSS 3.0</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normAutofit/>
          </a:bodyPr>
          <a:lstStyle/>
          <a:p>
            <a:r>
              <a:rPr lang="fr-FR" dirty="0"/>
              <a:t>CSS 3.0 sélecteurs</a:t>
            </a:r>
          </a:p>
        </p:txBody>
      </p:sp>
      <p:sp>
        <p:nvSpPr>
          <p:cNvPr id="3" name="Espace réservé du contenu 2"/>
          <p:cNvSpPr>
            <a:spLocks noGrp="1"/>
          </p:cNvSpPr>
          <p:nvPr>
            <p:ph idx="1"/>
          </p:nvPr>
        </p:nvSpPr>
        <p:spPr>
          <a:xfrm>
            <a:off x="457200" y="1579608"/>
            <a:ext cx="8229600" cy="5278392"/>
          </a:xfrm>
        </p:spPr>
        <p:txBody>
          <a:bodyPr>
            <a:normAutofit fontScale="92500" lnSpcReduction="10000"/>
          </a:bodyPr>
          <a:lstStyle/>
          <a:p>
            <a:r>
              <a:rPr lang="fr-FR" dirty="0">
                <a:ea typeface="MS Mincho" pitchFamily="49" charset="-128"/>
              </a:rPr>
              <a:t>Sélecteur nouvelle génération </a:t>
            </a:r>
          </a:p>
          <a:p>
            <a:pPr lvl="1"/>
            <a:r>
              <a:rPr lang="fr-FR" dirty="0"/>
              <a:t>Adjacents</a:t>
            </a:r>
          </a:p>
          <a:p>
            <a:pPr lvl="4"/>
            <a:endParaRPr lang="fr-FR" dirty="0"/>
          </a:p>
          <a:p>
            <a:pPr lvl="5">
              <a:buNone/>
            </a:pPr>
            <a:r>
              <a:rPr lang="fr-FR" dirty="0"/>
              <a:t>		     &lt;p&gt; directement </a:t>
            </a:r>
            <a:r>
              <a:rPr lang="fr-FR" dirty="0" err="1"/>
              <a:t>precedé</a:t>
            </a:r>
            <a:r>
              <a:rPr lang="fr-FR" dirty="0"/>
              <a:t> de &lt;</a:t>
            </a:r>
            <a:r>
              <a:rPr lang="fr-FR" dirty="0" err="1"/>
              <a:t>ul</a:t>
            </a:r>
            <a:r>
              <a:rPr lang="fr-FR" dirty="0"/>
              <a:t>&gt;</a:t>
            </a:r>
          </a:p>
          <a:p>
            <a:pPr lvl="1"/>
            <a:r>
              <a:rPr lang="fr-FR" dirty="0"/>
              <a:t>Enfants</a:t>
            </a:r>
          </a:p>
          <a:p>
            <a:pPr lvl="1"/>
            <a:endParaRPr lang="fr-FR" dirty="0"/>
          </a:p>
          <a:p>
            <a:pPr marL="1339850" lvl="5" indent="-182563">
              <a:buNone/>
            </a:pPr>
            <a:r>
              <a:rPr lang="fr-FR" dirty="0"/>
              <a:t>Uniquement les enfants&lt;</a:t>
            </a:r>
            <a:r>
              <a:rPr lang="fr-FR" dirty="0" err="1"/>
              <a:t>ul</a:t>
            </a:r>
            <a:r>
              <a:rPr lang="fr-FR" dirty="0"/>
              <a:t>&gt; contenu dans </a:t>
            </a:r>
            <a:r>
              <a:rPr lang="fr-FR" dirty="0" err="1"/>
              <a:t>div</a:t>
            </a:r>
            <a:r>
              <a:rPr lang="fr-FR" dirty="0"/>
              <a:t>#container</a:t>
            </a:r>
          </a:p>
          <a:p>
            <a:pPr lvl="1"/>
            <a:r>
              <a:rPr lang="fr-FR" dirty="0"/>
              <a:t>Présence d’attribut</a:t>
            </a:r>
          </a:p>
          <a:p>
            <a:pPr lvl="1"/>
            <a:endParaRPr lang="fr-FR" dirty="0"/>
          </a:p>
          <a:p>
            <a:pPr lvl="5">
              <a:buNone/>
            </a:pPr>
            <a:r>
              <a:rPr lang="fr-FR" dirty="0"/>
              <a:t>		         Lien comportant un attribut ‘</a:t>
            </a:r>
            <a:r>
              <a:rPr lang="fr-FR" dirty="0" err="1"/>
              <a:t>title</a:t>
            </a:r>
            <a:r>
              <a:rPr lang="fr-FR" dirty="0"/>
              <a:t>’</a:t>
            </a:r>
          </a:p>
          <a:p>
            <a:pPr lvl="1"/>
            <a:r>
              <a:rPr lang="fr-FR" dirty="0"/>
              <a:t>Valeur d’attribut</a:t>
            </a:r>
          </a:p>
          <a:p>
            <a:pPr lvl="5">
              <a:buNone/>
            </a:pPr>
            <a:endParaRPr lang="fr-FR" dirty="0"/>
          </a:p>
          <a:p>
            <a:pPr marL="1166813" lvl="5" indent="-182563">
              <a:buNone/>
            </a:pPr>
            <a:r>
              <a:rPr lang="fr-FR" dirty="0"/>
              <a:t>Lien comprenant l’attribut ‘</a:t>
            </a:r>
            <a:r>
              <a:rPr lang="fr-FR" dirty="0" err="1"/>
              <a:t>title</a:t>
            </a:r>
            <a:r>
              <a:rPr lang="fr-FR" dirty="0"/>
              <a:t>’ avec ‘</a:t>
            </a:r>
            <a:r>
              <a:rPr lang="fr-FR" dirty="0" err="1"/>
              <a:t>geenLink</a:t>
            </a:r>
            <a:r>
              <a:rPr lang="fr-FR" dirty="0"/>
              <a:t>’ comme valeur </a:t>
            </a:r>
          </a:p>
          <a:p>
            <a:pPr lvl="5">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46</a:t>
            </a:fld>
            <a:endParaRPr lang="fr-FR"/>
          </a:p>
        </p:txBody>
      </p:sp>
      <p:sp>
        <p:nvSpPr>
          <p:cNvPr id="35843" name="Rectangle 3"/>
          <p:cNvSpPr>
            <a:spLocks noChangeArrowheads="1"/>
          </p:cNvSpPr>
          <p:nvPr/>
        </p:nvSpPr>
        <p:spPr bwMode="auto">
          <a:xfrm>
            <a:off x="2987824" y="2555322"/>
            <a:ext cx="2952328"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 p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red</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
        <p:nvSpPr>
          <p:cNvPr id="35844" name="Rectangle 4"/>
          <p:cNvSpPr>
            <a:spLocks noChangeArrowheads="1"/>
          </p:cNvSpPr>
          <p:nvPr/>
        </p:nvSpPr>
        <p:spPr bwMode="auto">
          <a:xfrm>
            <a:off x="1403648" y="3573016"/>
            <a:ext cx="6156176"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div</a:t>
            </a:r>
            <a:r>
              <a:rPr kumimoji="0" lang="fr-FR" b="1" i="0" u="none" strike="noStrike" cap="none" normalizeH="0" baseline="0" dirty="0">
                <a:ln>
                  <a:noFill/>
                </a:ln>
                <a:solidFill>
                  <a:srgbClr val="000000"/>
                </a:solidFill>
                <a:effectLst/>
                <a:latin typeface="Source Code Pro" pitchFamily="49" charset="0"/>
                <a:cs typeface="Arial" pitchFamily="34" charset="0"/>
              </a:rPr>
              <a:t>#container &gt; </a:t>
            </a: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a:ln>
                  <a:noFill/>
                </a:ln>
                <a:solidFill>
                  <a:srgbClr val="006699"/>
                </a:solidFill>
                <a:effectLst/>
                <a:latin typeface="Source Code Pro" pitchFamily="49" charset="0"/>
                <a:cs typeface="Arial" pitchFamily="34" charset="0"/>
              </a:rPr>
              <a:t>border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1px</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solid</a:t>
            </a:r>
            <a:r>
              <a:rPr kumimoji="0" lang="fr-FR" b="0" i="0" u="none" strike="noStrike" cap="none" normalizeH="0" baseline="0" dirty="0">
                <a:ln>
                  <a:noFill/>
                </a:ln>
                <a:solidFill>
                  <a:srgbClr val="3A3A3A"/>
                </a:solidFill>
                <a:effectLst/>
                <a:latin typeface="Source Code Pro" pitchFamily="49" charset="0"/>
                <a:cs typeface="Arial" pitchFamily="34" charset="0"/>
              </a:rPr>
              <a:t> b</a:t>
            </a:r>
            <a:r>
              <a:rPr kumimoji="0" lang="fr-FR" b="0" i="0" u="none" strike="noStrike" cap="none" normalizeH="0" baseline="0" dirty="0">
                <a:ln>
                  <a:noFill/>
                </a:ln>
                <a:solidFill>
                  <a:srgbClr val="009900"/>
                </a:solidFill>
                <a:effectLst/>
                <a:latin typeface="Source Code Pro" pitchFamily="49" charset="0"/>
                <a:cs typeface="Arial" pitchFamily="34" charset="0"/>
              </a:rPr>
              <a:t>lack</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35846" name="Rectangle 6"/>
          <p:cNvSpPr>
            <a:spLocks noChangeArrowheads="1"/>
          </p:cNvSpPr>
          <p:nvPr/>
        </p:nvSpPr>
        <p:spPr bwMode="auto">
          <a:xfrm>
            <a:off x="2771800" y="4869160"/>
            <a:ext cx="3528392"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6"/>
          <p:cNvSpPr>
            <a:spLocks noChangeArrowheads="1"/>
          </p:cNvSpPr>
          <p:nvPr/>
        </p:nvSpPr>
        <p:spPr bwMode="auto">
          <a:xfrm>
            <a:off x="1835696" y="5949280"/>
            <a:ext cx="5112568"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err="1">
                <a:ln>
                  <a:noFill/>
                </a:ln>
                <a:solidFill>
                  <a:srgbClr val="000000"/>
                </a:solidFill>
                <a:effectLst/>
                <a:latin typeface="Source Code Pro" pitchFamily="49" charset="0"/>
                <a:cs typeface="Arial" pitchFamily="34" charset="0"/>
              </a:rPr>
              <a:t>greenLink</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Le CSS / Media</a:t>
            </a:r>
          </a:p>
        </p:txBody>
      </p:sp>
      <p:sp>
        <p:nvSpPr>
          <p:cNvPr id="2" name="Espace réservé du contenu 1"/>
          <p:cNvSpPr>
            <a:spLocks noGrp="1"/>
          </p:cNvSpPr>
          <p:nvPr>
            <p:ph idx="1"/>
          </p:nvPr>
        </p:nvSpPr>
        <p:spPr>
          <a:prstGeom prst="rect">
            <a:avLst/>
          </a:prstGeom>
        </p:spPr>
        <p:txBody>
          <a:bodyPr>
            <a:normAutofit fontScale="92500" lnSpcReduction="20000"/>
          </a:bodyPr>
          <a:lstStyle/>
          <a:p>
            <a:r>
              <a:rPr lang="fr-FR" dirty="0"/>
              <a:t>Media </a:t>
            </a:r>
          </a:p>
          <a:p>
            <a:pPr lvl="2"/>
            <a:r>
              <a:rPr lang="fr-FR" dirty="0" err="1"/>
              <a:t>screen</a:t>
            </a:r>
            <a:r>
              <a:rPr lang="fr-FR" dirty="0"/>
              <a:t>, </a:t>
            </a:r>
            <a:r>
              <a:rPr lang="fr-FR" dirty="0" err="1"/>
              <a:t>print</a:t>
            </a:r>
            <a:r>
              <a:rPr lang="fr-FR" dirty="0"/>
              <a:t>, speech, all</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r>
              <a:rPr lang="fr-FR" dirty="0"/>
              <a:t>Syntaxe</a:t>
            </a:r>
          </a:p>
          <a:p>
            <a:pPr lvl="2"/>
            <a:endParaRPr lang="fr-FR" dirty="0"/>
          </a:p>
          <a:p>
            <a:pPr lvl="2"/>
            <a:endParaRPr lang="fr-FR" dirty="0"/>
          </a:p>
          <a:p>
            <a:pPr lvl="2"/>
            <a:endParaRPr lang="fr-FR" dirty="0"/>
          </a:p>
          <a:p>
            <a:pPr lvl="2"/>
            <a:r>
              <a:rPr lang="fr-FR" dirty="0"/>
              <a:t>exemple </a:t>
            </a:r>
            <a:r>
              <a:rPr lang="fr-FR" dirty="0" err="1"/>
              <a:t>css</a:t>
            </a:r>
            <a:r>
              <a:rPr lang="fr-FR" dirty="0"/>
              <a:t> pure ou intégration media HTML</a:t>
            </a:r>
          </a:p>
          <a:p>
            <a:pPr lvl="2"/>
            <a:endParaRPr lang="fr-FR" dirty="0"/>
          </a:p>
        </p:txBody>
      </p:sp>
      <p:pic>
        <p:nvPicPr>
          <p:cNvPr id="1026" name="Picture 2" descr="C:\Users\Alex\Downloads\if_app_type_newspaper_512px_GREY_287491.png"/>
          <p:cNvPicPr>
            <a:picLocks noChangeAspect="1" noChangeArrowheads="1"/>
          </p:cNvPicPr>
          <p:nvPr/>
        </p:nvPicPr>
        <p:blipFill>
          <a:blip r:embed="rId3"/>
          <a:srcRect/>
          <a:stretch>
            <a:fillRect/>
          </a:stretch>
        </p:blipFill>
        <p:spPr bwMode="auto">
          <a:xfrm>
            <a:off x="1643042" y="1928802"/>
            <a:ext cx="1000132" cy="1000132"/>
          </a:xfrm>
          <a:prstGeom prst="rect">
            <a:avLst/>
          </a:prstGeom>
          <a:noFill/>
        </p:spPr>
      </p:pic>
      <p:pic>
        <p:nvPicPr>
          <p:cNvPr id="1027" name="Picture 3" descr="C:\Users\Alex\Downloads\if_apps_512pxGREY_339901.png"/>
          <p:cNvPicPr>
            <a:picLocks noChangeAspect="1" noChangeArrowheads="1"/>
          </p:cNvPicPr>
          <p:nvPr/>
        </p:nvPicPr>
        <p:blipFill>
          <a:blip r:embed="rId4"/>
          <a:srcRect/>
          <a:stretch>
            <a:fillRect/>
          </a:stretch>
        </p:blipFill>
        <p:spPr bwMode="auto">
          <a:xfrm>
            <a:off x="4071934" y="1928802"/>
            <a:ext cx="1000132" cy="1000132"/>
          </a:xfrm>
          <a:prstGeom prst="rect">
            <a:avLst/>
          </a:prstGeom>
          <a:noFill/>
        </p:spPr>
      </p:pic>
      <p:pic>
        <p:nvPicPr>
          <p:cNvPr id="1028" name="Picture 4" descr="C:\Users\Alex\Downloads\if_app_type_blogger_512px_GREY_287499.png"/>
          <p:cNvPicPr>
            <a:picLocks noChangeAspect="1" noChangeArrowheads="1"/>
          </p:cNvPicPr>
          <p:nvPr/>
        </p:nvPicPr>
        <p:blipFill>
          <a:blip r:embed="rId5"/>
          <a:srcRect/>
          <a:stretch>
            <a:fillRect/>
          </a:stretch>
        </p:blipFill>
        <p:spPr bwMode="auto">
          <a:xfrm>
            <a:off x="6643702" y="1857364"/>
            <a:ext cx="1000132" cy="1000132"/>
          </a:xfrm>
          <a:prstGeom prst="rect">
            <a:avLst/>
          </a:prstGeom>
          <a:noFill/>
        </p:spPr>
      </p:pic>
      <p:sp>
        <p:nvSpPr>
          <p:cNvPr id="7" name="Rectangle 6"/>
          <p:cNvSpPr>
            <a:spLocks noChangeArrowheads="1"/>
          </p:cNvSpPr>
          <p:nvPr/>
        </p:nvSpPr>
        <p:spPr bwMode="auto">
          <a:xfrm>
            <a:off x="1785918" y="3035384"/>
            <a:ext cx="6286544" cy="1107996"/>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a:t>
            </a:r>
            <a:r>
              <a:rPr lang="en-US" dirty="0" err="1"/>
              <a:t>not|only</a:t>
            </a:r>
            <a:r>
              <a:rPr lang="en-US" dirty="0"/>
              <a:t> </a:t>
            </a:r>
            <a:r>
              <a:rPr lang="en-US" i="1" dirty="0" err="1"/>
              <a:t>mediatype</a:t>
            </a:r>
            <a:r>
              <a:rPr lang="en-US" i="1" dirty="0"/>
              <a:t> </a:t>
            </a:r>
            <a:r>
              <a:rPr lang="en-US" dirty="0"/>
              <a:t>and</a:t>
            </a:r>
            <a:r>
              <a:rPr lang="en-US" i="1" dirty="0"/>
              <a:t> </a:t>
            </a:r>
          </a:p>
          <a:p>
            <a:pPr lvl="0" fontAlgn="base">
              <a:spcBef>
                <a:spcPct val="0"/>
              </a:spcBef>
              <a:spcAft>
                <a:spcPct val="0"/>
              </a:spcAft>
            </a:pPr>
            <a:r>
              <a:rPr lang="en-US" i="1" dirty="0"/>
              <a:t>	(media feature </a:t>
            </a:r>
            <a:r>
              <a:rPr lang="en-US" dirty="0" err="1"/>
              <a:t>and|or|not</a:t>
            </a:r>
            <a:r>
              <a:rPr lang="en-US" i="1" dirty="0"/>
              <a:t> </a:t>
            </a:r>
            <a:r>
              <a:rPr lang="en-US" i="1" dirty="0" err="1"/>
              <a:t>mediafeature</a:t>
            </a:r>
            <a:r>
              <a:rPr lang="en-US" i="1" dirty="0"/>
              <a:t>)</a:t>
            </a:r>
            <a:r>
              <a:rPr lang="en-US" dirty="0"/>
              <a:t> {</a:t>
            </a:r>
            <a:br>
              <a:rPr lang="en-US" i="1" dirty="0"/>
            </a:br>
            <a:r>
              <a:rPr lang="en-US" i="1" dirty="0"/>
              <a:t>    /*CSS-Code;*/</a:t>
            </a:r>
            <a:br>
              <a:rPr lang="en-US" i="1"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6"/>
          <p:cNvSpPr>
            <a:spLocks noChangeArrowheads="1"/>
          </p:cNvSpPr>
          <p:nvPr/>
        </p:nvSpPr>
        <p:spPr bwMode="auto">
          <a:xfrm>
            <a:off x="1142976" y="4669705"/>
            <a:ext cx="6858048"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screen and (min-width: 400px) {</a:t>
            </a:r>
            <a:br>
              <a:rPr lang="en-US" dirty="0"/>
            </a:br>
            <a:r>
              <a:rPr lang="en-US" dirty="0"/>
              <a:t>	body {background-color: </a:t>
            </a:r>
            <a:r>
              <a:rPr lang="en-US" dirty="0" err="1"/>
              <a:t>lightgreen</a:t>
            </a:r>
            <a:r>
              <a:rPr lang="en-US" dirty="0"/>
              <a:t>;}</a:t>
            </a:r>
            <a:br>
              <a:rPr lang="en-US"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9" name="Rectangle 6"/>
          <p:cNvSpPr>
            <a:spLocks noChangeArrowheads="1"/>
          </p:cNvSpPr>
          <p:nvPr/>
        </p:nvSpPr>
        <p:spPr bwMode="auto">
          <a:xfrm>
            <a:off x="1214414" y="6000768"/>
            <a:ext cx="6786610" cy="215444"/>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algn="ctr" fontAlgn="base">
              <a:spcBef>
                <a:spcPct val="0"/>
              </a:spcBef>
              <a:spcAft>
                <a:spcPct val="0"/>
              </a:spcAft>
            </a:pPr>
            <a:r>
              <a:rPr lang="fr-FR" sz="1400" dirty="0"/>
              <a:t>&lt;</a:t>
            </a:r>
            <a:r>
              <a:rPr lang="fr-FR" sz="1400" dirty="0" err="1"/>
              <a:t>link</a:t>
            </a:r>
            <a:r>
              <a:rPr lang="fr-FR" sz="1400" dirty="0"/>
              <a:t> </a:t>
            </a:r>
            <a:r>
              <a:rPr lang="fr-FR" sz="1400" dirty="0" err="1"/>
              <a:t>rel</a:t>
            </a:r>
            <a:r>
              <a:rPr lang="fr-FR" sz="1400" dirty="0"/>
              <a:t>="</a:t>
            </a:r>
            <a:r>
              <a:rPr lang="fr-FR" sz="1400" dirty="0" err="1"/>
              <a:t>stylesheet</a:t>
            </a:r>
            <a:r>
              <a:rPr lang="fr-FR" sz="1400" dirty="0"/>
              <a:t>" media="</a:t>
            </a:r>
            <a:r>
              <a:rPr lang="fr-FR" sz="1400" dirty="0" err="1"/>
              <a:t>screen</a:t>
            </a:r>
            <a:r>
              <a:rPr lang="fr-FR" sz="1400" dirty="0"/>
              <a:t> and (min-</a:t>
            </a:r>
            <a:r>
              <a:rPr lang="fr-FR" sz="1400" dirty="0" err="1"/>
              <a:t>width</a:t>
            </a:r>
            <a:r>
              <a:rPr lang="fr-FR" sz="1400" dirty="0"/>
              <a:t>: 900px)" </a:t>
            </a:r>
            <a:r>
              <a:rPr lang="fr-FR" sz="1400" dirty="0" err="1"/>
              <a:t>href</a:t>
            </a:r>
            <a:r>
              <a:rPr lang="fr-FR" sz="1400" dirty="0"/>
              <a:t>="widescreen.css"&gt;</a:t>
            </a:r>
            <a:endParaRPr kumimoji="0" lang="fr-FR" sz="14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lstStyle/>
          <a:p>
            <a:pPr eaLnBrk="1" hangingPunct="1"/>
            <a:r>
              <a:rPr lang="fr-FR" altLang="fr-FR"/>
              <a:t>Les CSS pour mobiles</a:t>
            </a:r>
          </a:p>
        </p:txBody>
      </p:sp>
      <p:sp>
        <p:nvSpPr>
          <p:cNvPr id="24580" name="Rectangle 3"/>
          <p:cNvSpPr>
            <a:spLocks noGrp="1" noChangeArrowheads="1"/>
          </p:cNvSpPr>
          <p:nvPr>
            <p:ph idx="1"/>
          </p:nvPr>
        </p:nvSpPr>
        <p:spPr>
          <a:xfrm>
            <a:off x="285720" y="1142984"/>
            <a:ext cx="8572560" cy="5029069"/>
          </a:xfrm>
          <a:prstGeom prst="rect">
            <a:avLst/>
          </a:prstGeom>
          <a:noFill/>
        </p:spPr>
        <p:txBody>
          <a:bodyPr>
            <a:spAutoFit/>
          </a:bodyPr>
          <a:lstStyle/>
          <a:p>
            <a:r>
              <a:rPr lang="fr-FR" altLang="fr-FR" sz="2800" dirty="0"/>
              <a:t>@media (media </a:t>
            </a:r>
            <a:r>
              <a:rPr lang="fr-FR" altLang="fr-FR" sz="2800" dirty="0" err="1"/>
              <a:t>queries</a:t>
            </a:r>
            <a:r>
              <a:rPr lang="fr-FR" altLang="fr-FR" sz="2800" dirty="0"/>
              <a:t>) : responsive web design</a:t>
            </a:r>
          </a:p>
          <a:p>
            <a:pPr lvl="1"/>
            <a:r>
              <a:rPr lang="fr-FR" altLang="fr-FR" sz="2400" dirty="0"/>
              <a:t>CSS qui ne s’applique qu’au mode portrait</a:t>
            </a:r>
          </a:p>
          <a:p>
            <a:pPr lvl="1"/>
            <a:r>
              <a:rPr lang="fr-FR" altLang="fr-FR" sz="2400" dirty="0"/>
              <a:t>@media all and () {</a:t>
            </a:r>
            <a:br>
              <a:rPr lang="fr-FR" altLang="fr-FR" sz="2400" dirty="0"/>
            </a:br>
            <a:r>
              <a:rPr lang="fr-FR" altLang="fr-FR" sz="2400" dirty="0"/>
              <a:t>   body {...}</a:t>
            </a:r>
            <a:br>
              <a:rPr lang="fr-FR" altLang="fr-FR" sz="2400" dirty="0"/>
            </a:br>
            <a:r>
              <a:rPr lang="fr-FR" altLang="fr-FR" sz="2400" dirty="0"/>
              <a:t>   .tel {...}</a:t>
            </a:r>
            <a:br>
              <a:rPr lang="fr-FR" altLang="fr-FR" sz="2400" dirty="0"/>
            </a:br>
            <a:r>
              <a:rPr lang="fr-FR" altLang="fr-FR" sz="2400" dirty="0"/>
              <a:t>}</a:t>
            </a:r>
          </a:p>
          <a:p>
            <a:pPr lvl="1"/>
            <a:endParaRPr lang="fr-FR" altLang="fr-FR" sz="2400" dirty="0"/>
          </a:p>
          <a:p>
            <a:pPr lvl="1"/>
            <a:endParaRPr lang="fr-FR" altLang="fr-FR" sz="2400" dirty="0"/>
          </a:p>
          <a:p>
            <a:r>
              <a:rPr lang="fr-FR" altLang="fr-FR" sz="2800" dirty="0"/>
              <a:t>CSS spécifiques</a:t>
            </a:r>
          </a:p>
          <a:p>
            <a:pPr lvl="1"/>
            <a:r>
              <a:rPr lang="en-US" altLang="fr-FR" sz="2000" dirty="0" err="1"/>
              <a:t>webkit</a:t>
            </a:r>
            <a:r>
              <a:rPr lang="en-US" altLang="fr-FR" sz="2000" dirty="0"/>
              <a:t>-tap-highlight-color</a:t>
            </a:r>
          </a:p>
          <a:p>
            <a:pPr lvl="1"/>
            <a:r>
              <a:rPr lang="en-US" altLang="fr-FR" sz="2000" dirty="0" err="1"/>
              <a:t>webkit</a:t>
            </a:r>
            <a:r>
              <a:rPr lang="en-US" altLang="fr-FR" sz="2000" dirty="0"/>
              <a:t>-user-select: none; (pas de </a:t>
            </a:r>
            <a:r>
              <a:rPr lang="en-US" altLang="fr-FR" sz="2000" dirty="0" err="1"/>
              <a:t>sélection</a:t>
            </a:r>
            <a:r>
              <a:rPr lang="en-US" altLang="fr-FR" sz="2000" dirty="0"/>
              <a:t> de </a:t>
            </a:r>
            <a:r>
              <a:rPr lang="en-US" altLang="fr-FR" sz="2000" dirty="0" err="1"/>
              <a:t>texte</a:t>
            </a:r>
            <a:r>
              <a:rPr lang="en-US" altLang="fr-FR" sz="2000" dirty="0"/>
              <a:t> possible)</a:t>
            </a:r>
          </a:p>
          <a:p>
            <a:pPr lvl="1"/>
            <a:r>
              <a:rPr lang="en-US" altLang="fr-FR" sz="2000" dirty="0"/>
              <a:t>-</a:t>
            </a:r>
            <a:r>
              <a:rPr lang="en-US" altLang="fr-FR" sz="2000" dirty="0" err="1"/>
              <a:t>webkit</a:t>
            </a:r>
            <a:r>
              <a:rPr lang="en-US" altLang="fr-FR" sz="2000" dirty="0"/>
              <a:t>-touch-callout: none; (</a:t>
            </a:r>
            <a:r>
              <a:rPr lang="en-US" altLang="fr-FR" sz="2000" dirty="0" err="1"/>
              <a:t>évite</a:t>
            </a:r>
            <a:r>
              <a:rPr lang="en-US" altLang="fr-FR" sz="2000" dirty="0"/>
              <a:t> </a:t>
            </a:r>
            <a:r>
              <a:rPr lang="en-US" altLang="fr-FR" sz="2000" dirty="0" err="1"/>
              <a:t>l’apparition</a:t>
            </a:r>
            <a:r>
              <a:rPr lang="en-US" altLang="fr-FR" sz="2000" dirty="0"/>
              <a:t> du menu </a:t>
            </a:r>
            <a:r>
              <a:rPr lang="en-US" altLang="fr-FR" sz="2000" dirty="0" err="1"/>
              <a:t>contextuel</a:t>
            </a:r>
            <a:r>
              <a:rPr lang="en-US" altLang="fr-FR" sz="2000" dirty="0"/>
              <a:t>)</a:t>
            </a:r>
            <a:endParaRPr lang="fr-FR" altLang="fr-FR" sz="2000" dirty="0"/>
          </a:p>
        </p:txBody>
      </p:sp>
      <p:sp>
        <p:nvSpPr>
          <p:cNvPr id="24578" name="Rectangle 13"/>
          <p:cNvSpPr>
            <a:spLocks noGrp="1" noChangeArrowheads="1"/>
          </p:cNvSpPr>
          <p:nvPr>
            <p:ph type="sldNum" sz="quarter" idx="12"/>
          </p:nvPr>
        </p:nvSpPr>
        <p:spPr>
          <a:prstGeom prst="rect">
            <a:avLst/>
          </a:prstGeom>
          <a:noFill/>
        </p:spPr>
        <p:txBody>
          <a:bodyPr/>
          <a:lstStyle/>
          <a:p>
            <a:fld id="{B91F5372-EE28-4B2B-8240-C0F7BBD9A3F6}" type="slidenum">
              <a:rPr lang="fr-FR" altLang="fr-FR" smtClean="0"/>
              <a:pPr/>
              <a:t>48</a:t>
            </a:fld>
            <a:endParaRPr lang="fr-FR" altLang="fr-F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CSS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49</a:t>
            </a:fld>
            <a:endParaRPr lang="fr-FR"/>
          </a:p>
        </p:txBody>
      </p:sp>
      <p:pic>
        <p:nvPicPr>
          <p:cNvPr id="1027" name="Picture 3"/>
          <p:cNvPicPr>
            <a:picLocks noChangeAspect="1" noChangeArrowheads="1"/>
          </p:cNvPicPr>
          <p:nvPr/>
        </p:nvPicPr>
        <p:blipFill>
          <a:blip r:embed="rId2"/>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072074"/>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00013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a:t>
            </a:r>
            <a:r>
              <a:rPr lang="fr-FR" dirty="0" err="1"/>
              <a:t>Orsys</a:t>
            </a:r>
            <a:br>
              <a:rPr lang="fr-FR" dirty="0"/>
            </a:br>
            <a:br>
              <a:rPr lang="fr-FR" dirty="0"/>
            </a:br>
            <a:r>
              <a:rPr lang="fr-FR" dirty="0"/>
              <a:t>Présentation</a:t>
            </a:r>
          </a:p>
        </p:txBody>
      </p:sp>
      <p:sp>
        <p:nvSpPr>
          <p:cNvPr id="5" name="Espace réservé du contenu 4"/>
          <p:cNvSpPr>
            <a:spLocks noGrp="1"/>
          </p:cNvSpPr>
          <p:nvPr>
            <p:ph idx="1"/>
          </p:nvPr>
        </p:nvSpPr>
        <p:spPr/>
        <p:txBody>
          <a:bodyPr>
            <a:normAutofit lnSpcReduction="10000"/>
          </a:bodyPr>
          <a:lstStyle/>
          <a:p>
            <a:r>
              <a:rPr lang="fr-FR" dirty="0"/>
              <a:t>Indépendant</a:t>
            </a:r>
          </a:p>
          <a:p>
            <a:pPr lvl="1"/>
            <a:r>
              <a:rPr lang="fr-FR" dirty="0"/>
              <a:t>Prestataire d’</a:t>
            </a:r>
            <a:r>
              <a:rPr lang="fr-FR" dirty="0" err="1"/>
              <a:t>Orsys</a:t>
            </a:r>
            <a:endParaRPr lang="fr-FR" dirty="0"/>
          </a:p>
          <a:p>
            <a:pPr lvl="2"/>
            <a:r>
              <a:rPr lang="fr-FR" dirty="0"/>
              <a:t>Depuis 2011</a:t>
            </a:r>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a:t>
            </a:r>
            <a:r>
              <a:rPr lang="fr-FR" dirty="0" err="1"/>
              <a:t>php</a:t>
            </a:r>
            <a:r>
              <a:rPr lang="fr-FR" dirty="0"/>
              <a:t>, </a:t>
            </a:r>
            <a:r>
              <a:rPr lang="fr-FR" dirty="0" err="1"/>
              <a:t>sql</a:t>
            </a:r>
            <a:r>
              <a:rPr lang="fr-FR" dirty="0"/>
              <a:t>, </a:t>
            </a:r>
            <a:r>
              <a:rPr lang="fr-FR" dirty="0" err="1"/>
              <a:t>js</a:t>
            </a:r>
            <a:r>
              <a:rPr lang="fr-FR" dirty="0"/>
              <a:t>, </a:t>
            </a:r>
            <a:r>
              <a:rPr lang="fr-FR" dirty="0" err="1"/>
              <a:t>css</a:t>
            </a:r>
            <a:r>
              <a:rPr lang="fr-FR" dirty="0"/>
              <a:t>,…</a:t>
            </a:r>
          </a:p>
          <a:p>
            <a:pPr lvl="2"/>
            <a:endParaRPr lang="fr-FR" dirty="0"/>
          </a:p>
          <a:p>
            <a:pPr lvl="2"/>
            <a:r>
              <a:rPr lang="fr-FR" dirty="0"/>
              <a:t>blogger sous Wordpress</a:t>
            </a:r>
          </a:p>
        </p:txBody>
      </p:sp>
      <p:pic>
        <p:nvPicPr>
          <p:cNvPr id="10" name="Picture 3"/>
          <p:cNvPicPr>
            <a:picLocks noChangeAspect="1" noChangeArrowheads="1"/>
          </p:cNvPicPr>
          <p:nvPr/>
        </p:nvPicPr>
        <p:blipFill>
          <a:blip r:embed="rId3"/>
          <a:srcRect/>
          <a:stretch>
            <a:fillRect/>
          </a:stretch>
        </p:blipFill>
        <p:spPr bwMode="auto">
          <a:xfrm>
            <a:off x="1071538" y="1571612"/>
            <a:ext cx="1500198" cy="2000264"/>
          </a:xfrm>
          <a:prstGeom prst="rect">
            <a:avLst/>
          </a:prstGeom>
          <a:noFill/>
          <a:ln w="9525">
            <a:noFill/>
            <a:miter lim="800000"/>
            <a:headEnd/>
            <a:tailEnd/>
          </a:ln>
          <a:effectLst/>
        </p:spPr>
      </p:pic>
      <p:pic>
        <p:nvPicPr>
          <p:cNvPr id="3077" name="Picture 5" descr="C:\Users\Alex\Desktop\DESORBAIX.jpg"/>
          <p:cNvPicPr>
            <a:picLocks noChangeAspect="1" noChangeArrowheads="1"/>
          </p:cNvPicPr>
          <p:nvPr/>
        </p:nvPicPr>
        <p:blipFill>
          <a:blip r:embed="rId4"/>
          <a:srcRect/>
          <a:stretch>
            <a:fillRect/>
          </a:stretch>
        </p:blipFill>
        <p:spPr bwMode="auto">
          <a:xfrm>
            <a:off x="1357290" y="2000240"/>
            <a:ext cx="928694" cy="1214446"/>
          </a:xfrm>
          <a:prstGeom prst="rect">
            <a:avLst/>
          </a:prstGeom>
          <a:noFill/>
        </p:spPr>
      </p:pic>
      <p:pic>
        <p:nvPicPr>
          <p:cNvPr id="5122" name="Picture 2"/>
          <p:cNvPicPr>
            <a:picLocks noChangeAspect="1" noChangeArrowheads="1"/>
          </p:cNvPicPr>
          <p:nvPr/>
        </p:nvPicPr>
        <p:blipFill>
          <a:blip r:embed="rId5"/>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sélecteur </a:t>
            </a:r>
            <a:r>
              <a:rPr lang="fr-FR" dirty="0" err="1"/>
              <a:t>css</a:t>
            </a:r>
            <a:r>
              <a:rPr lang="fr-FR" dirty="0"/>
              <a:t> et </a:t>
            </a:r>
            <a:r>
              <a:rPr lang="fr-FR" dirty="0" err="1"/>
              <a:t>js</a:t>
            </a:r>
            <a:endParaRPr lang="fr-FR" dirty="0"/>
          </a:p>
        </p:txBody>
      </p:sp>
      <p:sp>
        <p:nvSpPr>
          <p:cNvPr id="3" name="Espace réservé du contenu 2"/>
          <p:cNvSpPr>
            <a:spLocks noGrp="1"/>
          </p:cNvSpPr>
          <p:nvPr>
            <p:ph idx="1"/>
          </p:nvPr>
        </p:nvSpPr>
        <p:spPr/>
        <p:txBody>
          <a:bodyPr/>
          <a:lstStyle/>
          <a:p>
            <a:r>
              <a:rPr lang="fr-FR" dirty="0"/>
              <a:t>Sélection </a:t>
            </a:r>
            <a:r>
              <a:rPr lang="fr-FR" dirty="0" err="1"/>
              <a:t>css</a:t>
            </a:r>
            <a:r>
              <a:rPr lang="fr-FR" dirty="0"/>
              <a:t> sans </a:t>
            </a:r>
            <a:r>
              <a:rPr lang="fr-FR" i="1" dirty="0" err="1"/>
              <a:t>jQuery</a:t>
            </a:r>
            <a:r>
              <a:rPr lang="fr-FR" dirty="0"/>
              <a:t> en </a:t>
            </a:r>
            <a:r>
              <a:rPr lang="fr-FR" b="1" dirty="0" err="1"/>
              <a:t>javaScript</a:t>
            </a:r>
            <a:endParaRPr lang="fr-FR" b="1" dirty="0"/>
          </a:p>
          <a:p>
            <a:endParaRPr lang="fr-FR" dirty="0"/>
          </a:p>
          <a:p>
            <a:r>
              <a:rPr lang="fr-FR" dirty="0"/>
              <a:t>Sélection objet unique</a:t>
            </a:r>
          </a:p>
          <a:p>
            <a:pPr lvl="2"/>
            <a:r>
              <a:rPr lang="fr-FR" b="1" dirty="0" err="1"/>
              <a:t>document</a:t>
            </a:r>
            <a:r>
              <a:rPr lang="fr-FR" dirty="0" err="1"/>
              <a:t>.</a:t>
            </a:r>
            <a:r>
              <a:rPr lang="fr-FR" i="1" dirty="0" err="1"/>
              <a:t>querySelector</a:t>
            </a:r>
            <a:r>
              <a:rPr lang="fr-FR" dirty="0"/>
              <a:t>( 'Sélecteur CSS' );</a:t>
            </a:r>
          </a:p>
          <a:p>
            <a:endParaRPr lang="fr-FR" dirty="0"/>
          </a:p>
          <a:p>
            <a:r>
              <a:rPr lang="fr-FR" dirty="0"/>
              <a:t>Sélection liste d'objets </a:t>
            </a:r>
          </a:p>
          <a:p>
            <a:pPr lvl="2"/>
            <a:r>
              <a:rPr lang="fr-FR" b="1" dirty="0" err="1"/>
              <a:t>document</a:t>
            </a:r>
            <a:r>
              <a:rPr lang="fr-FR" dirty="0" err="1"/>
              <a:t>.</a:t>
            </a:r>
            <a:r>
              <a:rPr lang="fr-FR" i="1" dirty="0" err="1"/>
              <a:t>queyrSelectorAll</a:t>
            </a:r>
            <a:r>
              <a:rPr lang="fr-FR" dirty="0"/>
              <a:t>( ' Sélecteur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50</a:t>
            </a:fld>
            <a:endParaRPr lang="fr-F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cette partie nous aurons vu :</a:t>
            </a:r>
          </a:p>
          <a:p>
            <a:pPr lvl="1"/>
            <a:r>
              <a:rPr lang="fr-FR" dirty="0"/>
              <a:t>La syntaxe et la structure du </a:t>
            </a:r>
            <a:r>
              <a:rPr lang="fr-FR" dirty="0" err="1"/>
              <a:t>css</a:t>
            </a:r>
            <a:endParaRPr lang="fr-FR" dirty="0"/>
          </a:p>
          <a:p>
            <a:pPr lvl="1"/>
            <a:r>
              <a:rPr lang="fr-FR" dirty="0"/>
              <a:t>La méthode de sélection et les nouveaux sélecteurs</a:t>
            </a:r>
          </a:p>
          <a:p>
            <a:pPr lvl="1"/>
            <a:r>
              <a:rPr lang="fr-FR" dirty="0"/>
              <a:t>Les notions de dispositions</a:t>
            </a:r>
          </a:p>
          <a:p>
            <a:pPr lvl="1"/>
            <a:r>
              <a:rPr lang="fr-FR" dirty="0"/>
              <a:t>Les couleurs en </a:t>
            </a:r>
            <a:r>
              <a:rPr lang="fr-FR" dirty="0" err="1"/>
              <a:t>css</a:t>
            </a:r>
            <a:endParaRPr lang="fr-FR" dirty="0"/>
          </a:p>
          <a:p>
            <a:pPr lvl="1"/>
            <a:r>
              <a:rPr lang="fr-FR" dirty="0"/>
              <a:t>Quelques propriétés </a:t>
            </a:r>
            <a:r>
              <a:rPr lang="fr-FR" dirty="0" err="1"/>
              <a:t>css</a:t>
            </a:r>
            <a:r>
              <a:rPr lang="fr-FR" dirty="0"/>
              <a:t> </a:t>
            </a:r>
          </a:p>
          <a:p>
            <a:pPr lvl="1"/>
            <a:r>
              <a:rPr lang="fr-FR" dirty="0"/>
              <a:t>Comment être @</a:t>
            </a:r>
            <a:r>
              <a:rPr lang="fr-FR" i="1" dirty="0"/>
              <a:t>media </a:t>
            </a:r>
            <a:r>
              <a:rPr lang="fr-FR" sz="1800" i="1" dirty="0" err="1"/>
              <a:t>ready</a:t>
            </a:r>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51</a:t>
            </a:fld>
            <a:endParaRPr lang="fr-F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3"/>
            </a:pPr>
            <a:r>
              <a:rPr lang="fr-FR" dirty="0"/>
              <a:t>XPATH</a:t>
            </a:r>
          </a:p>
        </p:txBody>
      </p:sp>
      <p:sp>
        <p:nvSpPr>
          <p:cNvPr id="7" name="Espace réservé du texte 2"/>
          <p:cNvSpPr>
            <a:spLocks noGrp="1"/>
          </p:cNvSpPr>
          <p:nvPr>
            <p:ph type="body" idx="1"/>
          </p:nvPr>
        </p:nvSpPr>
        <p:spPr/>
        <p:txBody>
          <a:bodyPr>
            <a:normAutofit fontScale="85000" lnSpcReduction="20000"/>
          </a:bodyPr>
          <a:lstStyle/>
          <a:p>
            <a:pPr marL="400050" indent="-400050">
              <a:buFont typeface="Wingdings" pitchFamily="2" charset="2"/>
              <a:buChar char="q"/>
            </a:pPr>
            <a:r>
              <a:rPr lang="fr-FR" dirty="0"/>
              <a:t>Exploration                         </a:t>
            </a:r>
            <a:endParaRPr lang="fr-FR" sz="1400" i="1" dirty="0"/>
          </a:p>
          <a:p>
            <a:pPr marL="400050" indent="-400050">
              <a:buFont typeface="Wingdings" pitchFamily="2" charset="2"/>
              <a:buChar char="q"/>
            </a:pPr>
            <a:r>
              <a:rPr lang="fr-FR" dirty="0"/>
              <a:t>Syntaxe	                </a:t>
            </a:r>
            <a:endParaRPr lang="fr-FR" sz="1400" i="1" dirty="0"/>
          </a:p>
          <a:p>
            <a:pPr marL="1040130" lvl="1" indent="-400050">
              <a:buClr>
                <a:schemeClr val="tx1"/>
              </a:buClr>
              <a:buFont typeface="+mj-lt"/>
              <a:buAutoNum type="alphaUcPeriod"/>
            </a:pPr>
            <a:r>
              <a:rPr lang="fr-FR" i="1" dirty="0"/>
              <a:t>Sélection                    </a:t>
            </a:r>
            <a:endParaRPr lang="fr-FR" sz="1400" i="1" dirty="0"/>
          </a:p>
          <a:p>
            <a:pPr marL="1040130" lvl="1" indent="-400050">
              <a:buClr>
                <a:schemeClr val="tx1"/>
              </a:buClr>
              <a:buFont typeface="+mj-lt"/>
              <a:buAutoNum type="alphaUcPeriod"/>
            </a:pPr>
            <a:r>
              <a:rPr lang="fr-FR" sz="1400" i="1" dirty="0"/>
              <a:t>Axes                                    </a:t>
            </a:r>
          </a:p>
          <a:p>
            <a:pPr marL="1040130" lvl="1" indent="-400050">
              <a:buClr>
                <a:schemeClr val="tx1"/>
              </a:buClr>
              <a:buFont typeface="+mj-lt"/>
              <a:buAutoNum type="alphaUcPeriod"/>
            </a:pPr>
            <a:r>
              <a:rPr lang="fr-FR" sz="1400" i="1" dirty="0"/>
              <a:t>Calculs  &amp; Opération        </a:t>
            </a:r>
          </a:p>
          <a:p>
            <a:pPr marL="400050" indent="-400050">
              <a:buFont typeface="Wingdings" pitchFamily="2" charset="2"/>
              <a:buChar char="q"/>
            </a:pPr>
            <a:r>
              <a:rPr lang="fr-FR" dirty="0"/>
              <a:t>Fonctions                           </a:t>
            </a:r>
            <a:endParaRPr lang="fr-FR" sz="1400" i="1" dirty="0"/>
          </a:p>
          <a:p>
            <a:pPr marL="400050" indent="-400050"/>
            <a:endParaRPr lang="fr-FR" sz="1400" i="1" dirty="0"/>
          </a:p>
        </p:txBody>
      </p:sp>
      <p:sp>
        <p:nvSpPr>
          <p:cNvPr id="8" name="Espace réservé du numéro de diapositive 7"/>
          <p:cNvSpPr>
            <a:spLocks noGrp="1"/>
          </p:cNvSpPr>
          <p:nvPr>
            <p:ph type="sldNum" sz="quarter" idx="12"/>
          </p:nvPr>
        </p:nvSpPr>
        <p:spPr/>
        <p:txBody>
          <a:bodyPr/>
          <a:lstStyle/>
          <a:p>
            <a:fld id="{5A33B5BC-E3F1-4ABE-A1A6-D2608D40EC2E}" type="slidenum">
              <a:rPr lang="fr-FR" smtClean="0"/>
              <a:pPr/>
              <a:t>52</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AutoShape 2"/>
          <p:cNvSpPr>
            <a:spLocks noGrp="1" noChangeArrowheads="1"/>
          </p:cNvSpPr>
          <p:nvPr>
            <p:ph type="title"/>
          </p:nvPr>
        </p:nvSpPr>
        <p:spPr/>
        <p:txBody>
          <a:bodyPr>
            <a:normAutofit/>
          </a:bodyPr>
          <a:lstStyle/>
          <a:p>
            <a:pPr eaLnBrk="1" hangingPunct="1"/>
            <a:r>
              <a:rPr lang="fr-FR" dirty="0" err="1"/>
              <a:t>XPath</a:t>
            </a:r>
            <a:r>
              <a:rPr lang="fr-FR" dirty="0"/>
              <a:t> définition</a:t>
            </a:r>
          </a:p>
        </p:txBody>
      </p:sp>
      <p:sp>
        <p:nvSpPr>
          <p:cNvPr id="139268" name="Rectangle 3"/>
          <p:cNvSpPr>
            <a:spLocks noGrp="1" noChangeArrowheads="1"/>
          </p:cNvSpPr>
          <p:nvPr>
            <p:ph idx="1"/>
          </p:nvPr>
        </p:nvSpPr>
        <p:spPr/>
        <p:txBody>
          <a:bodyPr>
            <a:normAutofit/>
          </a:bodyPr>
          <a:lstStyle/>
          <a:p>
            <a:pPr eaLnBrk="1" hangingPunct="1"/>
            <a:r>
              <a:rPr lang="fr-FR" dirty="0">
                <a:ea typeface="MS Mincho" pitchFamily="49" charset="-128"/>
              </a:rPr>
              <a:t>Définition</a:t>
            </a:r>
          </a:p>
          <a:p>
            <a:pPr lvl="1" eaLnBrk="1" hangingPunct="1"/>
            <a:endParaRPr lang="fr-FR" dirty="0">
              <a:ea typeface="MS Mincho" pitchFamily="49" charset="-128"/>
            </a:endParaRPr>
          </a:p>
          <a:p>
            <a:pPr lvl="1" eaLnBrk="1" hangingPunct="1"/>
            <a:r>
              <a:rPr lang="fr-FR" dirty="0">
                <a:ea typeface="MS Mincho" pitchFamily="49" charset="-128"/>
              </a:rPr>
              <a:t> XPath est un langage utilisé pour naviguer dans un document XML, en extraire des informations et effectuer des calculs et opérations simples ou complexes</a:t>
            </a:r>
          </a:p>
          <a:p>
            <a:pPr lvl="1" eaLnBrk="1" hangingPunct="1"/>
            <a:endParaRPr lang="fr-FR" dirty="0">
              <a:ea typeface="MS Mincho" pitchFamily="49" charset="-128"/>
            </a:endParaRPr>
          </a:p>
          <a:p>
            <a:pPr lvl="1" eaLnBrk="1" hangingPunct="1"/>
            <a:r>
              <a:rPr lang="fr-FR" dirty="0">
                <a:ea typeface="MS Mincho" pitchFamily="49" charset="-128"/>
              </a:rPr>
              <a:t> Standard du W3C utilisé dans </a:t>
            </a:r>
            <a:r>
              <a:rPr lang="fr-FR" dirty="0" err="1">
                <a:ea typeface="MS Mincho" pitchFamily="49" charset="-128"/>
              </a:rPr>
              <a:t>XQuery</a:t>
            </a:r>
            <a:r>
              <a:rPr lang="fr-FR" dirty="0">
                <a:ea typeface="MS Mincho" pitchFamily="49" charset="-128"/>
              </a:rPr>
              <a:t> (</a:t>
            </a:r>
            <a:r>
              <a:rPr lang="fr-FR" dirty="0" err="1">
                <a:ea typeface="MS Mincho" pitchFamily="49" charset="-128"/>
              </a:rPr>
              <a:t>BdD</a:t>
            </a:r>
            <a:r>
              <a:rPr lang="fr-FR" dirty="0">
                <a:ea typeface="MS Mincho" pitchFamily="49" charset="-128"/>
              </a:rPr>
              <a:t>), </a:t>
            </a:r>
            <a:r>
              <a:rPr lang="fr-FR" dirty="0" err="1">
                <a:ea typeface="MS Mincho" pitchFamily="49" charset="-128"/>
              </a:rPr>
              <a:t>XPointer</a:t>
            </a:r>
            <a:r>
              <a:rPr lang="fr-FR" dirty="0">
                <a:ea typeface="MS Mincho" pitchFamily="49" charset="-128"/>
              </a:rPr>
              <a:t> (pointeurs d’hyperliens sur des fragments XML) et surtout un élément majeur de XSLT</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53</a:t>
            </a:fld>
            <a:endParaRPr lang="fr-FR"/>
          </a:p>
        </p:txBody>
      </p:sp>
      <p:sp>
        <p:nvSpPr>
          <p:cNvPr id="139266" name="Rectangle 13"/>
          <p:cNvSpPr>
            <a:spLocks noGrp="1" noChangeArrowheads="1"/>
          </p:cNvSpPr>
          <p:nvPr>
            <p:ph type="sldNum" sz="quarter" idx="4294967295"/>
          </p:nvPr>
        </p:nvSpPr>
        <p:spPr>
          <a:xfrm>
            <a:off x="0" y="6362700"/>
            <a:ext cx="762000" cy="488950"/>
          </a:xfrm>
          <a:prstGeom prst="rect">
            <a:avLst/>
          </a:prstGeom>
          <a:noFill/>
        </p:spPr>
        <p:txBody>
          <a:bodyPr/>
          <a:lstStyle/>
          <a:p>
            <a:fld id="{62FDA899-3171-453D-B4B9-257DD39D1961}" type="slidenum">
              <a:rPr lang="fr-FR" smtClean="0"/>
              <a:pPr/>
              <a:t>53</a:t>
            </a:fld>
            <a:endParaRPr lang="fr-F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XPath</a:t>
            </a:r>
            <a:r>
              <a:rPr lang="fr-FR" dirty="0"/>
              <a:t> définition</a:t>
            </a:r>
          </a:p>
        </p:txBody>
      </p:sp>
      <p:sp>
        <p:nvSpPr>
          <p:cNvPr id="3" name="Espace réservé du contenu 2"/>
          <p:cNvSpPr>
            <a:spLocks noGrp="1"/>
          </p:cNvSpPr>
          <p:nvPr>
            <p:ph idx="1"/>
          </p:nvPr>
        </p:nvSpPr>
        <p:spPr/>
        <p:txBody>
          <a:bodyPr>
            <a:normAutofit lnSpcReduction="10000"/>
          </a:bodyPr>
          <a:lstStyle/>
          <a:p>
            <a:r>
              <a:rPr lang="fr-FR" dirty="0"/>
              <a:t>XML </a:t>
            </a:r>
            <a:r>
              <a:rPr lang="fr-FR" dirty="0" err="1"/>
              <a:t>Path</a:t>
            </a:r>
            <a:r>
              <a:rPr lang="fr-FR" dirty="0"/>
              <a:t> </a:t>
            </a:r>
            <a:r>
              <a:rPr lang="fr-FR" dirty="0" err="1"/>
              <a:t>Language</a:t>
            </a:r>
            <a:r>
              <a:rPr lang="fr-FR" dirty="0"/>
              <a:t> (</a:t>
            </a:r>
            <a:r>
              <a:rPr lang="fr-FR" dirty="0" err="1"/>
              <a:t>XPath</a:t>
            </a:r>
            <a:r>
              <a:rPr lang="fr-FR" dirty="0"/>
              <a:t>) 1.0 </a:t>
            </a:r>
          </a:p>
          <a:p>
            <a:pPr lvl="1"/>
            <a:r>
              <a:rPr lang="fr-FR" b="1" u="sng" dirty="0"/>
              <a:t>recommandation</a:t>
            </a:r>
            <a:r>
              <a:rPr lang="fr-FR" dirty="0"/>
              <a:t> du W3C du 16 Novembre 1999</a:t>
            </a:r>
          </a:p>
          <a:p>
            <a:pPr lvl="1"/>
            <a:r>
              <a:rPr lang="fr-FR" dirty="0"/>
              <a:t>Version non maintenue</a:t>
            </a:r>
          </a:p>
          <a:p>
            <a:pPr lvl="1"/>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2.0 </a:t>
            </a:r>
          </a:p>
          <a:p>
            <a:pPr lvl="1"/>
            <a:r>
              <a:rPr lang="fr-FR" b="1" u="sng" dirty="0"/>
              <a:t>recommandation</a:t>
            </a:r>
            <a:r>
              <a:rPr lang="fr-FR" dirty="0"/>
              <a:t> du W3C du 14 </a:t>
            </a:r>
            <a:r>
              <a:rPr lang="fr-FR" dirty="0" err="1"/>
              <a:t>Decembre</a:t>
            </a:r>
            <a:r>
              <a:rPr lang="fr-FR" dirty="0"/>
              <a:t> 2010</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3.x </a:t>
            </a:r>
          </a:p>
          <a:p>
            <a:pPr lvl="1"/>
            <a:r>
              <a:rPr lang="fr-FR" b="1" u="sng" dirty="0"/>
              <a:t>recommandation</a:t>
            </a:r>
            <a:r>
              <a:rPr lang="fr-FR" dirty="0"/>
              <a:t> du W3C du 8 avril 2014</a:t>
            </a:r>
          </a:p>
          <a:p>
            <a:pPr lvl="1"/>
            <a:r>
              <a:rPr lang="fr-FR" dirty="0"/>
              <a:t>3.1  candidat du W3C du 17 </a:t>
            </a:r>
            <a:r>
              <a:rPr lang="fr-FR" dirty="0" err="1"/>
              <a:t>Decembre</a:t>
            </a:r>
            <a:r>
              <a:rPr lang="fr-FR" dirty="0"/>
              <a:t> 2015</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54</a:t>
            </a:fld>
            <a:endParaRPr lang="fr-F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AutoShape 2"/>
          <p:cNvSpPr>
            <a:spLocks noGrp="1" noChangeArrowheads="1"/>
          </p:cNvSpPr>
          <p:nvPr>
            <p:ph type="title"/>
          </p:nvPr>
        </p:nvSpPr>
        <p:spPr>
          <a:xfrm>
            <a:off x="457200" y="620688"/>
            <a:ext cx="8229600" cy="1066800"/>
          </a:xfrm>
        </p:spPr>
        <p:txBody>
          <a:bodyPr>
            <a:normAutofit/>
          </a:bodyPr>
          <a:lstStyle/>
          <a:p>
            <a:pPr eaLnBrk="1" hangingPunct="1"/>
            <a:r>
              <a:rPr lang="fr-FR" dirty="0"/>
              <a:t>Syntaxe</a:t>
            </a:r>
            <a:br>
              <a:rPr lang="fr-FR" dirty="0"/>
            </a:br>
            <a:r>
              <a:rPr lang="fr-FR" dirty="0"/>
              <a:t>		a) sélection</a:t>
            </a:r>
          </a:p>
        </p:txBody>
      </p:sp>
      <p:sp>
        <p:nvSpPr>
          <p:cNvPr id="140292" name="Rectangle 3"/>
          <p:cNvSpPr>
            <a:spLocks noGrp="1" noChangeArrowheads="1"/>
          </p:cNvSpPr>
          <p:nvPr>
            <p:ph idx="1"/>
          </p:nvPr>
        </p:nvSpPr>
        <p:spPr>
          <a:xfrm>
            <a:off x="457200" y="1785926"/>
            <a:ext cx="8258204" cy="481264"/>
          </a:xfrm>
        </p:spPr>
        <p:txBody>
          <a:bodyPr>
            <a:normAutofit fontScale="92500" lnSpcReduction="20000"/>
          </a:bodyPr>
          <a:lstStyle/>
          <a:p>
            <a:pPr eaLnBrk="1" hangingPunct="1"/>
            <a:r>
              <a:rPr lang="fr-FR" dirty="0">
                <a:ea typeface="MS Mincho" pitchFamily="49" charset="-128"/>
              </a:rPr>
              <a:t>Syntaxe : Sélection	</a:t>
            </a:r>
            <a:endParaRPr lang="fr-FR" dirty="0">
              <a:sym typeface="Wingdings" pitchFamily="2" charset="2"/>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55</a:t>
            </a:fld>
            <a:endParaRPr lang="fr-FR"/>
          </a:p>
        </p:txBody>
      </p:sp>
      <p:sp>
        <p:nvSpPr>
          <p:cNvPr id="5" name="Rectangle 4"/>
          <p:cNvSpPr/>
          <p:nvPr/>
        </p:nvSpPr>
        <p:spPr>
          <a:xfrm>
            <a:off x="251520" y="2357430"/>
            <a:ext cx="8712968" cy="390876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a:r>
              <a:rPr lang="fr-FR" dirty="0" err="1">
                <a:ea typeface="MS Mincho" pitchFamily="49" charset="-128"/>
              </a:rPr>
              <a:t>qName</a:t>
            </a:r>
            <a:r>
              <a:rPr lang="fr-FR" dirty="0">
                <a:ea typeface="MS Mincho" pitchFamily="49" charset="-128"/>
              </a:rPr>
              <a:t>		</a:t>
            </a:r>
            <a:r>
              <a:rPr lang="fr-FR" dirty="0">
                <a:sym typeface="Wingdings" pitchFamily="2" charset="2"/>
              </a:rPr>
              <a:t> </a:t>
            </a:r>
            <a:r>
              <a:rPr lang="fr-FR" dirty="0">
                <a:ea typeface="MS Mincho" pitchFamily="49" charset="-128"/>
              </a:rPr>
              <a:t>Sélectionne tous les nœuds fils du  nœud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racine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Tous les nœuds depuis le nœud courant</a:t>
            </a:r>
            <a:r>
              <a:rPr lang="fr-FR" sz="1100" dirty="0">
                <a:ea typeface="MS Mincho" pitchFamily="49" charset="-128"/>
              </a:rPr>
              <a:t>(pas </a:t>
            </a:r>
            <a:r>
              <a:rPr lang="fr-FR" sz="1100" dirty="0" err="1">
                <a:ea typeface="MS Mincho" pitchFamily="49" charset="-128"/>
              </a:rPr>
              <a:t>child</a:t>
            </a:r>
            <a:r>
              <a:rPr lang="fr-FR" sz="1100" dirty="0">
                <a:ea typeface="MS Mincho" pitchFamily="49" charset="-128"/>
              </a:rPr>
              <a: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parent du 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Attribut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élément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attribut</a:t>
            </a:r>
            <a:br>
              <a:rPr lang="fr-FR" dirty="0">
                <a:ea typeface="MS Mincho" pitchFamily="49" charset="-128"/>
              </a:rPr>
            </a:br>
            <a:r>
              <a:rPr lang="fr-FR" dirty="0" err="1">
                <a:ea typeface="MS Mincho" pitchFamily="49" charset="-128"/>
              </a:rPr>
              <a:t>text</a:t>
            </a:r>
            <a:r>
              <a:rPr lang="fr-FR" dirty="0">
                <a:ea typeface="MS Mincho" pitchFamily="49" charset="-128"/>
              </a:rPr>
              <a:t>()		</a:t>
            </a:r>
            <a:r>
              <a:rPr lang="fr-FR" dirty="0">
                <a:sym typeface="Wingdings" pitchFamily="2" charset="2"/>
              </a:rPr>
              <a:t> </a:t>
            </a:r>
            <a:r>
              <a:rPr lang="fr-FR" dirty="0">
                <a:ea typeface="MS Mincho" pitchFamily="49" charset="-128"/>
              </a:rPr>
              <a:t>N’importe quel nœud texte </a:t>
            </a:r>
            <a:br>
              <a:rPr lang="fr-FR" dirty="0">
                <a:ea typeface="MS Mincho" pitchFamily="49" charset="-128"/>
              </a:rPr>
            </a:br>
            <a:r>
              <a:rPr lang="fr-FR" dirty="0" err="1">
                <a:ea typeface="MS Mincho" pitchFamily="49" charset="-128"/>
              </a:rPr>
              <a:t>node</a:t>
            </a:r>
            <a:r>
              <a:rPr lang="fr-FR" dirty="0">
                <a:ea typeface="MS Mincho" pitchFamily="49" charset="-128"/>
              </a:rPr>
              <a:t>() 		</a:t>
            </a:r>
            <a:r>
              <a:rPr lang="fr-FR" dirty="0">
                <a:sym typeface="Wingdings" pitchFamily="2" charset="2"/>
              </a:rPr>
              <a:t> </a:t>
            </a:r>
            <a:r>
              <a:rPr lang="fr-FR" dirty="0">
                <a:ea typeface="MS Mincho" pitchFamily="49" charset="-128"/>
              </a:rPr>
              <a:t>N’importe quel nœud</a:t>
            </a:r>
            <a:br>
              <a:rPr lang="fr-FR" dirty="0">
                <a:ea typeface="MS Mincho" pitchFamily="49" charset="-128"/>
              </a:rPr>
            </a:br>
            <a:r>
              <a:rPr lang="fr-FR" dirty="0">
                <a:ea typeface="MS Mincho" pitchFamily="49" charset="-128"/>
              </a:rPr>
              <a:t>[ </a:t>
            </a:r>
            <a:r>
              <a:rPr lang="fr-FR" dirty="0" err="1">
                <a:ea typeface="MS Mincho" pitchFamily="49" charset="-128"/>
              </a:rPr>
              <a:t>expr</a:t>
            </a:r>
            <a:r>
              <a:rPr lang="fr-FR" dirty="0">
                <a:ea typeface="MS Mincho" pitchFamily="49" charset="-128"/>
              </a:rPr>
              <a:t>] 	</a:t>
            </a:r>
            <a:r>
              <a:rPr lang="fr-FR" dirty="0">
                <a:sym typeface="Wingdings" pitchFamily="2" charset="2"/>
              </a:rPr>
              <a:t> </a:t>
            </a:r>
            <a:r>
              <a:rPr lang="fr-FR" dirty="0" err="1">
                <a:ea typeface="MS Mincho" pitchFamily="49" charset="-128"/>
              </a:rPr>
              <a:t>Expr</a:t>
            </a:r>
            <a:r>
              <a:rPr lang="fr-FR" dirty="0">
                <a:ea typeface="MS Mincho" pitchFamily="49" charset="-128"/>
              </a:rPr>
              <a:t> : [n] à nième élément last()/position(), [</a:t>
            </a:r>
            <a:r>
              <a:rPr lang="fr-FR" dirty="0" err="1">
                <a:ea typeface="MS Mincho" pitchFamily="49" charset="-128"/>
              </a:rPr>
              <a:t>exprBool</a:t>
            </a:r>
            <a:r>
              <a:rPr lang="fr-FR" dirty="0">
                <a:ea typeface="MS Mincho" pitchFamily="49" charset="-128"/>
              </a:rPr>
              <a:t>] vérifiée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Union de requête</a:t>
            </a:r>
            <a:br>
              <a:rPr lang="fr-FR" dirty="0">
                <a:ea typeface="MS Mincho" pitchFamily="49" charset="-128"/>
              </a:rPr>
            </a:br>
            <a:r>
              <a:rPr lang="fr-FR" dirty="0">
                <a:ea typeface="MS Mincho" pitchFamily="49" charset="-128"/>
              </a:rPr>
              <a:t>last(), position() 	</a:t>
            </a:r>
            <a:r>
              <a:rPr lang="fr-FR" dirty="0">
                <a:sym typeface="Wingdings" pitchFamily="2" charset="2"/>
              </a:rPr>
              <a:t> renvoie le dernier et la position courante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AutoShape 2"/>
          <p:cNvSpPr>
            <a:spLocks noGrp="1" noChangeArrowheads="1"/>
          </p:cNvSpPr>
          <p:nvPr>
            <p:ph type="title"/>
          </p:nvPr>
        </p:nvSpPr>
        <p:spPr>
          <a:xfrm>
            <a:off x="457200" y="620688"/>
            <a:ext cx="8229600" cy="1066800"/>
          </a:xfrm>
        </p:spPr>
        <p:txBody>
          <a:bodyPr>
            <a:normAutofit/>
          </a:bodyPr>
          <a:lstStyle/>
          <a:p>
            <a:r>
              <a:rPr lang="fr-FR" dirty="0"/>
              <a:t>Syntaxe</a:t>
            </a:r>
            <a:br>
              <a:rPr lang="fr-FR" dirty="0"/>
            </a:br>
            <a:r>
              <a:rPr lang="fr-FR" dirty="0"/>
              <a:t>		a) sélection</a:t>
            </a:r>
          </a:p>
        </p:txBody>
      </p:sp>
      <p:sp>
        <p:nvSpPr>
          <p:cNvPr id="141316" name="Rectangle 3"/>
          <p:cNvSpPr>
            <a:spLocks noGrp="1" noChangeArrowheads="1"/>
          </p:cNvSpPr>
          <p:nvPr>
            <p:ph idx="1"/>
          </p:nvPr>
        </p:nvSpPr>
        <p:spPr>
          <a:xfrm>
            <a:off x="457200" y="1960240"/>
            <a:ext cx="8186766" cy="388640"/>
          </a:xfrm>
        </p:spPr>
        <p:txBody>
          <a:bodyPr>
            <a:normAutofit fontScale="70000" lnSpcReduction="20000"/>
          </a:bodyPr>
          <a:lstStyle/>
          <a:p>
            <a:pPr eaLnBrk="1" hangingPunct="1"/>
            <a:r>
              <a:rPr lang="fr-FR" dirty="0">
                <a:ea typeface="MS Mincho" pitchFamily="49" charset="-128"/>
              </a:rPr>
              <a:t>Syntaxe : Sélection – Exemples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56</a:t>
            </a:fld>
            <a:endParaRPr lang="fr-FR"/>
          </a:p>
        </p:txBody>
      </p:sp>
      <p:sp>
        <p:nvSpPr>
          <p:cNvPr id="5" name="Rectangle 4"/>
          <p:cNvSpPr/>
          <p:nvPr/>
        </p:nvSpPr>
        <p:spPr>
          <a:xfrm>
            <a:off x="179512" y="2492896"/>
            <a:ext cx="8712968" cy="369331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a:r>
              <a:rPr lang="fr-FR" dirty="0">
                <a:ea typeface="MS Mincho" pitchFamily="49" charset="-128"/>
              </a:rPr>
              <a:t> document		</a:t>
            </a:r>
            <a:r>
              <a:rPr lang="fr-FR" dirty="0">
                <a:sym typeface="Wingdings" pitchFamily="2" charset="2"/>
              </a:rPr>
              <a:t> </a:t>
            </a:r>
            <a:r>
              <a:rPr lang="fr-FR" dirty="0">
                <a:ea typeface="MS Mincho" pitchFamily="49" charset="-128"/>
              </a:rPr>
              <a:t>Sélectionne tous les nœuds fils de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document</a:t>
            </a:r>
            <a:br>
              <a:rPr lang="fr-FR" dirty="0">
                <a:ea typeface="MS Mincho" pitchFamily="49" charset="-128"/>
              </a:rPr>
            </a:br>
            <a:r>
              <a:rPr lang="fr-FR" dirty="0">
                <a:ea typeface="MS Mincho" pitchFamily="49" charset="-128"/>
              </a:rPr>
              <a:t>document/html	</a:t>
            </a:r>
            <a:r>
              <a:rPr lang="fr-FR" dirty="0">
                <a:sym typeface="Wingdings" pitchFamily="2" charset="2"/>
              </a:rPr>
              <a:t> </a:t>
            </a:r>
            <a:r>
              <a:rPr lang="fr-FR" dirty="0">
                <a:ea typeface="MS Mincho" pitchFamily="49" charset="-128"/>
              </a:rPr>
              <a:t>Sélectionne tous les html fils de document</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descendants de  doc…</a:t>
            </a:r>
            <a:br>
              <a:rPr lang="fr-FR" dirty="0">
                <a:ea typeface="MS Mincho" pitchFamily="49" charset="-128"/>
              </a:rPr>
            </a:br>
            <a:r>
              <a:rPr lang="fr-FR" dirty="0">
                <a:ea typeface="MS Mincho" pitchFamily="49" charset="-128"/>
              </a:rPr>
              <a:t>body//input		</a:t>
            </a:r>
            <a:r>
              <a:rPr lang="fr-FR" dirty="0">
                <a:sym typeface="Wingdings" pitchFamily="2" charset="2"/>
              </a:rPr>
              <a:t> </a:t>
            </a:r>
            <a:r>
              <a:rPr lang="fr-FR" dirty="0">
                <a:ea typeface="MS Mincho" pitchFamily="49" charset="-128"/>
              </a:rPr>
              <a:t>Sélectionne tous les input descendants de 	 body</a:t>
            </a:r>
            <a:br>
              <a:rPr lang="fr-FR" dirty="0">
                <a:ea typeface="MS Mincho" pitchFamily="49" charset="-128"/>
              </a:rPr>
            </a:br>
            <a:r>
              <a:rPr lang="fr-FR" dirty="0">
                <a:ea typeface="MS Mincho" pitchFamily="49" charset="-128"/>
              </a:rPr>
              <a:t>//@id		</a:t>
            </a:r>
            <a:r>
              <a:rPr lang="fr-FR" dirty="0">
                <a:sym typeface="Wingdings" pitchFamily="2" charset="2"/>
              </a:rPr>
              <a:t> </a:t>
            </a:r>
            <a:r>
              <a:rPr lang="fr-FR" dirty="0">
                <a:ea typeface="MS Mincho" pitchFamily="49" charset="-128"/>
              </a:rPr>
              <a:t>Sélectionne tous les attributs nommés id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Sélectionne tous les éléments du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tous les fils de document</a:t>
            </a:r>
            <a:br>
              <a:rPr lang="fr-FR" dirty="0">
                <a:ea typeface="MS Mincho" pitchFamily="49" charset="-128"/>
              </a:rPr>
            </a:br>
            <a:r>
              <a:rPr lang="fr-FR" dirty="0">
                <a:ea typeface="MS Mincho" pitchFamily="49" charset="-128"/>
              </a:rPr>
              <a:t>//input[1] 		</a:t>
            </a:r>
            <a:r>
              <a:rPr lang="fr-FR" dirty="0">
                <a:sym typeface="Wingdings" pitchFamily="2" charset="2"/>
              </a:rPr>
              <a:t> </a:t>
            </a:r>
            <a:r>
              <a:rPr lang="fr-FR" dirty="0">
                <a:ea typeface="MS Mincho" pitchFamily="49" charset="-128"/>
              </a:rPr>
              <a:t>Sélectionne le premier input de document</a:t>
            </a:r>
            <a:r>
              <a:rPr lang="fr-FR" sz="1200" b="1" dirty="0">
                <a:ea typeface="MS Mincho" pitchFamily="49" charset="-128"/>
              </a:rPr>
              <a:t>(balise)</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a:t>
            </a:r>
            <a:r>
              <a:rPr lang="fr-FR" dirty="0" err="1">
                <a:ea typeface="MS Mincho" pitchFamily="49" charset="-128"/>
              </a:rPr>
              <a:t>src</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ayant 	 l’attribut </a:t>
            </a:r>
            <a:r>
              <a:rPr lang="fr-FR" dirty="0" err="1">
                <a:ea typeface="MS Mincho" pitchFamily="49" charset="-128"/>
              </a:rPr>
              <a:t>src</a:t>
            </a:r>
            <a:br>
              <a:rPr lang="fr-FR" dirty="0">
                <a:ea typeface="MS Mincho" pitchFamily="49" charset="-128"/>
              </a:rPr>
            </a:br>
            <a:r>
              <a:rPr lang="fr-FR" dirty="0">
                <a:ea typeface="MS Mincho" pitchFamily="49" charset="-128"/>
              </a:rPr>
              <a:t>//</a:t>
            </a:r>
            <a:r>
              <a:rPr lang="fr-FR" dirty="0" err="1">
                <a:ea typeface="MS Mincho" pitchFamily="49" charset="-128"/>
              </a:rPr>
              <a:t>span</a:t>
            </a:r>
            <a:r>
              <a:rPr lang="fr-FR" dirty="0">
                <a:ea typeface="MS Mincho" pitchFamily="49" charset="-128"/>
              </a:rPr>
              <a:t>[@</a:t>
            </a:r>
            <a:r>
              <a:rPr lang="fr-FR" dirty="0" err="1">
                <a:ea typeface="MS Mincho" pitchFamily="49" charset="-128"/>
              </a:rPr>
              <a:t>lang</a:t>
            </a:r>
            <a:r>
              <a:rPr lang="fr-FR" dirty="0">
                <a:ea typeface="MS Mincho" pitchFamily="49" charset="-128"/>
              </a:rPr>
              <a:t>='</a:t>
            </a:r>
            <a:r>
              <a:rPr lang="fr-FR" dirty="0" err="1">
                <a:ea typeface="MS Mincho" pitchFamily="49" charset="-128"/>
              </a:rPr>
              <a:t>fr</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span</a:t>
            </a:r>
            <a:r>
              <a:rPr lang="fr-FR" dirty="0">
                <a:ea typeface="MS Mincho" pitchFamily="49" charset="-128"/>
              </a:rPr>
              <a:t> où </a:t>
            </a:r>
            <a:r>
              <a:rPr lang="fr-FR" dirty="0" err="1">
                <a:ea typeface="MS Mincho" pitchFamily="49" charset="-128"/>
              </a:rPr>
              <a:t>lang</a:t>
            </a:r>
            <a:r>
              <a:rPr lang="fr-FR" dirty="0">
                <a:ea typeface="MS Mincho" pitchFamily="49" charset="-128"/>
              </a:rPr>
              <a:t> = '</a:t>
            </a:r>
            <a:r>
              <a:rPr lang="fr-FR" dirty="0" err="1">
                <a:ea typeface="MS Mincho" pitchFamily="49" charset="-128"/>
              </a:rPr>
              <a:t>fr</a:t>
            </a:r>
            <a:r>
              <a:rPr lang="fr-FR" dirty="0">
                <a:ea typeface="MS Mincho" pitchFamily="49" charset="-128"/>
              </a:rPr>
              <a:t>‘</a:t>
            </a:r>
            <a:br>
              <a:rPr lang="fr-FR" dirty="0">
                <a:ea typeface="MS Mincho" pitchFamily="49" charset="-128"/>
              </a:rPr>
            </a:br>
            <a:r>
              <a:rPr lang="fr-FR" dirty="0">
                <a:ea typeface="MS Mincho" pitchFamily="49" charset="-128"/>
              </a:rPr>
              <a:t>body/h1[position()&lt;3]</a:t>
            </a:r>
            <a:r>
              <a:rPr lang="fr-FR" dirty="0">
                <a:sym typeface="Wingdings" pitchFamily="2" charset="2"/>
              </a:rPr>
              <a:t> </a:t>
            </a:r>
            <a:r>
              <a:rPr lang="fr-FR" dirty="0">
                <a:ea typeface="MS Mincho" pitchFamily="49" charset="-128"/>
              </a:rPr>
              <a:t>Sélectionne les 2 premiers h1 fils de   body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AutoShape 2"/>
          <p:cNvSpPr>
            <a:spLocks noGrp="1" noChangeArrowheads="1"/>
          </p:cNvSpPr>
          <p:nvPr>
            <p:ph type="title"/>
          </p:nvPr>
        </p:nvSpPr>
        <p:spPr/>
        <p:txBody>
          <a:bodyPr>
            <a:normAutofit fontScale="90000"/>
          </a:bodyPr>
          <a:lstStyle/>
          <a:p>
            <a:r>
              <a:rPr lang="fr-FR" dirty="0"/>
              <a:t>Syntaxe</a:t>
            </a:r>
            <a:br>
              <a:rPr lang="fr-FR" dirty="0"/>
            </a:br>
            <a:r>
              <a:rPr lang="fr-FR" dirty="0"/>
              <a:t>		b) Axes</a:t>
            </a:r>
          </a:p>
        </p:txBody>
      </p:sp>
      <p:sp>
        <p:nvSpPr>
          <p:cNvPr id="142340"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Syntaxe : Axes</a:t>
            </a:r>
          </a:p>
          <a:p>
            <a:pPr lvl="1" eaLnBrk="1" hangingPunct="1"/>
            <a:endParaRPr lang="fr-FR" dirty="0">
              <a:ea typeface="MS Mincho" pitchFamily="49" charset="-128"/>
            </a:endParaRPr>
          </a:p>
          <a:p>
            <a:pPr lvl="1" eaLnBrk="1" hangingPunct="1"/>
            <a:r>
              <a:rPr lang="fr-FR" dirty="0">
                <a:ea typeface="MS Mincho" pitchFamily="49" charset="-128"/>
              </a:rPr>
              <a:t> On peut préciser des axes de recherche par rapport au nœud courant et aux relations qu’il entretient avec les autres à l’aide de « </a:t>
            </a:r>
            <a:r>
              <a:rPr lang="fr-FR" dirty="0" err="1">
                <a:ea typeface="MS Mincho" pitchFamily="49" charset="-128"/>
              </a:rPr>
              <a:t>nomAxe</a:t>
            </a:r>
            <a:r>
              <a:rPr lang="fr-FR" dirty="0">
                <a:ea typeface="MS Mincho" pitchFamily="49" charset="-128"/>
              </a:rPr>
              <a:t>::</a:t>
            </a:r>
            <a:r>
              <a:rPr lang="fr-FR" dirty="0" err="1">
                <a:ea typeface="MS Mincho" pitchFamily="49" charset="-128"/>
              </a:rPr>
              <a:t>nodeTest</a:t>
            </a:r>
            <a:r>
              <a:rPr lang="fr-FR" dirty="0">
                <a:ea typeface="MS Mincho" pitchFamily="49" charset="-128"/>
              </a:rPr>
              <a:t>[</a:t>
            </a:r>
            <a:r>
              <a:rPr lang="fr-FR" dirty="0" err="1">
                <a:ea typeface="MS Mincho" pitchFamily="49" charset="-128"/>
              </a:rPr>
              <a:t>expr</a:t>
            </a:r>
            <a:r>
              <a:rPr lang="fr-FR"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 </a:t>
            </a:r>
            <a:r>
              <a:rPr lang="fr-FR" u="sng" dirty="0">
                <a:ea typeface="MS Mincho" pitchFamily="49" charset="-128"/>
              </a:rPr>
              <a:t>axes:</a:t>
            </a:r>
            <a:r>
              <a:rPr lang="fr-FR" dirty="0">
                <a:ea typeface="MS Mincho" pitchFamily="49" charset="-128"/>
              </a:rPr>
              <a:t> </a:t>
            </a:r>
            <a:r>
              <a:rPr lang="fr-FR" dirty="0" err="1">
                <a:ea typeface="MS Mincho" pitchFamily="49" charset="-128"/>
              </a:rPr>
              <a:t>ancestor</a:t>
            </a:r>
            <a:r>
              <a:rPr lang="fr-FR" dirty="0">
                <a:ea typeface="MS Mincho" pitchFamily="49" charset="-128"/>
              </a:rPr>
              <a:t> (tous les ancêtres), </a:t>
            </a:r>
            <a:r>
              <a:rPr lang="fr-FR" dirty="0" err="1">
                <a:ea typeface="MS Mincho" pitchFamily="49" charset="-128"/>
              </a:rPr>
              <a:t>ancestor</a:t>
            </a:r>
            <a:r>
              <a:rPr lang="fr-FR" dirty="0">
                <a:ea typeface="MS Mincho" pitchFamily="49" charset="-128"/>
              </a:rPr>
              <a:t>-or-self (idem + le node), </a:t>
            </a:r>
            <a:r>
              <a:rPr lang="fr-FR" dirty="0" err="1">
                <a:ea typeface="MS Mincho" pitchFamily="49" charset="-128"/>
              </a:rPr>
              <a:t>attribute</a:t>
            </a:r>
            <a:r>
              <a:rPr lang="fr-FR" dirty="0">
                <a:ea typeface="MS Mincho" pitchFamily="49" charset="-128"/>
              </a:rPr>
              <a:t> (tous attributs), </a:t>
            </a:r>
            <a:r>
              <a:rPr lang="fr-FR" dirty="0" err="1">
                <a:ea typeface="MS Mincho" pitchFamily="49" charset="-128"/>
              </a:rPr>
              <a:t>child</a:t>
            </a:r>
            <a:r>
              <a:rPr lang="fr-FR" dirty="0">
                <a:ea typeface="MS Mincho" pitchFamily="49" charset="-128"/>
              </a:rPr>
              <a:t> (tous), descendent[-or-self], </a:t>
            </a:r>
            <a:r>
              <a:rPr lang="fr-FR" dirty="0" err="1">
                <a:ea typeface="MS Mincho" pitchFamily="49" charset="-128"/>
              </a:rPr>
              <a:t>following</a:t>
            </a:r>
            <a:r>
              <a:rPr lang="fr-FR" dirty="0">
                <a:ea typeface="MS Mincho" pitchFamily="49" charset="-128"/>
              </a:rPr>
              <a:t>[-sibling], namespace, </a:t>
            </a:r>
            <a:r>
              <a:rPr lang="fr-FR" dirty="0" err="1">
                <a:ea typeface="MS Mincho" pitchFamily="49" charset="-128"/>
              </a:rPr>
              <a:t>preceding</a:t>
            </a:r>
            <a:r>
              <a:rPr lang="fr-FR" dirty="0">
                <a:ea typeface="MS Mincho" pitchFamily="49" charset="-128"/>
              </a:rPr>
              <a:t>[-sibling], self</a:t>
            </a:r>
          </a:p>
          <a:p>
            <a:pPr lvl="1" eaLnBrk="1" hangingPunct="1"/>
            <a:endParaRPr lang="fr-FR" dirty="0">
              <a:ea typeface="MS Mincho" pitchFamily="49" charset="-128"/>
            </a:endParaRPr>
          </a:p>
          <a:p>
            <a:pPr lvl="1" eaLnBrk="1" hangingPunct="1"/>
            <a:r>
              <a:rPr lang="fr-FR" dirty="0">
                <a:ea typeface="MS Mincho" pitchFamily="49" charset="-128"/>
              </a:rPr>
              <a:t> </a:t>
            </a:r>
            <a:r>
              <a:rPr lang="fr-FR" u="sng" dirty="0">
                <a:ea typeface="MS Mincho" pitchFamily="49" charset="-128"/>
              </a:rPr>
              <a:t>ex:</a:t>
            </a:r>
            <a:r>
              <a:rPr lang="fr-FR" dirty="0">
                <a:ea typeface="MS Mincho" pitchFamily="49" charset="-128"/>
              </a:rPr>
              <a:t> </a:t>
            </a:r>
            <a:r>
              <a:rPr lang="fr-FR" dirty="0" err="1">
                <a:ea typeface="MS Mincho" pitchFamily="49" charset="-128"/>
              </a:rPr>
              <a:t>child</a:t>
            </a:r>
            <a:r>
              <a:rPr lang="fr-FR" dirty="0">
                <a:ea typeface="MS Mincho" pitchFamily="49" charset="-128"/>
              </a:rPr>
              <a:t>::*, descendent::</a:t>
            </a:r>
            <a:r>
              <a:rPr lang="fr-FR" dirty="0" err="1">
                <a:ea typeface="MS Mincho" pitchFamily="49" charset="-128"/>
              </a:rPr>
              <a:t>text</a:t>
            </a:r>
            <a:r>
              <a:rPr lang="fr-FR" dirty="0">
                <a:ea typeface="MS Mincho" pitchFamily="49" charset="-128"/>
              </a:rPr>
              <a:t>(), </a:t>
            </a:r>
            <a:r>
              <a:rPr lang="fr-FR" dirty="0" err="1">
                <a:ea typeface="MS Mincho" pitchFamily="49" charset="-128"/>
              </a:rPr>
              <a:t>ancestor</a:t>
            </a:r>
            <a:r>
              <a:rPr lang="fr-FR" dirty="0">
                <a:ea typeface="MS Mincho" pitchFamily="49" charset="-128"/>
              </a:rPr>
              <a:t>-or-</a:t>
            </a:r>
            <a:r>
              <a:rPr lang="fr-FR" dirty="0" err="1">
                <a:ea typeface="MS Mincho" pitchFamily="49" charset="-128"/>
              </a:rPr>
              <a:t>self::body</a:t>
            </a:r>
            <a:r>
              <a:rPr lang="fr-FR" dirty="0">
                <a:ea typeface="MS Mincho" pitchFamily="49" charset="-128"/>
              </a:rPr>
              <a:t>, </a:t>
            </a:r>
            <a:r>
              <a:rPr lang="fr-FR" dirty="0" err="1">
                <a:ea typeface="MS Mincho" pitchFamily="49" charset="-128"/>
              </a:rPr>
              <a:t>child</a:t>
            </a:r>
            <a:r>
              <a:rPr lang="fr-FR" dirty="0">
                <a:ea typeface="MS Mincho" pitchFamily="49" charset="-128"/>
              </a:rPr>
              <a:t>::*/</a:t>
            </a:r>
            <a:r>
              <a:rPr lang="fr-FR" dirty="0" err="1">
                <a:ea typeface="MS Mincho" pitchFamily="49" charset="-128"/>
              </a:rPr>
              <a:t>child</a:t>
            </a:r>
            <a:r>
              <a:rPr lang="fr-FR" dirty="0">
                <a:ea typeface="MS Mincho" pitchFamily="49" charset="-128"/>
              </a:rPr>
              <a:t>::</a:t>
            </a:r>
            <a:r>
              <a:rPr lang="fr-FR" dirty="0" err="1">
                <a:ea typeface="MS Mincho" pitchFamily="49" charset="-128"/>
              </a:rPr>
              <a:t>name</a:t>
            </a:r>
            <a:r>
              <a:rPr lang="fr-FR" dirty="0">
                <a:ea typeface="MS Mincho" pitchFamily="49" charset="-128"/>
              </a:rPr>
              <a:t> (noms des petits enfants du nœud courant)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57</a:t>
            </a:fld>
            <a:endParaRPr lang="fr-F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Syntaxe</a:t>
            </a:r>
            <a:br>
              <a:rPr lang="fr-FR" dirty="0"/>
            </a:br>
            <a:r>
              <a:rPr lang="fr-FR" dirty="0"/>
              <a:t>		b) Axes</a:t>
            </a:r>
          </a:p>
        </p:txBody>
      </p:sp>
      <p:sp>
        <p:nvSpPr>
          <p:cNvPr id="3" name="Espace réservé du contenu 2"/>
          <p:cNvSpPr>
            <a:spLocks noGrp="1"/>
          </p:cNvSpPr>
          <p:nvPr>
            <p:ph idx="1"/>
          </p:nvPr>
        </p:nvSpPr>
        <p:spPr/>
        <p:txBody>
          <a:bodyPr>
            <a:normAutofit fontScale="70000" lnSpcReduction="20000"/>
          </a:bodyPr>
          <a:lstStyle/>
          <a:p>
            <a:r>
              <a:rPr lang="fr-FR" dirty="0"/>
              <a:t>Les Axes de parcours :</a:t>
            </a:r>
          </a:p>
          <a:p>
            <a:pPr lvl="1"/>
            <a:r>
              <a:rPr lang="fr-FR" dirty="0"/>
              <a:t>Les axes de parcours permettent les sélections d’ensembles en rapport à la position courante</a:t>
            </a:r>
          </a:p>
          <a:p>
            <a:pPr lvl="1"/>
            <a:r>
              <a:rPr lang="fr-FR" dirty="0"/>
              <a:t>Self</a:t>
            </a:r>
          </a:p>
          <a:p>
            <a:pPr lvl="5"/>
            <a:r>
              <a:rPr lang="fr-FR" dirty="0"/>
              <a:t>Permet la sélection du nœud courant</a:t>
            </a:r>
          </a:p>
          <a:p>
            <a:pPr lvl="1"/>
            <a:r>
              <a:rPr lang="fr-FR" b="1" dirty="0"/>
              <a:t>Ancestor</a:t>
            </a:r>
            <a:r>
              <a:rPr lang="fr-FR" dirty="0"/>
              <a:t>[-or-self]</a:t>
            </a:r>
          </a:p>
          <a:p>
            <a:pPr lvl="5"/>
            <a:r>
              <a:rPr lang="fr-FR" dirty="0"/>
              <a:t>Sélectionne tous les nœuds ancêtres (parents, grands parents,…) [ et le nœud courant ]</a:t>
            </a:r>
          </a:p>
          <a:p>
            <a:pPr lvl="1"/>
            <a:r>
              <a:rPr lang="fr-FR" dirty="0"/>
              <a:t>Descendant[-or-self]</a:t>
            </a:r>
          </a:p>
          <a:p>
            <a:pPr lvl="5"/>
            <a:r>
              <a:rPr lang="fr-FR" dirty="0"/>
              <a:t>Sélectionne tous les nœuds descendant (enfants, petits -enfants,…) [ et le nœud courant ]</a:t>
            </a:r>
          </a:p>
          <a:p>
            <a:pPr lvl="1"/>
            <a:r>
              <a:rPr lang="fr-FR" dirty="0"/>
              <a:t>Child, Parent</a:t>
            </a:r>
          </a:p>
          <a:p>
            <a:pPr lvl="5"/>
            <a:r>
              <a:rPr lang="fr-FR" dirty="0"/>
              <a:t>Sélectionne le nœud parent ou enfant le plus proche</a:t>
            </a:r>
          </a:p>
          <a:p>
            <a:pPr lvl="1"/>
            <a:r>
              <a:rPr lang="fr-FR" b="1" dirty="0"/>
              <a:t>Following</a:t>
            </a:r>
            <a:r>
              <a:rPr lang="fr-FR" dirty="0"/>
              <a:t>[-</a:t>
            </a:r>
            <a:r>
              <a:rPr lang="fr-FR" b="1" dirty="0"/>
              <a:t>sibling</a:t>
            </a:r>
            <a:r>
              <a:rPr lang="fr-FR" dirty="0"/>
              <a:t>]</a:t>
            </a:r>
          </a:p>
          <a:p>
            <a:pPr lvl="5"/>
            <a:r>
              <a:rPr lang="fr-FR" dirty="0"/>
              <a:t>Sélectionne tous les nœuds suivant le nœud courant [ de la même fratrie]</a:t>
            </a:r>
          </a:p>
          <a:p>
            <a:pPr lvl="1"/>
            <a:r>
              <a:rPr lang="fr-FR" b="1" dirty="0" err="1"/>
              <a:t>Preceding</a:t>
            </a:r>
            <a:r>
              <a:rPr lang="fr-FR" dirty="0"/>
              <a:t>[-</a:t>
            </a:r>
            <a:r>
              <a:rPr lang="fr-FR" b="1" dirty="0"/>
              <a:t>sibling</a:t>
            </a:r>
            <a:r>
              <a:rPr lang="fr-FR" dirty="0"/>
              <a:t>]</a:t>
            </a:r>
          </a:p>
          <a:p>
            <a:pPr lvl="5"/>
            <a:r>
              <a:rPr lang="fr-FR" dirty="0"/>
              <a:t>Sélectionne tous les nœuds suivant le nœud courant [ de la même fratrie]</a:t>
            </a:r>
          </a:p>
          <a:p>
            <a:pPr lvl="1"/>
            <a:r>
              <a:rPr lang="fr-FR" dirty="0" err="1"/>
              <a:t>Namespace</a:t>
            </a:r>
            <a:endParaRPr lang="fr-FR" dirty="0"/>
          </a:p>
          <a:p>
            <a:pPr lvl="5"/>
            <a:r>
              <a:rPr lang="fr-FR" dirty="0"/>
              <a:t>Sélectionne tous les nœuds dans le namespace de la balise courante</a:t>
            </a:r>
          </a:p>
          <a:p>
            <a:pPr lvl="1"/>
            <a:endParaRPr lang="fr-FR" dirty="0"/>
          </a:p>
        </p:txBody>
      </p:sp>
      <p:sp>
        <p:nvSpPr>
          <p:cNvPr id="4" name="Rectangle 13"/>
          <p:cNvSpPr>
            <a:spLocks noGrp="1" noChangeArrowheads="1"/>
          </p:cNvSpPr>
          <p:nvPr>
            <p:ph type="sldNum" sz="quarter" idx="12"/>
          </p:nvPr>
        </p:nvSpPr>
        <p:spPr>
          <a:prstGeom prst="rect">
            <a:avLst/>
          </a:prstGeom>
          <a:noFill/>
        </p:spPr>
        <p:txBody>
          <a:bodyPr/>
          <a:lstStyle/>
          <a:p>
            <a:pPr algn="ctr"/>
            <a:fld id="{B00F1592-6731-47CA-ACC5-FB45BEC6A16F}" type="slidenum">
              <a:rPr lang="fr-FR" sz="1400" b="1" smtClean="0">
                <a:solidFill>
                  <a:schemeClr val="bg1"/>
                </a:solidFill>
              </a:rPr>
              <a:pPr algn="ctr"/>
              <a:t>58</a:t>
            </a:fld>
            <a:endParaRPr lang="fr-FR" sz="1400" b="1" dirty="0">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Syntaxe</a:t>
            </a:r>
            <a:br>
              <a:rPr lang="fr-FR" dirty="0"/>
            </a:br>
            <a:r>
              <a:rPr lang="fr-FR" dirty="0"/>
              <a:t>		c) calcul &amp; Operateurs</a:t>
            </a:r>
          </a:p>
        </p:txBody>
      </p:sp>
      <p:sp>
        <p:nvSpPr>
          <p:cNvPr id="3" name="Espace réservé du contenu 2"/>
          <p:cNvSpPr>
            <a:spLocks noGrp="1"/>
          </p:cNvSpPr>
          <p:nvPr>
            <p:ph idx="1"/>
          </p:nvPr>
        </p:nvSpPr>
        <p:spPr/>
        <p:txBody>
          <a:bodyPr>
            <a:normAutofit fontScale="92500" lnSpcReduction="20000"/>
          </a:bodyPr>
          <a:lstStyle/>
          <a:p>
            <a:r>
              <a:rPr lang="fr-FR" dirty="0">
                <a:ea typeface="MS Mincho" pitchFamily="49" charset="-128"/>
              </a:rPr>
              <a:t>Calcul et Opérateurs</a:t>
            </a:r>
          </a:p>
          <a:p>
            <a:pPr lvl="2"/>
            <a:r>
              <a:rPr lang="fr-FR" dirty="0">
                <a:ea typeface="MS Mincho" pitchFamily="49" charset="-128"/>
              </a:rPr>
              <a:t>Xpath nous permet d’effectuer des calculs plus ou moins complexes sur les valeurs des différents nœuds, des attributs  ou même lors de filtre Xpath ex : </a:t>
            </a:r>
            <a:r>
              <a:rPr lang="fr-FR" sz="1400" b="1" dirty="0">
                <a:ea typeface="MS Mincho" pitchFamily="49" charset="-128"/>
              </a:rPr>
              <a:t>/</a:t>
            </a:r>
            <a:r>
              <a:rPr lang="fr-FR" sz="1400" b="1" dirty="0" err="1">
                <a:ea typeface="MS Mincho" pitchFamily="49" charset="-128"/>
              </a:rPr>
              <a:t>element</a:t>
            </a:r>
            <a:r>
              <a:rPr lang="fr-FR" sz="1400" b="1" dirty="0">
                <a:ea typeface="MS Mincho" pitchFamily="49" charset="-128"/>
              </a:rPr>
              <a:t>[position()mod2=0]</a:t>
            </a:r>
          </a:p>
          <a:p>
            <a:pPr lvl="2"/>
            <a:endParaRPr lang="fr-FR" b="1" dirty="0">
              <a:ea typeface="MS Mincho" pitchFamily="49" charset="-128"/>
            </a:endParaRPr>
          </a:p>
          <a:p>
            <a:pPr lvl="1"/>
            <a:r>
              <a:rPr lang="fr-FR" dirty="0">
                <a:ea typeface="MS Mincho" pitchFamily="49" charset="-128"/>
              </a:rPr>
              <a:t> Les opérateurs de calcul de XPath sont : </a:t>
            </a:r>
          </a:p>
          <a:p>
            <a:pPr lvl="2"/>
            <a:r>
              <a:rPr lang="fr-FR" dirty="0">
                <a:ea typeface="MS Mincho" pitchFamily="49" charset="-128"/>
              </a:rPr>
              <a:t>+ , -		</a:t>
            </a:r>
            <a:r>
              <a:rPr lang="fr-FR" dirty="0">
                <a:ea typeface="MS Mincho" pitchFamily="49" charset="-128"/>
                <a:sym typeface="Wingdings" pitchFamily="2" charset="2"/>
              </a:rPr>
              <a:t> addition , soustraction</a:t>
            </a:r>
            <a:endParaRPr lang="fr-FR" dirty="0">
              <a:ea typeface="MS Mincho" pitchFamily="49" charset="-128"/>
            </a:endParaRPr>
          </a:p>
          <a:p>
            <a:pPr lvl="2"/>
            <a:r>
              <a:rPr lang="fr-FR" dirty="0">
                <a:ea typeface="MS Mincho" pitchFamily="49" charset="-128"/>
              </a:rPr>
              <a:t>* , </a:t>
            </a:r>
            <a:r>
              <a:rPr lang="fr-FR" dirty="0" err="1">
                <a:ea typeface="MS Mincho" pitchFamily="49" charset="-128"/>
              </a:rPr>
              <a:t>div</a:t>
            </a:r>
            <a:r>
              <a:rPr lang="fr-FR" dirty="0">
                <a:ea typeface="MS Mincho" pitchFamily="49" charset="-128"/>
              </a:rPr>
              <a:t>, </a:t>
            </a:r>
            <a:r>
              <a:rPr lang="fr-FR" dirty="0" err="1">
                <a:ea typeface="MS Mincho" pitchFamily="49" charset="-128"/>
              </a:rPr>
              <a:t>mod</a:t>
            </a:r>
            <a:r>
              <a:rPr lang="fr-FR" dirty="0">
                <a:ea typeface="MS Mincho" pitchFamily="49" charset="-128"/>
              </a:rPr>
              <a:t>	</a:t>
            </a:r>
            <a:r>
              <a:rPr lang="fr-FR" dirty="0">
                <a:ea typeface="MS Mincho" pitchFamily="49" charset="-128"/>
                <a:sym typeface="Wingdings" pitchFamily="2" charset="2"/>
              </a:rPr>
              <a:t>multiplication , division,</a:t>
            </a:r>
            <a:r>
              <a:rPr lang="fr-FR" dirty="0">
                <a:ea typeface="MS Mincho" pitchFamily="49" charset="-128"/>
              </a:rPr>
              <a:t> modulo </a:t>
            </a:r>
            <a:r>
              <a:rPr lang="fr-FR" sz="1400" dirty="0">
                <a:ea typeface="MS Mincho" pitchFamily="49" charset="-128"/>
              </a:rPr>
              <a:t>(reste de 					division euclidienne) </a:t>
            </a:r>
            <a:endParaRPr lang="fr-FR" dirty="0">
              <a:ea typeface="MS Mincho" pitchFamily="49" charset="-128"/>
            </a:endParaRPr>
          </a:p>
          <a:p>
            <a:pPr lvl="1"/>
            <a:r>
              <a:rPr lang="fr-FR" dirty="0">
                <a:ea typeface="MS Mincho" pitchFamily="49" charset="-128"/>
              </a:rPr>
              <a:t>Les opérateurs de comparaison, test </a:t>
            </a:r>
          </a:p>
          <a:p>
            <a:pPr lvl="2"/>
            <a:r>
              <a:rPr lang="fr-FR" b="1" dirty="0">
                <a:ea typeface="MS Mincho" pitchFamily="49" charset="-128"/>
              </a:rPr>
              <a:t>=</a:t>
            </a:r>
            <a:r>
              <a:rPr lang="fr-FR" dirty="0">
                <a:ea typeface="MS Mincho" pitchFamily="49" charset="-128"/>
              </a:rPr>
              <a:t> , !=	</a:t>
            </a:r>
            <a:r>
              <a:rPr lang="fr-FR" dirty="0">
                <a:ea typeface="MS Mincho" pitchFamily="49" charset="-128"/>
                <a:sym typeface="Wingdings" pitchFamily="2" charset="2"/>
              </a:rPr>
              <a:t>égal à / différent de</a:t>
            </a:r>
            <a:endParaRPr lang="fr-FR" dirty="0">
              <a:ea typeface="MS Mincho" pitchFamily="49" charset="-128"/>
            </a:endParaRPr>
          </a:p>
          <a:p>
            <a:pPr lvl="2"/>
            <a:r>
              <a:rPr lang="fr-FR" dirty="0">
                <a:ea typeface="MS Mincho" pitchFamily="49" charset="-128"/>
              </a:rPr>
              <a:t>&lt; , &gt;	</a:t>
            </a:r>
            <a:r>
              <a:rPr lang="fr-FR" dirty="0">
                <a:ea typeface="MS Mincho" pitchFamily="49" charset="-128"/>
                <a:sym typeface="Wingdings" pitchFamily="2" charset="2"/>
              </a:rPr>
              <a:t>inférieur à, supérieur à</a:t>
            </a:r>
            <a:endParaRPr lang="fr-FR" dirty="0">
              <a:ea typeface="MS Mincho" pitchFamily="49" charset="-128"/>
            </a:endParaRPr>
          </a:p>
          <a:p>
            <a:pPr lvl="2"/>
            <a:r>
              <a:rPr lang="fr-FR" dirty="0">
                <a:ea typeface="MS Mincho" pitchFamily="49" charset="-128"/>
              </a:rPr>
              <a:t>&lt;= , &gt;=	</a:t>
            </a:r>
            <a:r>
              <a:rPr lang="fr-FR" dirty="0">
                <a:ea typeface="MS Mincho" pitchFamily="49" charset="-128"/>
                <a:sym typeface="Wingdings" pitchFamily="2" charset="2"/>
              </a:rPr>
              <a:t>Inférieur ou égal / supérieur ou égal</a:t>
            </a:r>
            <a:endParaRPr lang="fr-FR" dirty="0">
              <a:ea typeface="MS Mincho" pitchFamily="49" charset="-128"/>
            </a:endParaRPr>
          </a:p>
          <a:p>
            <a:pPr lvl="2"/>
            <a:r>
              <a:rPr lang="fr-FR" dirty="0">
                <a:ea typeface="MS Mincho" pitchFamily="49" charset="-128"/>
              </a:rPr>
              <a:t>or , and	</a:t>
            </a:r>
            <a:r>
              <a:rPr lang="fr-FR" dirty="0">
                <a:ea typeface="MS Mincho" pitchFamily="49" charset="-128"/>
                <a:sym typeface="Wingdings" pitchFamily="2" charset="2"/>
              </a:rPr>
              <a:t>Cumul de conditions OU / ET</a:t>
            </a:r>
            <a:endParaRPr lang="fr-FR" dirty="0">
              <a:ea typeface="MS Mincho" pitchFamily="49" charset="-128"/>
            </a:endParaRPr>
          </a:p>
          <a:p>
            <a:pPr lvl="2"/>
            <a:r>
              <a:rPr lang="fr-FR" dirty="0">
                <a:ea typeface="MS Mincho" pitchFamily="49" charset="-128"/>
                <a:sym typeface="Wingdings" pitchFamily="2" charset="2"/>
              </a:rPr>
              <a:t>|	</a:t>
            </a:r>
            <a:r>
              <a:rPr lang="fr-FR" dirty="0">
                <a:ea typeface="MS Mincho" pitchFamily="49" charset="-128"/>
              </a:rPr>
              <a:t> union (cumul) </a:t>
            </a:r>
            <a:r>
              <a:rPr lang="fr-FR" sz="1400" dirty="0">
                <a:ea typeface="MS Mincho" pitchFamily="49" charset="-128"/>
              </a:rPr>
              <a:t>exemple : /</a:t>
            </a:r>
            <a:r>
              <a:rPr lang="fr-FR" sz="1400" dirty="0" err="1">
                <a:ea typeface="MS Mincho" pitchFamily="49" charset="-128"/>
              </a:rPr>
              <a:t>element</a:t>
            </a:r>
            <a:r>
              <a:rPr lang="fr-FR" sz="1400" dirty="0">
                <a:ea typeface="MS Mincho" pitchFamily="49" charset="-128"/>
              </a:rPr>
              <a:t>[2]</a:t>
            </a:r>
            <a:r>
              <a:rPr lang="fr-FR" sz="1400" b="1" dirty="0">
                <a:ea typeface="MS Mincho" pitchFamily="49" charset="-128"/>
              </a:rPr>
              <a:t> | </a:t>
            </a:r>
            <a:r>
              <a:rPr lang="fr-FR" sz="1400" dirty="0">
                <a:ea typeface="MS Mincho" pitchFamily="49" charset="-128"/>
              </a:rPr>
              <a:t>/</a:t>
            </a:r>
            <a:r>
              <a:rPr lang="fr-FR" sz="1400" dirty="0" err="1">
                <a:ea typeface="MS Mincho" pitchFamily="49" charset="-128"/>
              </a:rPr>
              <a:t>element</a:t>
            </a:r>
            <a:r>
              <a:rPr lang="fr-FR" sz="1400" dirty="0">
                <a:ea typeface="MS Mincho" pitchFamily="49" charset="-128"/>
              </a:rPr>
              <a:t>[5]</a:t>
            </a:r>
            <a:endParaRPr lang="fr-FR" dirty="0">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59</a:t>
            </a:fld>
            <a:endParaRPr lang="fr-FR"/>
          </a:p>
        </p:txBody>
      </p:sp>
      <p:sp>
        <p:nvSpPr>
          <p:cNvPr id="5" name="Étoile à 12 branches 4"/>
          <p:cNvSpPr/>
          <p:nvPr/>
        </p:nvSpPr>
        <p:spPr>
          <a:xfrm rot="21038633">
            <a:off x="6808364" y="3700459"/>
            <a:ext cx="2571800" cy="1357322"/>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dirty="0"/>
              <a:t>=</a:t>
            </a:r>
            <a:r>
              <a:rPr lang="fr-FR" sz="1600" b="1" dirty="0"/>
              <a:t> </a:t>
            </a:r>
          </a:p>
          <a:p>
            <a:pPr algn="ctr"/>
            <a:r>
              <a:rPr lang="fr-FR" sz="1600" b="1" dirty="0"/>
              <a:t>pas (double) </a:t>
            </a:r>
            <a:r>
              <a:rPr lang="fr-FR" sz="2400" b="1" dirty="0"/>
              <a:t>==</a:t>
            </a:r>
            <a:endParaRPr lang="fr-FR" sz="1600" b="1" dirty="0"/>
          </a:p>
          <a:p>
            <a:pPr algn="ctr"/>
            <a:r>
              <a:rPr lang="fr-FR" sz="1600" b="1" dirty="0"/>
              <a:t>pour comparer</a:t>
            </a:r>
          </a:p>
          <a:p>
            <a:pPr algn="ctr"/>
            <a:endParaRPr lang="fr-FR" sz="16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Bienvenue chez </a:t>
            </a:r>
            <a:r>
              <a:rPr lang="fr-FR" err="1"/>
              <a:t>Orsys</a:t>
            </a:r>
            <a:br>
              <a:rPr lang="fr-FR"/>
            </a:br>
            <a:br>
              <a:rPr lang="fr-FR"/>
            </a:br>
            <a:r>
              <a:rPr lang="fr-FR"/>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4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Pauses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8"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a:t>
            </a:r>
            <a:r>
              <a:rPr lang="fr-FR" dirty="0" err="1"/>
              <a:t>Xpath</a:t>
            </a:r>
            <a:endParaRPr lang="fr-FR" dirty="0"/>
          </a:p>
        </p:txBody>
      </p:sp>
      <p:sp>
        <p:nvSpPr>
          <p:cNvPr id="3" name="Espace réservé du contenu 2"/>
          <p:cNvSpPr>
            <a:spLocks noGrp="1"/>
          </p:cNvSpPr>
          <p:nvPr>
            <p:ph idx="1"/>
          </p:nvPr>
        </p:nvSpPr>
        <p:spPr/>
        <p:txBody>
          <a:bodyPr>
            <a:normAutofit/>
          </a:bodyPr>
          <a:lstStyle/>
          <a:p>
            <a:r>
              <a:rPr lang="fr-FR" dirty="0"/>
              <a:t>Xpath nous offre un panel assez vaste de fonctions permettant d’effectuer  :</a:t>
            </a:r>
          </a:p>
          <a:p>
            <a:pPr lvl="1"/>
            <a:endParaRPr lang="fr-FR" dirty="0"/>
          </a:p>
          <a:p>
            <a:pPr lvl="2"/>
            <a:r>
              <a:rPr lang="fr-FR" dirty="0"/>
              <a:t>des traitements sur les chaînes (</a:t>
            </a:r>
            <a:r>
              <a:rPr lang="fr-FR" b="1" dirty="0"/>
              <a:t>string</a:t>
            </a:r>
            <a:r>
              <a:rPr lang="fr-FR" dirty="0"/>
              <a:t>),</a:t>
            </a:r>
          </a:p>
          <a:p>
            <a:pPr lvl="1"/>
            <a:endParaRPr lang="fr-FR" dirty="0"/>
          </a:p>
          <a:p>
            <a:pPr lvl="2"/>
            <a:r>
              <a:rPr lang="fr-FR" dirty="0"/>
              <a:t>des calculs mathématiques poussés avec les fonctions </a:t>
            </a:r>
            <a:r>
              <a:rPr lang="fr-FR" b="1" dirty="0"/>
              <a:t>math</a:t>
            </a:r>
          </a:p>
          <a:p>
            <a:pPr lvl="1"/>
            <a:endParaRPr lang="fr-FR" dirty="0"/>
          </a:p>
          <a:p>
            <a:pPr lvl="2"/>
            <a:r>
              <a:rPr lang="fr-FR" dirty="0"/>
              <a:t>des opérations </a:t>
            </a:r>
            <a:r>
              <a:rPr lang="fr-FR" b="1" dirty="0" err="1"/>
              <a:t>boolean</a:t>
            </a:r>
            <a:r>
              <a:rPr lang="fr-FR"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60</a:t>
            </a:fld>
            <a:endParaRPr lang="fr-F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a:t>
            </a:r>
            <a:r>
              <a:rPr lang="fr-FR" dirty="0" err="1"/>
              <a:t>Xpath</a:t>
            </a:r>
            <a:endParaRPr lang="fr-FR" dirty="0"/>
          </a:p>
        </p:txBody>
      </p:sp>
      <p:sp>
        <p:nvSpPr>
          <p:cNvPr id="3" name="Espace réservé du contenu 2"/>
          <p:cNvSpPr>
            <a:spLocks noGrp="1"/>
          </p:cNvSpPr>
          <p:nvPr>
            <p:ph idx="1"/>
          </p:nvPr>
        </p:nvSpPr>
        <p:spPr/>
        <p:txBody>
          <a:bodyPr>
            <a:normAutofit/>
          </a:bodyPr>
          <a:lstStyle/>
          <a:p>
            <a:pPr lvl="2"/>
            <a:endParaRPr lang="fr-FR" dirty="0"/>
          </a:p>
          <a:p>
            <a:pPr lvl="2"/>
            <a:r>
              <a:rPr lang="fr-FR" dirty="0"/>
              <a:t>Mais aussi connaître sa position et des informations machines telles que la date*, l’heure*, et la </a:t>
            </a:r>
            <a:r>
              <a:rPr lang="fr-FR" dirty="0" err="1"/>
              <a:t>timeZone</a:t>
            </a:r>
            <a:r>
              <a:rPr lang="fr-FR" dirty="0"/>
              <a:t>*,…</a:t>
            </a:r>
          </a:p>
          <a:p>
            <a:endParaRPr lang="fr-FR" dirty="0"/>
          </a:p>
          <a:p>
            <a:r>
              <a:rPr lang="fr-FR" dirty="0"/>
              <a:t>La version 2.0 de XPATH étend son panel de fonctions du panel de XPATH 1.0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61</a:t>
            </a:fld>
            <a:endParaRPr lang="fr-FR"/>
          </a:p>
        </p:txBody>
      </p:sp>
      <p:pic>
        <p:nvPicPr>
          <p:cNvPr id="5" name="Picture 2" descr="Afficher l'image d'origine"/>
          <p:cNvPicPr>
            <a:picLocks noChangeAspect="1" noChangeArrowheads="1"/>
          </p:cNvPicPr>
          <p:nvPr/>
        </p:nvPicPr>
        <p:blipFill>
          <a:blip r:embed="rId3" cstate="print"/>
          <a:srcRect/>
          <a:stretch>
            <a:fillRect/>
          </a:stretch>
        </p:blipFill>
        <p:spPr bwMode="auto">
          <a:xfrm>
            <a:off x="611560" y="4869160"/>
            <a:ext cx="1368152" cy="1203974"/>
          </a:xfrm>
          <a:prstGeom prst="rect">
            <a:avLst/>
          </a:prstGeom>
          <a:noFill/>
        </p:spPr>
      </p:pic>
      <p:sp>
        <p:nvSpPr>
          <p:cNvPr id="6" name="ZoneTexte 5"/>
          <p:cNvSpPr txBox="1"/>
          <p:nvPr/>
        </p:nvSpPr>
        <p:spPr>
          <a:xfrm>
            <a:off x="1763688" y="4566027"/>
            <a:ext cx="6696744" cy="2031325"/>
          </a:xfrm>
          <a:prstGeom prst="rect">
            <a:avLst/>
          </a:prstGeom>
          <a:noFill/>
        </p:spPr>
        <p:txBody>
          <a:bodyPr wrap="square" rtlCol="0">
            <a:spAutoFit/>
          </a:bodyPr>
          <a:lstStyle/>
          <a:p>
            <a:r>
              <a:rPr lang="fr-FR" dirty="0" err="1"/>
              <a:t>Malgres</a:t>
            </a:r>
            <a:r>
              <a:rPr lang="fr-FR" dirty="0"/>
              <a:t> le portage des fonctions de XPATH 1.0 vers 2.0 &amp; 3.0</a:t>
            </a:r>
          </a:p>
          <a:p>
            <a:endParaRPr lang="fr-FR" dirty="0"/>
          </a:p>
          <a:p>
            <a:r>
              <a:rPr lang="fr-FR" dirty="0"/>
              <a:t>Le typage des </a:t>
            </a:r>
            <a:r>
              <a:rPr lang="fr-FR" dirty="0" err="1"/>
              <a:t>donnees</a:t>
            </a:r>
            <a:r>
              <a:rPr lang="fr-FR" dirty="0"/>
              <a:t> deviens fort</a:t>
            </a:r>
          </a:p>
          <a:p>
            <a:endParaRPr lang="fr-FR" dirty="0"/>
          </a:p>
          <a:p>
            <a:r>
              <a:rPr lang="fr-FR" dirty="0"/>
              <a:t>	-les « </a:t>
            </a:r>
            <a:r>
              <a:rPr lang="fr-FR" b="1" i="1" dirty="0" err="1"/>
              <a:t>node</a:t>
            </a:r>
            <a:r>
              <a:rPr lang="fr-FR" b="1" i="1" dirty="0"/>
              <a:t>? </a:t>
            </a:r>
            <a:r>
              <a:rPr lang="fr-FR" dirty="0"/>
              <a:t>»N’acceptent plus de liste</a:t>
            </a:r>
          </a:p>
          <a:p>
            <a:endParaRPr lang="fr-FR" dirty="0"/>
          </a:p>
          <a:p>
            <a:r>
              <a:rPr lang="fr-FR" dirty="0"/>
              <a:t>	-les </a:t>
            </a:r>
            <a:r>
              <a:rPr lang="fr-FR" dirty="0" err="1"/>
              <a:t>cast</a:t>
            </a:r>
            <a:r>
              <a:rPr lang="fr-FR" dirty="0"/>
              <a:t> de types doivent </a:t>
            </a:r>
            <a:r>
              <a:rPr lang="fr-FR" dirty="0" err="1"/>
              <a:t>etre</a:t>
            </a:r>
            <a:r>
              <a:rPr lang="fr-FR" dirty="0"/>
              <a:t> </a:t>
            </a:r>
            <a:r>
              <a:rPr lang="fr-FR" dirty="0" err="1"/>
              <a:t>definit</a:t>
            </a:r>
            <a:r>
              <a:rPr lang="fr-FR" dirty="0"/>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Math</a:t>
            </a:r>
            <a:r>
              <a:rPr lang="fr-FR" dirty="0"/>
              <a:t> </a:t>
            </a:r>
            <a:r>
              <a:rPr lang="fr-FR" dirty="0" err="1"/>
              <a:t>numeric</a:t>
            </a:r>
            <a:r>
              <a:rPr lang="fr-FR" dirty="0"/>
              <a:t>:</a:t>
            </a:r>
          </a:p>
          <a:p>
            <a:pPr lvl="2"/>
            <a:r>
              <a:rPr lang="fr-FR" dirty="0"/>
              <a:t>Abs(</a:t>
            </a:r>
            <a:r>
              <a:rPr lang="fr-FR" dirty="0" err="1"/>
              <a:t>num</a:t>
            </a:r>
            <a:r>
              <a:rPr lang="fr-FR" dirty="0"/>
              <a:t>) </a:t>
            </a:r>
            <a:r>
              <a:rPr lang="fr-FR" b="1" dirty="0"/>
              <a:t>valeur absolue </a:t>
            </a:r>
            <a:r>
              <a:rPr lang="fr-FR" dirty="0"/>
              <a:t>de </a:t>
            </a:r>
            <a:r>
              <a:rPr lang="fr-FR" dirty="0" err="1"/>
              <a:t>num</a:t>
            </a:r>
            <a:r>
              <a:rPr lang="fr-FR" dirty="0"/>
              <a:t> </a:t>
            </a:r>
          </a:p>
          <a:p>
            <a:pPr lvl="2">
              <a:buNone/>
            </a:pPr>
            <a:r>
              <a:rPr lang="fr-FR" dirty="0"/>
              <a:t>			abs(-345)=345</a:t>
            </a:r>
          </a:p>
          <a:p>
            <a:pPr lvl="2"/>
            <a:endParaRPr lang="fr-FR" dirty="0"/>
          </a:p>
          <a:p>
            <a:pPr lvl="2"/>
            <a:r>
              <a:rPr lang="fr-FR" dirty="0" err="1"/>
              <a:t>Number</a:t>
            </a:r>
            <a:r>
              <a:rPr lang="fr-FR" dirty="0"/>
              <a:t>(</a:t>
            </a:r>
            <a:r>
              <a:rPr lang="fr-FR" dirty="0" err="1"/>
              <a:t>arg</a:t>
            </a:r>
            <a:r>
              <a:rPr lang="fr-FR" dirty="0"/>
              <a:t>) </a:t>
            </a:r>
            <a:r>
              <a:rPr lang="fr-FR" b="1" dirty="0" err="1"/>
              <a:t>cast</a:t>
            </a:r>
            <a:r>
              <a:rPr lang="fr-FR" dirty="0"/>
              <a:t> en </a:t>
            </a:r>
            <a:r>
              <a:rPr lang="fr-FR" dirty="0" err="1"/>
              <a:t>number</a:t>
            </a:r>
            <a:r>
              <a:rPr lang="fr-FR" dirty="0"/>
              <a:t> de arg</a:t>
            </a:r>
          </a:p>
          <a:p>
            <a:pPr lvl="2"/>
            <a:endParaRPr lang="fr-FR" dirty="0"/>
          </a:p>
          <a:p>
            <a:pPr lvl="2"/>
            <a:r>
              <a:rPr lang="fr-FR" dirty="0" err="1"/>
              <a:t>Ceiling</a:t>
            </a:r>
            <a:r>
              <a:rPr lang="fr-FR" dirty="0"/>
              <a:t>(</a:t>
            </a:r>
            <a:r>
              <a:rPr lang="fr-FR" dirty="0" err="1"/>
              <a:t>num</a:t>
            </a:r>
            <a:r>
              <a:rPr lang="fr-FR" dirty="0"/>
              <a:t>) </a:t>
            </a:r>
            <a:r>
              <a:rPr lang="fr-FR" b="1" dirty="0"/>
              <a:t>entier  supérieur </a:t>
            </a:r>
            <a:r>
              <a:rPr lang="fr-FR" dirty="0"/>
              <a:t>le plus proche 			</a:t>
            </a:r>
            <a:r>
              <a:rPr lang="fr-FR" dirty="0" err="1"/>
              <a:t>ceiling</a:t>
            </a:r>
            <a:r>
              <a:rPr lang="fr-FR" dirty="0"/>
              <a:t>(5.003)=6</a:t>
            </a:r>
          </a:p>
          <a:p>
            <a:pPr lvl="2"/>
            <a:endParaRPr lang="fr-FR" dirty="0"/>
          </a:p>
          <a:p>
            <a:pPr lvl="2"/>
            <a:r>
              <a:rPr lang="fr-FR" dirty="0" err="1"/>
              <a:t>Floor</a:t>
            </a:r>
            <a:r>
              <a:rPr lang="fr-FR" dirty="0"/>
              <a:t>(</a:t>
            </a:r>
            <a:r>
              <a:rPr lang="fr-FR" dirty="0" err="1"/>
              <a:t>num</a:t>
            </a:r>
            <a:r>
              <a:rPr lang="fr-FR" dirty="0"/>
              <a:t>) </a:t>
            </a:r>
            <a:r>
              <a:rPr lang="fr-FR" b="1" dirty="0"/>
              <a:t>entier inférieur </a:t>
            </a:r>
          </a:p>
          <a:p>
            <a:pPr lvl="2">
              <a:buNone/>
            </a:pPr>
            <a:r>
              <a:rPr lang="fr-FR" b="1" dirty="0"/>
              <a:t>			</a:t>
            </a:r>
            <a:r>
              <a:rPr lang="fr-FR" dirty="0" err="1"/>
              <a:t>floor</a:t>
            </a:r>
            <a:r>
              <a:rPr lang="fr-FR" dirty="0"/>
              <a:t>(5.6)=5</a:t>
            </a:r>
          </a:p>
          <a:p>
            <a:pPr lvl="2"/>
            <a:endParaRPr lang="fr-FR" dirty="0"/>
          </a:p>
          <a:p>
            <a:pPr lvl="2"/>
            <a:r>
              <a:rPr lang="fr-FR" dirty="0"/>
              <a:t>Round(</a:t>
            </a:r>
            <a:r>
              <a:rPr lang="fr-FR" dirty="0" err="1"/>
              <a:t>num</a:t>
            </a:r>
            <a:r>
              <a:rPr lang="fr-FR" dirty="0"/>
              <a:t>) arrondi avec </a:t>
            </a:r>
            <a:r>
              <a:rPr lang="fr-FR" b="1" dirty="0"/>
              <a:t>l’entier le plus proche </a:t>
            </a:r>
          </a:p>
          <a:p>
            <a:pPr lvl="2">
              <a:buNone/>
            </a:pPr>
            <a:r>
              <a:rPr lang="fr-FR" dirty="0"/>
              <a:t>			round(3.4)=3</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62</a:t>
            </a:fld>
            <a:endParaRPr lang="fr-F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String</a:t>
            </a:r>
          </a:p>
          <a:p>
            <a:pPr lvl="2"/>
            <a:endParaRPr lang="fr-FR" dirty="0"/>
          </a:p>
          <a:p>
            <a:pPr lvl="2"/>
            <a:r>
              <a:rPr lang="fr-FR" dirty="0" err="1"/>
              <a:t>codepoints</a:t>
            </a:r>
            <a:r>
              <a:rPr lang="fr-FR" dirty="0"/>
              <a:t>-to-string(</a:t>
            </a:r>
            <a:r>
              <a:rPr lang="fr-FR" i="1" dirty="0" err="1"/>
              <a:t>int,int</a:t>
            </a:r>
            <a:r>
              <a:rPr lang="fr-FR" i="1" dirty="0"/>
              <a:t>,...</a:t>
            </a:r>
            <a:r>
              <a:rPr lang="fr-FR" dirty="0"/>
              <a:t>)</a:t>
            </a:r>
          </a:p>
          <a:p>
            <a:pPr lvl="2"/>
            <a:r>
              <a:rPr lang="fr-FR" dirty="0"/>
              <a:t>string-to-</a:t>
            </a:r>
            <a:r>
              <a:rPr lang="fr-FR" dirty="0" err="1"/>
              <a:t>codepoints</a:t>
            </a:r>
            <a:r>
              <a:rPr lang="fr-FR" dirty="0"/>
              <a:t>(</a:t>
            </a:r>
            <a:r>
              <a:rPr lang="fr-FR" i="1" dirty="0"/>
              <a:t>string</a:t>
            </a:r>
            <a:r>
              <a:rPr lang="fr-FR" dirty="0"/>
              <a:t>)</a:t>
            </a:r>
          </a:p>
          <a:p>
            <a:pPr lvl="5"/>
            <a:r>
              <a:rPr lang="fr-FR" dirty="0"/>
              <a:t>Conversion de chaîne en suite de valeur de caractère et </a:t>
            </a:r>
            <a:r>
              <a:rPr lang="fr-FR" dirty="0" err="1"/>
              <a:t>inversemment</a:t>
            </a:r>
            <a:endParaRPr lang="fr-FR" dirty="0"/>
          </a:p>
          <a:p>
            <a:pPr lvl="2"/>
            <a:endParaRPr lang="fr-FR" dirty="0"/>
          </a:p>
          <a:p>
            <a:pPr lvl="2"/>
            <a:r>
              <a:rPr lang="fr-FR" dirty="0"/>
              <a:t>compare(</a:t>
            </a:r>
            <a:r>
              <a:rPr lang="fr-FR" i="1" dirty="0"/>
              <a:t>comp1,comp2</a:t>
            </a:r>
            <a:r>
              <a:rPr lang="fr-FR" dirty="0"/>
              <a:t>) </a:t>
            </a:r>
          </a:p>
          <a:p>
            <a:pPr lvl="5"/>
            <a:r>
              <a:rPr lang="fr-FR" dirty="0"/>
              <a:t>Compare 2 chaînes renvoie 0 si égales</a:t>
            </a:r>
          </a:p>
          <a:p>
            <a:pPr lvl="2"/>
            <a:endParaRPr lang="fr-FR" dirty="0"/>
          </a:p>
          <a:p>
            <a:pPr lvl="2"/>
            <a:r>
              <a:rPr lang="fr-FR" dirty="0" err="1"/>
              <a:t>concat</a:t>
            </a:r>
            <a:r>
              <a:rPr lang="fr-FR" dirty="0"/>
              <a:t>(</a:t>
            </a:r>
            <a:r>
              <a:rPr lang="fr-FR" i="1" dirty="0" err="1"/>
              <a:t>string,string</a:t>
            </a:r>
            <a:r>
              <a:rPr lang="fr-FR" i="1" dirty="0"/>
              <a:t>,...</a:t>
            </a:r>
            <a:r>
              <a:rPr lang="fr-FR" dirty="0"/>
              <a:t>)</a:t>
            </a:r>
          </a:p>
          <a:p>
            <a:pPr lvl="5"/>
            <a:r>
              <a:rPr lang="fr-FR" dirty="0"/>
              <a:t>Concatène 2 chaînes ou plus</a:t>
            </a:r>
          </a:p>
          <a:p>
            <a:pPr lvl="2"/>
            <a:endParaRPr lang="fr-FR" dirty="0"/>
          </a:p>
          <a:p>
            <a:pPr lvl="2"/>
            <a:r>
              <a:rPr lang="fr-FR" dirty="0"/>
              <a:t>string-</a:t>
            </a:r>
            <a:r>
              <a:rPr lang="fr-FR" dirty="0" err="1"/>
              <a:t>join</a:t>
            </a:r>
            <a:r>
              <a:rPr lang="fr-FR" dirty="0"/>
              <a:t>(</a:t>
            </a:r>
            <a:r>
              <a:rPr lang="fr-FR" i="1" dirty="0"/>
              <a:t>(</a:t>
            </a:r>
            <a:r>
              <a:rPr lang="fr-FR" i="1" dirty="0" err="1"/>
              <a:t>string,string</a:t>
            </a:r>
            <a:r>
              <a:rPr lang="fr-FR" i="1" dirty="0"/>
              <a:t>,...),’ ‘ </a:t>
            </a:r>
            <a:r>
              <a:rPr lang="fr-FR" dirty="0"/>
              <a:t>)</a:t>
            </a:r>
          </a:p>
          <a:p>
            <a:pPr lvl="5"/>
            <a:r>
              <a:rPr lang="fr-FR" dirty="0"/>
              <a:t>Concatène 2 chaînes ou plus en séparant par sep</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63</a:t>
            </a:fld>
            <a:endParaRPr lang="fr-F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String(suite)</a:t>
            </a:r>
          </a:p>
          <a:p>
            <a:pPr lvl="2"/>
            <a:endParaRPr lang="fr-FR" dirty="0"/>
          </a:p>
          <a:p>
            <a:pPr lvl="2"/>
            <a:r>
              <a:rPr lang="fr-FR" dirty="0" err="1"/>
              <a:t>substring</a:t>
            </a:r>
            <a:r>
              <a:rPr lang="fr-FR" dirty="0"/>
              <a:t>(</a:t>
            </a:r>
            <a:r>
              <a:rPr lang="fr-FR" i="1" dirty="0" err="1"/>
              <a:t>string,start</a:t>
            </a:r>
            <a:r>
              <a:rPr lang="fr-FR" i="1" dirty="0"/>
              <a:t>[,</a:t>
            </a:r>
            <a:r>
              <a:rPr lang="fr-FR" i="1" dirty="0" err="1"/>
              <a:t>len</a:t>
            </a:r>
            <a:r>
              <a:rPr lang="fr-FR" i="1" dirty="0"/>
              <a:t>]</a:t>
            </a:r>
            <a:r>
              <a:rPr lang="fr-FR" dirty="0"/>
              <a:t>)</a:t>
            </a:r>
          </a:p>
          <a:p>
            <a:pPr lvl="6"/>
            <a:r>
              <a:rPr lang="fr-FR" dirty="0"/>
              <a:t>Renvoie une partie de la chaîne commencer a </a:t>
            </a:r>
            <a:r>
              <a:rPr lang="fr-FR" dirty="0" err="1"/>
              <a:t>start</a:t>
            </a:r>
            <a:endParaRPr lang="fr-FR" dirty="0"/>
          </a:p>
          <a:p>
            <a:pPr lvl="2"/>
            <a:endParaRPr lang="fr-FR" dirty="0"/>
          </a:p>
          <a:p>
            <a:pPr lvl="2"/>
            <a:r>
              <a:rPr lang="fr-FR" dirty="0"/>
              <a:t>string-</a:t>
            </a:r>
            <a:r>
              <a:rPr lang="fr-FR" dirty="0" err="1"/>
              <a:t>length</a:t>
            </a:r>
            <a:r>
              <a:rPr lang="fr-FR" dirty="0"/>
              <a:t>(</a:t>
            </a:r>
            <a:r>
              <a:rPr lang="fr-FR" i="1" dirty="0"/>
              <a:t>string</a:t>
            </a:r>
            <a:r>
              <a:rPr lang="fr-FR" dirty="0"/>
              <a:t>)</a:t>
            </a:r>
          </a:p>
          <a:p>
            <a:pPr lvl="6"/>
            <a:r>
              <a:rPr lang="fr-FR" dirty="0"/>
              <a:t>Renvoie la longueur de la chaîne</a:t>
            </a:r>
          </a:p>
          <a:p>
            <a:pPr lvl="2"/>
            <a:endParaRPr lang="fr-FR" dirty="0"/>
          </a:p>
          <a:p>
            <a:pPr lvl="2"/>
            <a:r>
              <a:rPr lang="fr-FR" dirty="0" err="1"/>
              <a:t>Contains</a:t>
            </a:r>
            <a:r>
              <a:rPr lang="fr-FR" dirty="0"/>
              <a:t>(</a:t>
            </a:r>
            <a:r>
              <a:rPr lang="fr-FR" i="1" dirty="0"/>
              <a:t>string1,string2</a:t>
            </a:r>
            <a:r>
              <a:rPr lang="fr-FR" dirty="0"/>
              <a:t>)</a:t>
            </a:r>
          </a:p>
          <a:p>
            <a:pPr lvl="2"/>
            <a:r>
              <a:rPr lang="fr-FR" dirty="0" err="1"/>
              <a:t>starts</a:t>
            </a:r>
            <a:r>
              <a:rPr lang="fr-FR" dirty="0"/>
              <a:t>-</a:t>
            </a:r>
            <a:r>
              <a:rPr lang="fr-FR" dirty="0" err="1"/>
              <a:t>with</a:t>
            </a:r>
            <a:r>
              <a:rPr lang="fr-FR" dirty="0"/>
              <a:t>(</a:t>
            </a:r>
            <a:r>
              <a:rPr lang="fr-FR" i="1" dirty="0"/>
              <a:t>string1,string2</a:t>
            </a:r>
            <a:r>
              <a:rPr lang="fr-FR" dirty="0"/>
              <a:t>)</a:t>
            </a:r>
          </a:p>
          <a:p>
            <a:pPr lvl="2"/>
            <a:r>
              <a:rPr lang="fr-FR" dirty="0"/>
              <a:t> </a:t>
            </a:r>
            <a:r>
              <a:rPr lang="fr-FR" dirty="0" err="1"/>
              <a:t>ends</a:t>
            </a:r>
            <a:r>
              <a:rPr lang="fr-FR" dirty="0"/>
              <a:t>-</a:t>
            </a:r>
            <a:r>
              <a:rPr lang="fr-FR" dirty="0" err="1"/>
              <a:t>with</a:t>
            </a:r>
            <a:r>
              <a:rPr lang="fr-FR" dirty="0"/>
              <a:t>(</a:t>
            </a:r>
            <a:r>
              <a:rPr lang="fr-FR" i="1" dirty="0"/>
              <a:t>string1,string2</a:t>
            </a:r>
            <a:r>
              <a:rPr lang="fr-FR" dirty="0"/>
              <a:t>)</a:t>
            </a:r>
          </a:p>
          <a:p>
            <a:pPr lvl="2"/>
            <a:r>
              <a:rPr lang="fr-FR" dirty="0"/>
              <a:t>match(string1,string2)</a:t>
            </a:r>
          </a:p>
          <a:p>
            <a:pPr lvl="6"/>
            <a:r>
              <a:rPr lang="fr-FR" dirty="0"/>
              <a:t>Renvoie vrai si présent (intégral ou partiel, suivant type de recherche)</a:t>
            </a:r>
          </a:p>
          <a:p>
            <a:pPr lvl="2"/>
            <a:endParaRPr lang="fr-FR" dirty="0"/>
          </a:p>
          <a:p>
            <a:pPr lvl="2"/>
            <a:r>
              <a:rPr lang="fr-FR" dirty="0"/>
              <a:t>replace(</a:t>
            </a:r>
            <a:r>
              <a:rPr lang="fr-FR" i="1" dirty="0" err="1"/>
              <a:t>string,pattern</a:t>
            </a:r>
            <a:r>
              <a:rPr lang="fr-FR" i="1" dirty="0"/>
              <a:t>,replace</a:t>
            </a:r>
            <a:r>
              <a:rPr lang="fr-FR" dirty="0"/>
              <a:t>)</a:t>
            </a:r>
          </a:p>
          <a:p>
            <a:pPr lvl="6"/>
            <a:r>
              <a:rPr lang="fr-FR" dirty="0"/>
              <a:t>Remplace le </a:t>
            </a:r>
            <a:r>
              <a:rPr lang="fr-FR" dirty="0" err="1"/>
              <a:t>partern</a:t>
            </a:r>
            <a:r>
              <a:rPr lang="fr-FR" dirty="0"/>
              <a:t> contenu dans string par replace</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64</a:t>
            </a:fld>
            <a:endParaRPr lang="fr-F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Les fonctions Xpath :</a:t>
            </a:r>
          </a:p>
          <a:p>
            <a:pPr lvl="1"/>
            <a:r>
              <a:rPr lang="fr-FR" dirty="0" err="1"/>
              <a:t>Boolean</a:t>
            </a:r>
            <a:endParaRPr lang="fr-FR" dirty="0"/>
          </a:p>
          <a:p>
            <a:pPr lvl="1"/>
            <a:endParaRPr lang="fr-FR" dirty="0"/>
          </a:p>
          <a:p>
            <a:pPr lvl="2"/>
            <a:r>
              <a:rPr lang="fr-FR" dirty="0" err="1"/>
              <a:t>True</a:t>
            </a:r>
            <a:r>
              <a:rPr lang="fr-FR" dirty="0"/>
              <a:t>()</a:t>
            </a:r>
          </a:p>
          <a:p>
            <a:pPr lvl="5"/>
            <a:r>
              <a:rPr lang="fr-FR" dirty="0"/>
              <a:t>Renvoie vrai pour </a:t>
            </a:r>
            <a:r>
              <a:rPr lang="fr-FR" dirty="0" err="1"/>
              <a:t>true</a:t>
            </a:r>
            <a:r>
              <a:rPr lang="fr-FR" dirty="0"/>
              <a:t>  pour vrai</a:t>
            </a:r>
          </a:p>
          <a:p>
            <a:pPr lvl="5"/>
            <a:endParaRPr lang="fr-FR" dirty="0"/>
          </a:p>
          <a:p>
            <a:pPr lvl="2"/>
            <a:r>
              <a:rPr lang="fr-FR" dirty="0"/>
              <a:t> False()</a:t>
            </a:r>
          </a:p>
          <a:p>
            <a:pPr lvl="5"/>
            <a:r>
              <a:rPr lang="fr-FR" dirty="0"/>
              <a:t>Renvoie vrai pour  faux pour false</a:t>
            </a:r>
          </a:p>
          <a:p>
            <a:pPr lvl="2"/>
            <a:endParaRPr lang="fr-FR" dirty="0"/>
          </a:p>
          <a:p>
            <a:pPr lvl="2"/>
            <a:r>
              <a:rPr lang="fr-FR" dirty="0"/>
              <a:t>Not(</a:t>
            </a:r>
            <a:r>
              <a:rPr lang="fr-FR" dirty="0" err="1"/>
              <a:t>boolean</a:t>
            </a:r>
            <a:r>
              <a:rPr lang="fr-FR" dirty="0"/>
              <a:t>)</a:t>
            </a:r>
          </a:p>
          <a:p>
            <a:pPr lvl="5"/>
            <a:r>
              <a:rPr lang="fr-FR" dirty="0"/>
              <a:t>Renvoie l’inverse de </a:t>
            </a:r>
            <a:r>
              <a:rPr lang="fr-FR" dirty="0" err="1"/>
              <a:t>boolean</a:t>
            </a:r>
            <a:endParaRPr lang="fr-FR" dirty="0"/>
          </a:p>
          <a:p>
            <a:pPr lvl="2"/>
            <a:endParaRPr lang="fr-FR" dirty="0"/>
          </a:p>
          <a:p>
            <a:pPr lvl="2"/>
            <a:r>
              <a:rPr lang="fr-FR" dirty="0" err="1"/>
              <a:t>Boolean</a:t>
            </a:r>
            <a:r>
              <a:rPr lang="fr-FR" dirty="0"/>
              <a:t>(</a:t>
            </a:r>
            <a:r>
              <a:rPr lang="fr-FR" i="1" dirty="0" err="1"/>
              <a:t>arg</a:t>
            </a:r>
            <a:r>
              <a:rPr lang="fr-FR" dirty="0"/>
              <a:t>)</a:t>
            </a:r>
          </a:p>
          <a:p>
            <a:pPr lvl="5"/>
            <a:r>
              <a:rPr lang="fr-FR" dirty="0" err="1"/>
              <a:t>Cast</a:t>
            </a:r>
            <a:r>
              <a:rPr lang="fr-FR" dirty="0"/>
              <a:t> en type </a:t>
            </a:r>
            <a:r>
              <a:rPr lang="fr-FR" dirty="0" err="1"/>
              <a:t>boolean</a:t>
            </a:r>
            <a:r>
              <a:rPr lang="fr-FR" dirty="0"/>
              <a:t> de </a:t>
            </a:r>
            <a:r>
              <a:rPr lang="fr-FR" dirty="0" err="1"/>
              <a:t>arg</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65</a:t>
            </a:fld>
            <a:endParaRPr lang="fr-F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Les fonctions de contexte nœud et machine</a:t>
            </a:r>
          </a:p>
          <a:p>
            <a:pPr lvl="2"/>
            <a:r>
              <a:rPr lang="fr-FR" dirty="0"/>
              <a:t>Position(), Last()</a:t>
            </a:r>
          </a:p>
          <a:p>
            <a:pPr lvl="6"/>
            <a:r>
              <a:rPr lang="fr-FR" dirty="0"/>
              <a:t>Renvoie la position relative de l’élément en cours  et last renvoie la dernière position de l’élément en cours</a:t>
            </a:r>
          </a:p>
          <a:p>
            <a:pPr lvl="2"/>
            <a:endParaRPr lang="fr-FR" dirty="0"/>
          </a:p>
          <a:p>
            <a:pPr lvl="2"/>
            <a:r>
              <a:rPr lang="fr-FR" b="1" dirty="0"/>
              <a:t>Uniquement </a:t>
            </a:r>
            <a:r>
              <a:rPr lang="fr-FR" b="1" dirty="0" err="1"/>
              <a:t>Xpath</a:t>
            </a:r>
            <a:r>
              <a:rPr lang="fr-FR" b="1" dirty="0"/>
              <a:t> 2+</a:t>
            </a:r>
          </a:p>
          <a:p>
            <a:pPr lvl="3"/>
            <a:r>
              <a:rPr lang="fr-FR" dirty="0" err="1"/>
              <a:t>Current</a:t>
            </a:r>
            <a:r>
              <a:rPr lang="fr-FR" dirty="0"/>
              <a:t>-</a:t>
            </a:r>
            <a:r>
              <a:rPr lang="fr-FR" dirty="0" err="1"/>
              <a:t>dateTime</a:t>
            </a:r>
            <a:r>
              <a:rPr lang="fr-FR" dirty="0"/>
              <a:t>(), Current-time(), Current-date()</a:t>
            </a:r>
          </a:p>
          <a:p>
            <a:pPr lvl="6"/>
            <a:r>
              <a:rPr lang="fr-FR" dirty="0"/>
              <a:t>Renvoie la date actuelle au format date, time, datetime toujours avec Timezone</a:t>
            </a:r>
          </a:p>
          <a:p>
            <a:pPr lvl="1"/>
            <a:r>
              <a:rPr lang="fr-FR" dirty="0"/>
              <a:t>Les fonctions d’agrégat</a:t>
            </a:r>
          </a:p>
          <a:p>
            <a:pPr lvl="2"/>
            <a:r>
              <a:rPr lang="fr-FR" dirty="0"/>
              <a:t>count(</a:t>
            </a:r>
            <a:r>
              <a:rPr lang="fr-FR" dirty="0" err="1"/>
              <a:t>node</a:t>
            </a:r>
            <a:r>
              <a:rPr lang="fr-FR" dirty="0"/>
              <a:t>)</a:t>
            </a:r>
          </a:p>
          <a:p>
            <a:pPr lvl="6"/>
            <a:r>
              <a:rPr lang="fr-FR" dirty="0"/>
              <a:t>Renvoie le nombre d’élément </a:t>
            </a:r>
            <a:r>
              <a:rPr lang="fr-FR" dirty="0" err="1"/>
              <a:t>node</a:t>
            </a:r>
            <a:endParaRPr lang="fr-FR" dirty="0"/>
          </a:p>
          <a:p>
            <a:pPr lvl="2"/>
            <a:r>
              <a:rPr lang="fr-FR" dirty="0" err="1"/>
              <a:t>sum</a:t>
            </a:r>
            <a:r>
              <a:rPr lang="fr-FR" dirty="0"/>
              <a:t>(</a:t>
            </a:r>
            <a:r>
              <a:rPr lang="fr-FR" dirty="0" err="1"/>
              <a:t>arg,arg</a:t>
            </a:r>
            <a:r>
              <a:rPr lang="fr-FR" dirty="0"/>
              <a:t>[,…]),</a:t>
            </a:r>
          </a:p>
          <a:p>
            <a:pPr lvl="6"/>
            <a:r>
              <a:rPr lang="fr-FR" dirty="0"/>
              <a:t>Renvoie la somme des </a:t>
            </a:r>
            <a:r>
              <a:rPr lang="fr-FR" dirty="0" err="1"/>
              <a:t>arg</a:t>
            </a:r>
            <a:r>
              <a:rPr lang="fr-FR" dirty="0"/>
              <a:t> contenus ou la moyenne</a:t>
            </a:r>
          </a:p>
          <a:p>
            <a:pPr lvl="2"/>
            <a:endParaRPr lang="fr-FR" dirty="0"/>
          </a:p>
          <a:p>
            <a:pPr lvl="2"/>
            <a:r>
              <a:rPr lang="fr-FR" b="1" dirty="0"/>
              <a:t>Uniquement </a:t>
            </a:r>
            <a:r>
              <a:rPr lang="fr-FR" b="1" dirty="0" err="1"/>
              <a:t>Xpath</a:t>
            </a:r>
            <a:r>
              <a:rPr lang="fr-FR" b="1" dirty="0"/>
              <a:t> 2+</a:t>
            </a:r>
          </a:p>
          <a:p>
            <a:pPr lvl="3"/>
            <a:r>
              <a:rPr lang="fr-FR" dirty="0"/>
              <a:t>max(</a:t>
            </a:r>
            <a:r>
              <a:rPr lang="fr-FR" dirty="0" err="1"/>
              <a:t>arg,arg</a:t>
            </a:r>
            <a:r>
              <a:rPr lang="fr-FR" dirty="0"/>
              <a:t>[,…]), min(</a:t>
            </a:r>
            <a:r>
              <a:rPr lang="fr-FR" dirty="0" err="1"/>
              <a:t>arg,arg</a:t>
            </a:r>
            <a:r>
              <a:rPr lang="fr-FR" dirty="0"/>
              <a:t>[,…]), </a:t>
            </a:r>
            <a:r>
              <a:rPr lang="fr-FR" dirty="0" err="1"/>
              <a:t>avg</a:t>
            </a:r>
            <a:r>
              <a:rPr lang="fr-FR" dirty="0"/>
              <a:t>(</a:t>
            </a:r>
            <a:r>
              <a:rPr lang="fr-FR" dirty="0" err="1"/>
              <a:t>arg</a:t>
            </a:r>
            <a:r>
              <a:rPr lang="fr-FR" dirty="0"/>
              <a:t>[,</a:t>
            </a:r>
            <a:r>
              <a:rPr lang="fr-FR" dirty="0" err="1"/>
              <a:t>arg</a:t>
            </a:r>
            <a:r>
              <a:rPr lang="fr-FR" dirty="0"/>
              <a:t>,…])</a:t>
            </a:r>
          </a:p>
          <a:p>
            <a:pPr lvl="6"/>
            <a:r>
              <a:rPr lang="fr-FR" dirty="0"/>
              <a:t>Renvoie la valeur max, min ou moyenne des </a:t>
            </a:r>
            <a:r>
              <a:rPr lang="fr-FR" dirty="0" err="1"/>
              <a:t>arg</a:t>
            </a:r>
            <a:r>
              <a:rPr lang="fr-FR" dirty="0"/>
              <a:t> contenus</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66</a:t>
            </a:fld>
            <a:endParaRPr lang="fr-F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85000" lnSpcReduction="20000"/>
          </a:bodyPr>
          <a:lstStyle/>
          <a:p>
            <a:r>
              <a:rPr lang="fr-FR" dirty="0"/>
              <a:t>Les fonctions Xpath :</a:t>
            </a:r>
          </a:p>
          <a:p>
            <a:pPr lvl="1"/>
            <a:r>
              <a:rPr lang="fr-FR" dirty="0"/>
              <a:t>Les fonctions d’agrégat</a:t>
            </a:r>
          </a:p>
          <a:p>
            <a:pPr lvl="2"/>
            <a:r>
              <a:rPr lang="fr-FR" dirty="0"/>
              <a:t>Count(node)</a:t>
            </a:r>
          </a:p>
          <a:p>
            <a:pPr lvl="6"/>
            <a:r>
              <a:rPr lang="fr-FR" dirty="0"/>
              <a:t>Renvoie le nombre d’élément </a:t>
            </a:r>
            <a:r>
              <a:rPr lang="fr-FR" dirty="0" err="1"/>
              <a:t>node</a:t>
            </a:r>
            <a:endParaRPr lang="fr-FR" dirty="0"/>
          </a:p>
          <a:p>
            <a:pPr lvl="6"/>
            <a:endParaRPr lang="fr-FR" dirty="0"/>
          </a:p>
          <a:p>
            <a:pPr lvl="1"/>
            <a:r>
              <a:rPr lang="fr-FR" dirty="0"/>
              <a:t>Les fonctions d’agrégat </a:t>
            </a:r>
            <a:r>
              <a:rPr lang="fr-FR" b="1" u="sng" dirty="0" err="1"/>
              <a:t>Xpath</a:t>
            </a:r>
            <a:r>
              <a:rPr lang="fr-FR" b="1" u="sng" dirty="0"/>
              <a:t> 2.0</a:t>
            </a:r>
          </a:p>
          <a:p>
            <a:pPr lvl="1"/>
            <a:endParaRPr lang="fr-FR" b="1" u="sng" dirty="0"/>
          </a:p>
          <a:p>
            <a:pPr lvl="2"/>
            <a:r>
              <a:rPr lang="fr-FR" dirty="0"/>
              <a:t>Max(</a:t>
            </a:r>
            <a:r>
              <a:rPr lang="fr-FR" dirty="0" err="1"/>
              <a:t>arg,arg</a:t>
            </a:r>
            <a:r>
              <a:rPr lang="fr-FR" dirty="0"/>
              <a:t>[,…])</a:t>
            </a:r>
          </a:p>
          <a:p>
            <a:pPr lvl="2"/>
            <a:r>
              <a:rPr lang="fr-FR" dirty="0"/>
              <a:t>Min(</a:t>
            </a:r>
            <a:r>
              <a:rPr lang="fr-FR" dirty="0" err="1"/>
              <a:t>arg,arg</a:t>
            </a:r>
            <a:r>
              <a:rPr lang="fr-FR" dirty="0"/>
              <a:t>[,…])</a:t>
            </a:r>
          </a:p>
          <a:p>
            <a:pPr lvl="6"/>
            <a:r>
              <a:rPr lang="fr-FR" dirty="0"/>
              <a:t>Renvoie la valeur max ou min des </a:t>
            </a:r>
            <a:r>
              <a:rPr lang="fr-FR" dirty="0" err="1"/>
              <a:t>arg</a:t>
            </a:r>
            <a:r>
              <a:rPr lang="fr-FR" dirty="0"/>
              <a:t> contenus</a:t>
            </a:r>
          </a:p>
          <a:p>
            <a:pPr lvl="6"/>
            <a:endParaRPr lang="fr-FR" dirty="0"/>
          </a:p>
          <a:p>
            <a:pPr lvl="2"/>
            <a:r>
              <a:rPr lang="fr-FR" dirty="0" err="1"/>
              <a:t>Avg</a:t>
            </a:r>
            <a:r>
              <a:rPr lang="fr-FR" dirty="0"/>
              <a:t>(</a:t>
            </a:r>
            <a:r>
              <a:rPr lang="fr-FR" dirty="0" err="1"/>
              <a:t>arg</a:t>
            </a:r>
            <a:r>
              <a:rPr lang="fr-FR" dirty="0"/>
              <a:t>)</a:t>
            </a:r>
          </a:p>
          <a:p>
            <a:pPr lvl="5"/>
            <a:r>
              <a:rPr lang="fr-FR" dirty="0"/>
              <a:t>Renvoie la valeur max ou min des </a:t>
            </a:r>
            <a:r>
              <a:rPr lang="fr-FR" dirty="0" err="1"/>
              <a:t>arg</a:t>
            </a:r>
            <a:r>
              <a:rPr lang="fr-FR" dirty="0"/>
              <a:t> contenus</a:t>
            </a:r>
          </a:p>
          <a:p>
            <a:pPr lvl="5"/>
            <a:endParaRPr lang="fr-FR" dirty="0"/>
          </a:p>
          <a:p>
            <a:pPr lvl="2"/>
            <a:r>
              <a:rPr lang="fr-FR" dirty="0" err="1"/>
              <a:t>Sum</a:t>
            </a:r>
            <a:r>
              <a:rPr lang="fr-FR" dirty="0"/>
              <a:t>(</a:t>
            </a:r>
            <a:r>
              <a:rPr lang="fr-FR" dirty="0" err="1"/>
              <a:t>arg,arg</a:t>
            </a:r>
            <a:r>
              <a:rPr lang="fr-FR" dirty="0"/>
              <a:t>[,…])</a:t>
            </a:r>
          </a:p>
          <a:p>
            <a:pPr lvl="6"/>
            <a:r>
              <a:rPr lang="fr-FR" dirty="0"/>
              <a:t>Renvoie la somme des arg contenus</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67</a:t>
            </a:fld>
            <a:endParaRPr lang="fr-F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&amp; astuces</a:t>
            </a:r>
          </a:p>
        </p:txBody>
      </p:sp>
      <p:sp>
        <p:nvSpPr>
          <p:cNvPr id="3" name="Espace réservé du contenu 2"/>
          <p:cNvSpPr>
            <a:spLocks noGrp="1"/>
          </p:cNvSpPr>
          <p:nvPr>
            <p:ph idx="1"/>
          </p:nvPr>
        </p:nvSpPr>
        <p:spPr/>
        <p:txBody>
          <a:bodyPr>
            <a:normAutofit lnSpcReduction="10000"/>
          </a:bodyPr>
          <a:lstStyle/>
          <a:p>
            <a:r>
              <a:rPr lang="fr-FR" dirty="0"/>
              <a:t>Pour chaque expression </a:t>
            </a:r>
            <a:r>
              <a:rPr lang="fr-FR" dirty="0" err="1"/>
              <a:t>Xapth</a:t>
            </a:r>
            <a:r>
              <a:rPr lang="fr-FR" dirty="0"/>
              <a:t> plusieurs question a se poser pour bien écrire :</a:t>
            </a:r>
          </a:p>
          <a:p>
            <a:pPr lvl="1"/>
            <a:endParaRPr lang="fr-FR" dirty="0"/>
          </a:p>
          <a:p>
            <a:pPr lvl="1"/>
            <a:r>
              <a:rPr lang="fr-FR" b="1" u="sng" dirty="0"/>
              <a:t>Ou suis-je ?</a:t>
            </a:r>
          </a:p>
          <a:p>
            <a:pPr lvl="4"/>
            <a:r>
              <a:rPr lang="fr-FR" dirty="0"/>
              <a:t>contexte de départ de la requête</a:t>
            </a:r>
          </a:p>
          <a:p>
            <a:pPr lvl="2"/>
            <a:r>
              <a:rPr lang="fr-FR" dirty="0"/>
              <a:t>Dois-je partir d'ici ou de la racine</a:t>
            </a:r>
          </a:p>
          <a:p>
            <a:pPr lvl="4"/>
            <a:r>
              <a:rPr lang="fr-FR" dirty="0"/>
              <a:t>/ ou // en début de recherche</a:t>
            </a:r>
          </a:p>
          <a:p>
            <a:pPr lvl="1"/>
            <a:endParaRPr lang="fr-FR" dirty="0"/>
          </a:p>
          <a:p>
            <a:pPr lvl="1"/>
            <a:r>
              <a:rPr lang="fr-FR" b="1" u="sng" dirty="0"/>
              <a:t>Ou vais-je ?</a:t>
            </a:r>
          </a:p>
          <a:p>
            <a:pPr lvl="4"/>
            <a:r>
              <a:rPr lang="fr-FR" dirty="0"/>
              <a:t>Le chemin du nœud </a:t>
            </a:r>
          </a:p>
          <a:p>
            <a:pPr lvl="2"/>
            <a:r>
              <a:rPr lang="fr-FR" dirty="0"/>
              <a:t>Poser les conditions du tronc vers les feuilles </a:t>
            </a:r>
          </a:p>
          <a:p>
            <a:pPr lvl="4"/>
            <a:r>
              <a:rPr lang="fr-FR" b="1" dirty="0"/>
              <a:t>dégrossir les filtre [ ] dans le sens de parcours</a:t>
            </a:r>
          </a:p>
          <a:p>
            <a:pPr lvl="4"/>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68</a:t>
            </a:fld>
            <a:endParaRPr lang="fr-F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a:t>
            </a:r>
            <a:r>
              <a:rPr lang="fr-FR" dirty="0" err="1"/>
              <a:t>XPath</a:t>
            </a:r>
            <a:r>
              <a:rPr lang="fr-FR" dirty="0"/>
              <a:t>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69</a:t>
            </a:fld>
            <a:endParaRPr lang="fr-FR"/>
          </a:p>
        </p:txBody>
      </p:sp>
      <p:pic>
        <p:nvPicPr>
          <p:cNvPr id="1027" name="Picture 3"/>
          <p:cNvPicPr>
            <a:picLocks noChangeAspect="1" noChangeArrowheads="1"/>
          </p:cNvPicPr>
          <p:nvPr/>
        </p:nvPicPr>
        <p:blipFill>
          <a:blip r:embed="rId2"/>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286388"/>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21444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AutoShape 2"/>
          <p:cNvSpPr>
            <a:spLocks noGrp="1" noChangeArrowheads="1"/>
          </p:cNvSpPr>
          <p:nvPr>
            <p:ph type="title"/>
          </p:nvPr>
        </p:nvSpPr>
        <p:spPr/>
        <p:txBody>
          <a:bodyPr/>
          <a:lstStyle/>
          <a:p>
            <a:pPr eaLnBrk="1" hangingPunct="1"/>
            <a:r>
              <a:rPr lang="fr-FR" dirty="0"/>
              <a:t>Au sommaire</a:t>
            </a:r>
          </a:p>
        </p:txBody>
      </p:sp>
      <p:sp>
        <p:nvSpPr>
          <p:cNvPr id="130052"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Au programme :</a:t>
            </a:r>
          </a:p>
          <a:p>
            <a:pPr lvl="1"/>
            <a:endParaRPr lang="fr-FR" dirty="0">
              <a:ea typeface="MS Mincho" pitchFamily="49" charset="-128"/>
            </a:endParaRPr>
          </a:p>
          <a:p>
            <a:pPr lvl="1" eaLnBrk="1" hangingPunct="1"/>
            <a:r>
              <a:rPr lang="fr-FR" dirty="0">
                <a:ea typeface="MS Mincho" pitchFamily="49" charset="-128"/>
              </a:rPr>
              <a:t> Mise en forme du XML avec les feuilles de style CSS et enjeux du langage XSLT sur la transformation XML.</a:t>
            </a:r>
          </a:p>
          <a:p>
            <a:pPr lvl="6"/>
            <a:r>
              <a:rPr lang="fr-FR" dirty="0">
                <a:ea typeface="MS Mincho" pitchFamily="49" charset="-128"/>
              </a:rPr>
              <a:t>Mise en page simple de contenu XML</a:t>
            </a:r>
          </a:p>
          <a:p>
            <a:pPr lvl="1" eaLnBrk="1" hangingPunct="1"/>
            <a:r>
              <a:rPr lang="fr-FR" dirty="0">
                <a:ea typeface="MS Mincho" pitchFamily="49" charset="-128"/>
              </a:rPr>
              <a:t> L'exploration avec XPath 1.0 et 2.0 dans les données XML.</a:t>
            </a:r>
          </a:p>
          <a:p>
            <a:pPr lvl="6"/>
            <a:r>
              <a:rPr lang="fr-FR" dirty="0">
                <a:ea typeface="MS Mincho" pitchFamily="49" charset="-128"/>
              </a:rPr>
              <a:t>Parcours simple et complexe des arbres</a:t>
            </a:r>
          </a:p>
          <a:p>
            <a:pPr lvl="1" eaLnBrk="1" hangingPunct="1"/>
            <a:r>
              <a:rPr lang="fr-FR" dirty="0">
                <a:ea typeface="MS Mincho" pitchFamily="49" charset="-128"/>
              </a:rPr>
              <a:t> Le langage de transformation XSL-T 1.0 et 2.0 : construction d'arbres, restructuration,</a:t>
            </a:r>
          </a:p>
          <a:p>
            <a:pPr lvl="6"/>
            <a:r>
              <a:rPr lang="fr-FR" dirty="0">
                <a:ea typeface="MS Mincho" pitchFamily="49" charset="-128"/>
              </a:rPr>
              <a:t>Reformatage de documents XML/XML</a:t>
            </a:r>
          </a:p>
          <a:p>
            <a:pPr lvl="1" eaLnBrk="1" hangingPunct="1"/>
            <a:r>
              <a:rPr lang="fr-FR" dirty="0">
                <a:ea typeface="MS Mincho" pitchFamily="49" charset="-128"/>
              </a:rPr>
              <a:t> Les feuilles de style XSL-T : templates, structures. Visualisation brute sur les navigateurs.</a:t>
            </a:r>
          </a:p>
          <a:p>
            <a:pPr lvl="6"/>
            <a:r>
              <a:rPr lang="fr-FR" dirty="0">
                <a:ea typeface="MS Mincho" pitchFamily="49" charset="-128"/>
              </a:rPr>
              <a:t>Transformation de documents  XML/HTML</a:t>
            </a:r>
          </a:p>
          <a:p>
            <a:pPr lvl="1" eaLnBrk="1" hangingPunct="1"/>
            <a:r>
              <a:rPr lang="fr-FR" dirty="0">
                <a:ea typeface="MS Mincho" pitchFamily="49" charset="-128"/>
              </a:rPr>
              <a:t> Génération multi-formats : XHTML, PDF/RTF (XSL-Fo).</a:t>
            </a:r>
          </a:p>
          <a:p>
            <a:pPr lvl="6"/>
            <a:r>
              <a:rPr lang="fr-FR" dirty="0">
                <a:ea typeface="MS Mincho" pitchFamily="49" charset="-128"/>
              </a:rPr>
              <a:t>Transformation de document </a:t>
            </a:r>
            <a:r>
              <a:rPr lang="fr-FR" dirty="0" err="1">
                <a:ea typeface="MS Mincho" pitchFamily="49" charset="-128"/>
              </a:rPr>
              <a:t>xml</a:t>
            </a:r>
            <a:r>
              <a:rPr lang="fr-FR" dirty="0">
                <a:ea typeface="MS Mincho" pitchFamily="49" charset="-128"/>
              </a:rPr>
              <a:t> pour les éditions particulières</a:t>
            </a:r>
          </a:p>
          <a:p>
            <a:pPr lvl="1" eaLnBrk="1" hangingPunct="1"/>
            <a:r>
              <a:rPr lang="fr-FR" dirty="0">
                <a:ea typeface="MS Mincho" pitchFamily="49" charset="-128"/>
              </a:rPr>
              <a:t>Génération d‘éléments graphiques dynamique</a:t>
            </a:r>
          </a:p>
          <a:p>
            <a:pPr lvl="6"/>
            <a:r>
              <a:rPr lang="fr-FR" dirty="0">
                <a:ea typeface="MS Mincho" pitchFamily="49" charset="-128"/>
              </a:rPr>
              <a:t>Création de dessins ou animation a partir de données XML</a:t>
            </a:r>
          </a:p>
          <a:p>
            <a:pPr lvl="1" eaLnBrk="1" hangingPunct="1"/>
            <a:r>
              <a:rPr lang="fr-FR" dirty="0">
                <a:ea typeface="MS Mincho" pitchFamily="49" charset="-128"/>
              </a:rPr>
              <a:t>Cumul de langage XSL-T+SVG, XSL-FO+SVG</a:t>
            </a:r>
          </a:p>
          <a:p>
            <a:pPr lvl="6"/>
            <a:r>
              <a:rPr lang="fr-FR" dirty="0">
                <a:ea typeface="MS Mincho" pitchFamily="49" charset="-128"/>
              </a:rPr>
              <a:t>Edition  de rapport  riche contenant des graphiques a partir de données XML</a:t>
            </a:r>
          </a:p>
          <a:p>
            <a:pPr lvl="1"/>
            <a:r>
              <a:rPr lang="fr-FR" dirty="0">
                <a:ea typeface="MS Mincho" pitchFamily="49" charset="-128"/>
              </a:rPr>
              <a:t>L’exploitation des XSL	</a:t>
            </a:r>
          </a:p>
          <a:p>
            <a:pPr lvl="6"/>
            <a:r>
              <a:rPr lang="fr-FR" dirty="0">
                <a:ea typeface="MS Mincho" pitchFamily="49" charset="-128"/>
              </a:rPr>
              <a:t>Types  et contexte d’exploitation XSL </a:t>
            </a:r>
          </a:p>
          <a:p>
            <a:pPr lvl="1" eaLnBrk="1" hangingPunct="1"/>
            <a:r>
              <a:rPr lang="fr-FR" dirty="0">
                <a:ea typeface="MS Mincho" pitchFamily="49" charset="-128"/>
              </a:rPr>
              <a:t>TP</a:t>
            </a:r>
          </a:p>
        </p:txBody>
      </p:sp>
      <p:sp>
        <p:nvSpPr>
          <p:cNvPr id="7" name="Rectangle 13"/>
          <p:cNvSpPr>
            <a:spLocks noGrp="1" noChangeArrowheads="1"/>
          </p:cNvSpPr>
          <p:nvPr>
            <p:ph type="sldNum" sz="quarter" idx="12"/>
          </p:nvPr>
        </p:nvSpPr>
        <p:spPr>
          <a:noFill/>
        </p:spPr>
        <p:txBody>
          <a:bodyPr/>
          <a:lstStyle/>
          <a:p>
            <a:fld id="{B00F1592-6731-47CA-ACC5-FB45BEC6A16F}" type="slidenum">
              <a:rPr lang="fr-FR" smtClean="0"/>
              <a:pPr/>
              <a:t>7</a:t>
            </a:fld>
            <a:endParaRPr lang="fr-F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 chapitre nous avons abordés</a:t>
            </a:r>
          </a:p>
          <a:p>
            <a:pPr lvl="1"/>
            <a:r>
              <a:rPr lang="fr-FR" dirty="0"/>
              <a:t>A syntaxe </a:t>
            </a:r>
            <a:r>
              <a:rPr lang="fr-FR" dirty="0" err="1"/>
              <a:t>Xpath</a:t>
            </a:r>
            <a:endParaRPr lang="fr-FR" dirty="0"/>
          </a:p>
          <a:p>
            <a:pPr lvl="1"/>
            <a:r>
              <a:rPr lang="fr-FR" dirty="0"/>
              <a:t>Les filtres </a:t>
            </a:r>
          </a:p>
          <a:p>
            <a:pPr lvl="1"/>
            <a:r>
              <a:rPr lang="fr-FR" dirty="0"/>
              <a:t>Les fonctions </a:t>
            </a:r>
            <a:r>
              <a:rPr lang="fr-FR" dirty="0" err="1"/>
              <a:t>Xpath</a:t>
            </a:r>
            <a:endParaRPr lang="fr-FR" dirty="0"/>
          </a:p>
          <a:p>
            <a:pPr lvl="1"/>
            <a:r>
              <a:rPr lang="fr-FR" dirty="0"/>
              <a:t>Et les manières de l'utiliser</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70</a:t>
            </a:fld>
            <a:endParaRPr lang="fr-F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742950" indent="-742950">
              <a:buFont typeface="+mj-lt"/>
              <a:buAutoNum type="arabicPeriod" startAt="4"/>
            </a:pPr>
            <a:r>
              <a:rPr lang="fr-FR" dirty="0"/>
              <a:t>XSL-T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71</a:t>
            </a:fld>
            <a:endParaRPr lang="fr-FR"/>
          </a:p>
        </p:txBody>
      </p:sp>
      <p:sp>
        <p:nvSpPr>
          <p:cNvPr id="7" name="Espace réservé du texte 6"/>
          <p:cNvSpPr>
            <a:spLocks noGrp="1"/>
          </p:cNvSpPr>
          <p:nvPr>
            <p:ph type="body" idx="1"/>
          </p:nvPr>
        </p:nvSpPr>
        <p:spPr/>
        <p:txBody>
          <a:bodyPr>
            <a:noAutofit/>
          </a:bodyPr>
          <a:lstStyle/>
          <a:p>
            <a:pPr marL="400050" lvl="0" indent="-400050">
              <a:buFont typeface="Wingdings" pitchFamily="2" charset="2"/>
              <a:buChar char="q"/>
            </a:pPr>
            <a:r>
              <a:rPr lang="fr-FR" sz="1600" dirty="0">
                <a:solidFill>
                  <a:prstClr val="black">
                    <a:tint val="75000"/>
                  </a:prstClr>
                </a:solidFill>
              </a:rPr>
              <a:t>Définition</a:t>
            </a:r>
            <a:endParaRPr lang="fr-FR" sz="1600" i="1" dirty="0">
              <a:solidFill>
                <a:prstClr val="black">
                  <a:tint val="75000"/>
                </a:prstClr>
              </a:solidFill>
            </a:endParaRPr>
          </a:p>
          <a:p>
            <a:pPr marL="400050" lvl="0" indent="-400050">
              <a:buFont typeface="Wingdings" pitchFamily="2" charset="2"/>
              <a:buChar char="q"/>
            </a:pPr>
            <a:r>
              <a:rPr lang="fr-FR" sz="1600" dirty="0">
                <a:solidFill>
                  <a:prstClr val="black">
                    <a:tint val="75000"/>
                  </a:prstClr>
                </a:solidFill>
              </a:rPr>
              <a:t>Compatibilité</a:t>
            </a:r>
          </a:p>
          <a:p>
            <a:pPr marL="400050" lvl="0" indent="-400050">
              <a:buFont typeface="Wingdings" pitchFamily="2" charset="2"/>
              <a:buChar char="q"/>
            </a:pPr>
            <a:r>
              <a:rPr lang="fr-FR" sz="1600" dirty="0">
                <a:solidFill>
                  <a:prstClr val="black">
                    <a:tint val="75000"/>
                  </a:prstClr>
                </a:solidFill>
              </a:rPr>
              <a:t>Outils</a:t>
            </a:r>
          </a:p>
          <a:p>
            <a:pPr marL="400050" lvl="0" indent="-400050">
              <a:buFont typeface="Wingdings" pitchFamily="2" charset="2"/>
              <a:buChar char="q"/>
            </a:pPr>
            <a:r>
              <a:rPr lang="fr-FR" sz="1600" dirty="0">
                <a:solidFill>
                  <a:prstClr val="black">
                    <a:tint val="75000"/>
                  </a:prstClr>
                </a:solidFill>
              </a:rPr>
              <a:t>Liaison XML</a:t>
            </a:r>
            <a:endParaRPr lang="fr-FR" sz="1600" i="1" dirty="0">
              <a:solidFill>
                <a:prstClr val="black">
                  <a:tint val="75000"/>
                </a:prstClr>
              </a:solidFill>
            </a:endParaRPr>
          </a:p>
          <a:p>
            <a:pPr marL="400050" lvl="0" indent="-400050">
              <a:buFont typeface="Wingdings" pitchFamily="2" charset="2"/>
              <a:buChar char="q"/>
            </a:pPr>
            <a:r>
              <a:rPr lang="fr-FR" sz="1600" dirty="0">
                <a:solidFill>
                  <a:prstClr val="black">
                    <a:tint val="75000"/>
                  </a:prstClr>
                </a:solidFill>
              </a:rPr>
              <a:t>Templates</a:t>
            </a:r>
          </a:p>
          <a:p>
            <a:pPr marL="400050" lvl="0" indent="-400050">
              <a:buFont typeface="Wingdings" pitchFamily="2" charset="2"/>
              <a:buChar char="q"/>
            </a:pPr>
            <a:r>
              <a:rPr lang="fr-FR" sz="1600" dirty="0">
                <a:solidFill>
                  <a:prstClr val="black">
                    <a:tint val="75000"/>
                  </a:prstClr>
                </a:solidFill>
              </a:rPr>
              <a:t>Variables</a:t>
            </a:r>
          </a:p>
          <a:p>
            <a:pPr marL="400050" lvl="0" indent="-400050">
              <a:buFont typeface="Wingdings" pitchFamily="2" charset="2"/>
              <a:buChar char="q"/>
            </a:pPr>
            <a:r>
              <a:rPr lang="fr-FR" sz="1600" dirty="0">
                <a:solidFill>
                  <a:prstClr val="black">
                    <a:tint val="75000"/>
                  </a:prstClr>
                </a:solidFill>
              </a:rPr>
              <a:t>Templates paramétrés        </a:t>
            </a:r>
          </a:p>
          <a:p>
            <a:pPr marL="400050" lvl="0" indent="-400050">
              <a:buFont typeface="Wingdings" pitchFamily="2" charset="2"/>
              <a:buChar char="q"/>
            </a:pPr>
            <a:r>
              <a:rPr lang="fr-FR" sz="1600" dirty="0">
                <a:solidFill>
                  <a:prstClr val="black">
                    <a:tint val="75000"/>
                  </a:prstClr>
                </a:solidFill>
              </a:rPr>
              <a:t>Balises</a:t>
            </a:r>
          </a:p>
          <a:p>
            <a:pPr marL="857250" lvl="1" indent="-400050">
              <a:buFont typeface="Wingdings" pitchFamily="2" charset="2"/>
              <a:buChar char="q"/>
            </a:pPr>
            <a:r>
              <a:rPr lang="fr-FR" sz="1400" dirty="0">
                <a:solidFill>
                  <a:prstClr val="black">
                    <a:tint val="75000"/>
                  </a:prstClr>
                </a:solidFill>
              </a:rPr>
              <a:t> </a:t>
            </a:r>
            <a:r>
              <a:rPr lang="fr-FR" sz="1400" dirty="0" err="1">
                <a:solidFill>
                  <a:prstClr val="black">
                    <a:tint val="75000"/>
                  </a:prstClr>
                </a:solidFill>
              </a:rPr>
              <a:t>xsl:output</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Xsl:processing-instruction</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Xsl:value-of</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Xsl:element</a:t>
            </a:r>
            <a:r>
              <a:rPr lang="fr-FR" sz="1400" dirty="0">
                <a:solidFill>
                  <a:prstClr val="black">
                    <a:tint val="75000"/>
                  </a:prstClr>
                </a:solidFill>
              </a:rPr>
              <a:t> / </a:t>
            </a:r>
            <a:r>
              <a:rPr lang="fr-FR" sz="1400" dirty="0" err="1">
                <a:solidFill>
                  <a:prstClr val="black">
                    <a:tint val="75000"/>
                  </a:prstClr>
                </a:solidFill>
              </a:rPr>
              <a:t>xsl:attribut</a:t>
            </a:r>
            <a:endParaRPr lang="fr-FR" sz="1400" dirty="0">
              <a:solidFill>
                <a:prstClr val="black">
                  <a:tint val="75000"/>
                </a:prstClr>
              </a:solidFill>
            </a:endParaRPr>
          </a:p>
          <a:p>
            <a:pPr marL="857250" lvl="1" indent="-400050">
              <a:buFont typeface="Wingdings" pitchFamily="2" charset="2"/>
              <a:buChar char="q"/>
            </a:pPr>
            <a:r>
              <a:rPr lang="fr-FR" sz="1400" dirty="0" err="1">
                <a:solidFill>
                  <a:prstClr val="black">
                    <a:tint val="75000"/>
                  </a:prstClr>
                </a:solidFill>
              </a:rPr>
              <a:t>Xsl:message</a:t>
            </a:r>
            <a:r>
              <a:rPr lang="fr-FR" sz="1400" dirty="0">
                <a:solidFill>
                  <a:prstClr val="black">
                    <a:tint val="75000"/>
                  </a:prstClr>
                </a:solidFill>
              </a:rPr>
              <a:t> / </a:t>
            </a:r>
            <a:r>
              <a:rPr lang="fr-FR" sz="1400" dirty="0" err="1">
                <a:solidFill>
                  <a:prstClr val="black">
                    <a:tint val="75000"/>
                  </a:prstClr>
                </a:solidFill>
              </a:rPr>
              <a:t>xsl:fallback</a:t>
            </a:r>
            <a:endParaRPr lang="fr-FR" sz="1400" dirty="0">
              <a:solidFill>
                <a:prstClr val="black">
                  <a:tint val="75000"/>
                </a:prstClr>
              </a:solidFill>
            </a:endParaRPr>
          </a:p>
          <a:p>
            <a:pPr marL="857250" lvl="1" indent="-400050">
              <a:buFont typeface="Wingdings" pitchFamily="2" charset="2"/>
              <a:buChar char="q"/>
            </a:pPr>
            <a:r>
              <a:rPr lang="fr-FR" sz="1400" dirty="0" err="1">
                <a:solidFill>
                  <a:prstClr val="black">
                    <a:tint val="75000"/>
                  </a:prstClr>
                </a:solidFill>
              </a:rPr>
              <a:t>Xsl:if</a:t>
            </a:r>
            <a:r>
              <a:rPr lang="fr-FR" sz="1400" dirty="0">
                <a:solidFill>
                  <a:prstClr val="black">
                    <a:tint val="75000"/>
                  </a:prstClr>
                </a:solidFill>
              </a:rPr>
              <a:t> / </a:t>
            </a:r>
            <a:r>
              <a:rPr lang="fr-FR" sz="1400" dirty="0" err="1">
                <a:solidFill>
                  <a:prstClr val="black">
                    <a:tint val="75000"/>
                  </a:prstClr>
                </a:solidFill>
              </a:rPr>
              <a:t>Xsl:choose</a:t>
            </a:r>
            <a:endParaRPr lang="fr-FR" sz="1400" dirty="0">
              <a:solidFill>
                <a:prstClr val="black">
                  <a:tint val="75000"/>
                </a:prstClr>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AutoShape 2"/>
          <p:cNvSpPr>
            <a:spLocks noGrp="1" noChangeArrowheads="1"/>
          </p:cNvSpPr>
          <p:nvPr>
            <p:ph type="title"/>
          </p:nvPr>
        </p:nvSpPr>
        <p:spPr/>
        <p:txBody>
          <a:bodyPr>
            <a:normAutofit/>
          </a:bodyPr>
          <a:lstStyle/>
          <a:p>
            <a:r>
              <a:rPr lang="fr-FR" dirty="0"/>
              <a:t>Définition, le langage XSL-T</a:t>
            </a:r>
          </a:p>
        </p:txBody>
      </p:sp>
      <p:sp>
        <p:nvSpPr>
          <p:cNvPr id="14336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Définition</a:t>
            </a:r>
          </a:p>
          <a:p>
            <a:pPr lvl="1" eaLnBrk="1" hangingPunct="1"/>
            <a:r>
              <a:rPr lang="fr-FR" dirty="0">
                <a:ea typeface="MS Mincho" pitchFamily="49" charset="-128"/>
              </a:rPr>
              <a:t> Le XSL (</a:t>
            </a:r>
            <a:r>
              <a:rPr lang="fr-FR" dirty="0" err="1">
                <a:ea typeface="MS Mincho" pitchFamily="49" charset="-128"/>
              </a:rPr>
              <a:t>e</a:t>
            </a:r>
            <a:r>
              <a:rPr lang="fr-FR" b="1" dirty="0" err="1">
                <a:ea typeface="MS Mincho" pitchFamily="49" charset="-128"/>
              </a:rPr>
              <a:t>X</a:t>
            </a:r>
            <a:r>
              <a:rPr lang="fr-FR" dirty="0" err="1">
                <a:ea typeface="MS Mincho" pitchFamily="49" charset="-128"/>
              </a:rPr>
              <a:t>tensible</a:t>
            </a:r>
            <a:r>
              <a:rPr lang="fr-FR" dirty="0">
                <a:ea typeface="MS Mincho" pitchFamily="49" charset="-128"/>
              </a:rPr>
              <a:t> </a:t>
            </a:r>
            <a:r>
              <a:rPr lang="fr-FR" b="1" dirty="0">
                <a:ea typeface="MS Mincho" pitchFamily="49" charset="-128"/>
              </a:rPr>
              <a:t>S</a:t>
            </a:r>
            <a:r>
              <a:rPr lang="fr-FR" dirty="0">
                <a:ea typeface="MS Mincho" pitchFamily="49" charset="-128"/>
              </a:rPr>
              <a:t>tylesheet </a:t>
            </a:r>
            <a:r>
              <a:rPr lang="fr-FR" b="1" dirty="0" err="1">
                <a:ea typeface="MS Mincho" pitchFamily="49" charset="-128"/>
              </a:rPr>
              <a:t>L</a:t>
            </a:r>
            <a:r>
              <a:rPr lang="fr-FR" dirty="0" err="1">
                <a:ea typeface="MS Mincho" pitchFamily="49" charset="-128"/>
              </a:rPr>
              <a:t>anguage</a:t>
            </a:r>
            <a:r>
              <a:rPr lang="fr-FR" dirty="0">
                <a:ea typeface="MS Mincho" pitchFamily="49" charset="-128"/>
              </a:rPr>
              <a:t>) est un langage basé sur XML qui sert à transformer un document XML en un autre document (XML ou non)</a:t>
            </a:r>
          </a:p>
          <a:p>
            <a:pPr lvl="1" eaLnBrk="1" hangingPunct="1"/>
            <a:r>
              <a:rPr lang="fr-FR" dirty="0">
                <a:ea typeface="MS Mincho" pitchFamily="49" charset="-128"/>
              </a:rPr>
              <a:t> </a:t>
            </a:r>
          </a:p>
          <a:p>
            <a:pPr lvl="1" eaLnBrk="1" hangingPunct="1"/>
            <a:r>
              <a:rPr lang="fr-FR" dirty="0">
                <a:ea typeface="MS Mincho" pitchFamily="49" charset="-128"/>
              </a:rPr>
              <a:t>Pour simplifier : CSS = styles pour HTML et XSL = styles pour XML</a:t>
            </a:r>
          </a:p>
          <a:p>
            <a:pPr lvl="1" eaLnBrk="1" hangingPunct="1"/>
            <a:endParaRPr lang="fr-FR" dirty="0">
              <a:ea typeface="MS Mincho" pitchFamily="49" charset="-128"/>
            </a:endParaRPr>
          </a:p>
          <a:p>
            <a:pPr lvl="1" eaLnBrk="1" hangingPunct="1"/>
            <a:r>
              <a:rPr lang="fr-FR" dirty="0">
                <a:ea typeface="MS Mincho" pitchFamily="49" charset="-128"/>
              </a:rPr>
              <a:t> Initialement pour la présentation, mais aussi pour la transformation (XSL/T </a:t>
            </a:r>
            <a:r>
              <a:rPr lang="fr-FR" dirty="0" err="1">
                <a:ea typeface="MS Mincho" pitchFamily="49" charset="-128"/>
              </a:rPr>
              <a:t>Transform</a:t>
            </a:r>
            <a:r>
              <a:rPr lang="fr-FR" dirty="0">
                <a:ea typeface="MS Mincho" pitchFamily="49" charset="-128"/>
              </a:rPr>
              <a:t>, l’exploration et les calculs avec XPath</a:t>
            </a:r>
          </a:p>
          <a:p>
            <a:pPr lvl="1" eaLnBrk="1" hangingPunct="1"/>
            <a:endParaRPr lang="fr-FR" dirty="0">
              <a:ea typeface="MS Mincho" pitchFamily="49" charset="-128"/>
            </a:endParaRPr>
          </a:p>
          <a:p>
            <a:pPr lvl="1" eaLnBrk="1" hangingPunct="1"/>
            <a:r>
              <a:rPr lang="fr-FR" dirty="0">
                <a:ea typeface="MS Mincho" pitchFamily="49" charset="-128"/>
              </a:rPr>
              <a:t> XSL-T se sert d'abord d'un </a:t>
            </a:r>
            <a:r>
              <a:rPr lang="fr-FR" dirty="0" err="1">
                <a:ea typeface="MS Mincho" pitchFamily="49" charset="-128"/>
              </a:rPr>
              <a:t>parser</a:t>
            </a:r>
            <a:r>
              <a:rPr lang="fr-FR" dirty="0">
                <a:ea typeface="MS Mincho" pitchFamily="49" charset="-128"/>
              </a:rPr>
              <a:t> pour analyser l'arbre XML avant d'utiliser son processeur XSL-T pour restructurer le document (gare aux </a:t>
            </a:r>
            <a:r>
              <a:rPr lang="fr-FR" dirty="0" err="1">
                <a:ea typeface="MS Mincho" pitchFamily="49" charset="-128"/>
              </a:rPr>
              <a:t>parsing</a:t>
            </a:r>
            <a:r>
              <a:rPr lang="fr-FR" dirty="0">
                <a:ea typeface="MS Mincho" pitchFamily="49" charset="-128"/>
              </a:rPr>
              <a:t> </a:t>
            </a:r>
            <a:r>
              <a:rPr lang="fr-FR" dirty="0" err="1">
                <a:ea typeface="MS Mincho" pitchFamily="49" charset="-128"/>
              </a:rPr>
              <a:t>errors</a:t>
            </a: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72</a:t>
            </a:fld>
            <a:endParaRPr lang="fr-F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Compatibilité XSL</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Compatibilité des navigateurs</a:t>
            </a:r>
          </a:p>
          <a:p>
            <a:pPr lvl="1"/>
            <a:r>
              <a:rPr lang="fr-FR" dirty="0">
                <a:ea typeface="MS Mincho" pitchFamily="49" charset="-128"/>
              </a:rPr>
              <a:t> Nombre de navigateurs ont d’un processeur XSLT natif (MFF1.02+, Opera9) alors que MSIE6+ utilise un ActiveX avec des fonctions propriétaires pour implémenter ses </a:t>
            </a:r>
            <a:r>
              <a:rPr lang="fr-FR" dirty="0" err="1">
                <a:ea typeface="MS Mincho" pitchFamily="49" charset="-128"/>
              </a:rPr>
              <a:t>parsers</a:t>
            </a:r>
            <a:r>
              <a:rPr lang="fr-FR" dirty="0">
                <a:ea typeface="MS Mincho" pitchFamily="49" charset="-128"/>
              </a:rPr>
              <a:t> (XML) et processeur XSLT</a:t>
            </a:r>
          </a:p>
          <a:p>
            <a:pPr lvl="1">
              <a:buNone/>
            </a:pPr>
            <a:r>
              <a:rPr lang="fr-FR" dirty="0">
                <a:ea typeface="MS Mincho" pitchFamily="49" charset="-128"/>
              </a:rPr>
              <a:t> </a:t>
            </a:r>
          </a:p>
          <a:p>
            <a:pPr lvl="1"/>
            <a:r>
              <a:rPr lang="fr-FR" dirty="0">
                <a:ea typeface="MS Mincho" pitchFamily="49" charset="-128"/>
              </a:rPr>
              <a:t>MSIE5 peut être rendu compatible avec quelques lignes de code de plus !</a:t>
            </a:r>
          </a:p>
          <a:p>
            <a:pPr lvl="1"/>
            <a:endParaRPr lang="fr-FR" dirty="0">
              <a:ea typeface="MS Mincho" pitchFamily="49" charset="-128"/>
            </a:endParaRPr>
          </a:p>
          <a:p>
            <a:pPr lvl="1"/>
            <a:r>
              <a:rPr lang="fr-FR" dirty="0"/>
              <a:t>Malgré cette forte compatibilité forte, il ne faut pas oublier la compatibilité CSS avec les navigateurs(</a:t>
            </a:r>
            <a:r>
              <a:rPr lang="fr-FR" dirty="0" err="1"/>
              <a:t>cf</a:t>
            </a:r>
            <a:r>
              <a:rPr lang="fr-FR" dirty="0"/>
              <a:t> chapitre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73</a:t>
            </a:fld>
            <a:endParaRPr lang="fr-F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Compatibilité XSL</a:t>
            </a:r>
          </a:p>
        </p:txBody>
      </p:sp>
      <p:sp>
        <p:nvSpPr>
          <p:cNvPr id="3" name="Espace réservé du contenu 2"/>
          <p:cNvSpPr>
            <a:spLocks noGrp="1"/>
          </p:cNvSpPr>
          <p:nvPr>
            <p:ph idx="1"/>
          </p:nvPr>
        </p:nvSpPr>
        <p:spPr/>
        <p:txBody>
          <a:bodyPr>
            <a:normAutofit fontScale="85000" lnSpcReduction="10000"/>
          </a:bodyPr>
          <a:lstStyle/>
          <a:p>
            <a:r>
              <a:rPr lang="fr-FR" dirty="0">
                <a:ea typeface="MS Mincho" pitchFamily="49" charset="-128"/>
              </a:rPr>
              <a:t>Compatibilité des navigateurs (détail) :</a:t>
            </a:r>
            <a:endParaRPr lang="fr-FR" b="1" dirty="0"/>
          </a:p>
          <a:p>
            <a:pPr lvl="1"/>
            <a:r>
              <a:rPr lang="fr-FR" b="1" dirty="0"/>
              <a:t>Mozilla Firefox</a:t>
            </a:r>
          </a:p>
          <a:p>
            <a:pPr lvl="2"/>
            <a:r>
              <a:rPr lang="fr-FR" dirty="0"/>
              <a:t>Firefox supporte XML, XSLT et XPath depuis la version 3.</a:t>
            </a:r>
          </a:p>
          <a:p>
            <a:pPr lvl="1"/>
            <a:r>
              <a:rPr lang="fr-FR" b="1" dirty="0"/>
              <a:t>Internet Explorer</a:t>
            </a:r>
          </a:p>
          <a:p>
            <a:pPr lvl="2"/>
            <a:r>
              <a:rPr lang="fr-FR" dirty="0"/>
              <a:t>Internet Explorer supporte XML, XSLT et XPath depuis la version 6.</a:t>
            </a:r>
          </a:p>
          <a:p>
            <a:pPr lvl="1"/>
            <a:r>
              <a:rPr lang="fr-FR" dirty="0"/>
              <a:t>Internet Explorer 5 n’est </a:t>
            </a:r>
            <a:r>
              <a:rPr lang="fr-FR" b="1" dirty="0"/>
              <a:t>PAS</a:t>
            </a:r>
            <a:r>
              <a:rPr lang="fr-FR" dirty="0"/>
              <a:t> compatible avec les recommandations officielles du W3C XSL.</a:t>
            </a:r>
          </a:p>
          <a:p>
            <a:pPr lvl="1"/>
            <a:r>
              <a:rPr lang="fr-FR" b="1" dirty="0"/>
              <a:t>Google Chrome</a:t>
            </a:r>
          </a:p>
          <a:p>
            <a:pPr lvl="2"/>
            <a:r>
              <a:rPr lang="fr-FR" dirty="0"/>
              <a:t>Chrome supporte XML, XSLT et XPath depuis la version 1.</a:t>
            </a:r>
          </a:p>
          <a:p>
            <a:pPr lvl="1"/>
            <a:r>
              <a:rPr lang="fr-FR" b="1" dirty="0"/>
              <a:t>Opera</a:t>
            </a:r>
          </a:p>
          <a:p>
            <a:pPr lvl="2"/>
            <a:r>
              <a:rPr lang="fr-FR" dirty="0"/>
              <a:t>Opera supporte XML, XSLT, et XPath depuis la version 9. </a:t>
            </a:r>
          </a:p>
          <a:p>
            <a:pPr lvl="2"/>
            <a:r>
              <a:rPr lang="fr-FR" dirty="0"/>
              <a:t>Opera 8 supporte uniquement XML + CSS.</a:t>
            </a:r>
          </a:p>
          <a:p>
            <a:pPr lvl="1"/>
            <a:r>
              <a:rPr lang="fr-FR" b="1" dirty="0"/>
              <a:t>Apple Safari</a:t>
            </a:r>
          </a:p>
          <a:p>
            <a:pPr lvl="2"/>
            <a:r>
              <a:rPr lang="fr-FR" dirty="0"/>
              <a:t>Safari supporte XML et XSLT depuis la version 3.</a:t>
            </a:r>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74</a:t>
            </a:fld>
            <a:endParaRPr lang="fr-F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2"/>
          <p:cNvSpPr>
            <a:spLocks noGrp="1" noChangeArrowheads="1"/>
          </p:cNvSpPr>
          <p:nvPr>
            <p:ph type="title"/>
          </p:nvPr>
        </p:nvSpPr>
        <p:spPr/>
        <p:txBody>
          <a:bodyPr>
            <a:normAutofit/>
          </a:bodyPr>
          <a:lstStyle/>
          <a:p>
            <a:r>
              <a:rPr lang="fr-FR" dirty="0"/>
              <a:t>Outils XSL</a:t>
            </a:r>
          </a:p>
        </p:txBody>
      </p:sp>
      <p:sp>
        <p:nvSpPr>
          <p:cNvPr id="171012" name="Rectangle 3"/>
          <p:cNvSpPr>
            <a:spLocks noGrp="1" noChangeArrowheads="1"/>
          </p:cNvSpPr>
          <p:nvPr>
            <p:ph idx="1"/>
          </p:nvPr>
        </p:nvSpPr>
        <p:spPr/>
        <p:txBody>
          <a:bodyPr>
            <a:normAutofit fontScale="77500" lnSpcReduction="20000"/>
          </a:bodyPr>
          <a:lstStyle/>
          <a:p>
            <a:r>
              <a:rPr lang="fr-FR" dirty="0"/>
              <a:t>Difficulté de mise en œuvre à la main</a:t>
            </a:r>
          </a:p>
          <a:p>
            <a:pPr lvl="1"/>
            <a:r>
              <a:rPr lang="fr-FR" dirty="0">
                <a:cs typeface="Courier New" pitchFamily="49" charset="0"/>
              </a:rPr>
              <a:t> XSL-Fo n'a pas de spécification</a:t>
            </a:r>
          </a:p>
          <a:p>
            <a:pPr lvl="1"/>
            <a:r>
              <a:rPr lang="fr-FR" dirty="0">
                <a:cs typeface="Courier New" pitchFamily="49" charset="0"/>
              </a:rPr>
              <a:t> SVG est supporté différemment selon la </a:t>
            </a:r>
            <a:r>
              <a:rPr lang="fr-FR" dirty="0" err="1">
                <a:cs typeface="Courier New" pitchFamily="49" charset="0"/>
              </a:rPr>
              <a:t>visualisatrice</a:t>
            </a:r>
            <a:endParaRPr lang="fr-FR" dirty="0">
              <a:cs typeface="Courier New" pitchFamily="49" charset="0"/>
            </a:endParaRPr>
          </a:p>
          <a:p>
            <a:pPr lvl="1"/>
            <a:r>
              <a:rPr lang="fr-FR" dirty="0">
                <a:cs typeface="Courier New" pitchFamily="49" charset="0"/>
              </a:rPr>
              <a:t> Tous les navigateurs ne se comportent pas de la même manière</a:t>
            </a:r>
          </a:p>
          <a:p>
            <a:pPr lvl="1"/>
            <a:r>
              <a:rPr lang="fr-FR" dirty="0">
                <a:cs typeface="Courier New" pitchFamily="49" charset="0"/>
              </a:rPr>
              <a:t> Il est donc souvent plus simple d'utiliser des éditeurs spécialisés en création de documents XSL-T (et XSL-Fo…)</a:t>
            </a:r>
          </a:p>
          <a:p>
            <a:pPr lvl="1"/>
            <a:r>
              <a:rPr lang="fr-FR" dirty="0">
                <a:cs typeface="Courier New" pitchFamily="49" charset="0"/>
              </a:rPr>
              <a:t> On gagne du temps, on évite les problèmes, on peut se concentrer sur l'aspect métier des développements</a:t>
            </a:r>
          </a:p>
          <a:p>
            <a:pPr lvl="1"/>
            <a:endParaRPr lang="fr-FR" dirty="0">
              <a:cs typeface="Courier New" pitchFamily="49" charset="0"/>
            </a:endParaRPr>
          </a:p>
          <a:p>
            <a:r>
              <a:rPr lang="fr-FR" dirty="0" err="1"/>
              <a:t>Altova</a:t>
            </a:r>
            <a:r>
              <a:rPr lang="fr-FR" dirty="0"/>
              <a:t> </a:t>
            </a:r>
            <a:r>
              <a:rPr lang="fr-FR" dirty="0" err="1"/>
              <a:t>StyleVision</a:t>
            </a:r>
            <a:endParaRPr lang="fr-FR" dirty="0"/>
          </a:p>
          <a:p>
            <a:pPr lvl="1"/>
            <a:r>
              <a:rPr lang="fr-FR" dirty="0">
                <a:cs typeface="Courier New" pitchFamily="49" charset="0"/>
              </a:rPr>
              <a:t> C'est un éditeur graphique de feuilles de style pour XML (XBRL et </a:t>
            </a:r>
            <a:r>
              <a:rPr lang="fr-FR" dirty="0" err="1">
                <a:cs typeface="Courier New" pitchFamily="49" charset="0"/>
              </a:rPr>
              <a:t>BdD</a:t>
            </a:r>
            <a:r>
              <a:rPr lang="fr-FR" dirty="0">
                <a:cs typeface="Courier New" pitchFamily="49" charset="0"/>
              </a:rPr>
              <a:t>) afin de le formater en (X)HTML, RTF, PDF, Microsoft Word 2007 et des e-</a:t>
            </a:r>
            <a:r>
              <a:rPr lang="fr-FR" dirty="0" err="1">
                <a:cs typeface="Courier New" pitchFamily="49" charset="0"/>
              </a:rPr>
              <a:t>forms</a:t>
            </a:r>
            <a:r>
              <a:rPr lang="fr-FR" dirty="0">
                <a:cs typeface="Courier New" pitchFamily="49" charset="0"/>
              </a:rPr>
              <a:t> !</a:t>
            </a:r>
          </a:p>
          <a:p>
            <a:pPr lvl="1"/>
            <a:r>
              <a:rPr lang="fr-FR" dirty="0">
                <a:cs typeface="Courier New" pitchFamily="49" charset="0"/>
              </a:rPr>
              <a:t> Il supporte XSL-T 1.0/2.0, XSL-Fo, CSS, JS ainsi que de nombreuses bases de données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75</a:t>
            </a:fld>
            <a:endParaRPr lang="fr-F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p:cNvSpPr>
            <a:spLocks noGrp="1" noChangeArrowheads="1"/>
          </p:cNvSpPr>
          <p:nvPr>
            <p:ph type="title"/>
          </p:nvPr>
        </p:nvSpPr>
        <p:spPr/>
        <p:txBody>
          <a:bodyPr>
            <a:normAutofit fontScale="90000"/>
          </a:bodyPr>
          <a:lstStyle/>
          <a:p>
            <a:r>
              <a:rPr lang="fr-FR" dirty="0"/>
              <a:t>Liaison XML XSL  </a:t>
            </a:r>
            <a:br>
              <a:rPr lang="fr-FR" dirty="0"/>
            </a:br>
            <a:r>
              <a:rPr lang="fr-FR" dirty="0"/>
              <a:t>en transformation client</a:t>
            </a:r>
          </a:p>
        </p:txBody>
      </p:sp>
      <p:sp>
        <p:nvSpPr>
          <p:cNvPr id="144388" name="Rectangle 3"/>
          <p:cNvSpPr>
            <a:spLocks noGrp="1" noChangeArrowheads="1"/>
          </p:cNvSpPr>
          <p:nvPr>
            <p:ph idx="1"/>
          </p:nvPr>
        </p:nvSpPr>
        <p:spPr/>
        <p:txBody>
          <a:bodyPr>
            <a:normAutofit/>
          </a:bodyPr>
          <a:lstStyle/>
          <a:p>
            <a:pPr eaLnBrk="1" hangingPunct="1"/>
            <a:r>
              <a:rPr lang="fr-FR" dirty="0">
                <a:ea typeface="MS Mincho" pitchFamily="49" charset="-128"/>
              </a:rPr>
              <a:t>Lier le fichier XSL au XML (visualisation client)</a:t>
            </a:r>
          </a:p>
          <a:p>
            <a:pPr lvl="1" eaLnBrk="1" hangingPunct="1"/>
            <a:r>
              <a:rPr lang="fr-FR" dirty="0">
                <a:ea typeface="MS Mincho" pitchFamily="49" charset="-128"/>
              </a:rPr>
              <a:t> Pour consulter le rendu d’un fichier XML passé par un processeur XSLT côté client statiquement, indiquez la liaison dans le fichier XML, comme suit :</a:t>
            </a: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Si la liaison est créée dynamiquement (JS), inutile de procéder de la sorte</a:t>
            </a:r>
          </a:p>
          <a:p>
            <a:pPr lvl="1" eaLnBrk="1" hangingPunct="1"/>
            <a:r>
              <a:rPr lang="fr-FR" dirty="0">
                <a:ea typeface="MS Mincho" pitchFamily="49" charset="-128"/>
              </a:rPr>
              <a:t> Si elle est effectuée côté serveur, vous recevrez le document déjà transformé</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76</a:t>
            </a:fld>
            <a:endParaRPr lang="fr-FR"/>
          </a:p>
        </p:txBody>
      </p:sp>
      <p:sp>
        <p:nvSpPr>
          <p:cNvPr id="5" name="Rectangle 4"/>
          <p:cNvSpPr/>
          <p:nvPr/>
        </p:nvSpPr>
        <p:spPr>
          <a:xfrm>
            <a:off x="1115616" y="3429000"/>
            <a:ext cx="705678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&lt;?</a:t>
            </a:r>
            <a:r>
              <a:rPr lang="fr-FR" sz="2000" dirty="0" err="1">
                <a:solidFill>
                  <a:srgbClr val="00B050"/>
                </a:solidFill>
                <a:ea typeface="MS Mincho" pitchFamily="49" charset="-128"/>
              </a:rPr>
              <a:t>xml</a:t>
            </a:r>
            <a:r>
              <a:rPr lang="fr-FR" sz="2000" dirty="0">
                <a:solidFill>
                  <a:srgbClr val="00B050"/>
                </a:solidFill>
                <a:ea typeface="MS Mincho" pitchFamily="49" charset="-128"/>
              </a:rPr>
              <a:t>-</a:t>
            </a:r>
            <a:r>
              <a:rPr lang="fr-FR" sz="2000" dirty="0" err="1">
                <a:solidFill>
                  <a:srgbClr val="00B050"/>
                </a:solidFill>
                <a:ea typeface="MS Mincho" pitchFamily="49" charset="-128"/>
              </a:rPr>
              <a:t>stylesheet</a:t>
            </a:r>
            <a:r>
              <a:rPr lang="fr-FR" sz="2000" dirty="0">
                <a:solidFill>
                  <a:srgbClr val="00B050"/>
                </a:solidFill>
                <a:ea typeface="MS Mincho" pitchFamily="49" charset="-128"/>
              </a:rPr>
              <a:t> </a:t>
            </a:r>
            <a:r>
              <a:rPr lang="fr-FR" sz="2000" dirty="0" err="1">
                <a:solidFill>
                  <a:srgbClr val="00B050"/>
                </a:solidFill>
                <a:ea typeface="MS Mincho" pitchFamily="49" charset="-128"/>
              </a:rPr>
              <a:t>href</a:t>
            </a:r>
            <a:r>
              <a:rPr lang="fr-FR" sz="2000" dirty="0">
                <a:solidFill>
                  <a:srgbClr val="00B050"/>
                </a:solidFill>
                <a:ea typeface="MS Mincho" pitchFamily="49" charset="-128"/>
              </a:rPr>
              <a:t>="personnes.xsl" type="</a:t>
            </a:r>
            <a:r>
              <a:rPr lang="fr-FR" sz="2000" dirty="0" err="1">
                <a:solidFill>
                  <a:srgbClr val="00B050"/>
                </a:solidFill>
                <a:ea typeface="MS Mincho" pitchFamily="49" charset="-128"/>
              </a:rPr>
              <a:t>text</a:t>
            </a:r>
            <a:r>
              <a:rPr lang="fr-FR" sz="2000" dirty="0">
                <a:solidFill>
                  <a:srgbClr val="00B050"/>
                </a:solidFill>
                <a:ea typeface="MS Mincho" pitchFamily="49" charset="-128"/>
              </a:rPr>
              <a:t>/</a:t>
            </a:r>
            <a:r>
              <a:rPr lang="fr-FR" sz="2000" dirty="0" err="1">
                <a:solidFill>
                  <a:srgbClr val="00B050"/>
                </a:solidFill>
                <a:ea typeface="MS Mincho" pitchFamily="49" charset="-128"/>
              </a:rPr>
              <a:t>xsl</a:t>
            </a:r>
            <a:r>
              <a:rPr lang="fr-FR" sz="2000" dirty="0">
                <a:solidFill>
                  <a:srgbClr val="00B050"/>
                </a:solidFill>
                <a:ea typeface="MS Mincho" pitchFamily="49" charset="-128"/>
              </a:rPr>
              <a:t>"?&gt;</a:t>
            </a:r>
            <a:r>
              <a:rPr lang="fr-FR" sz="2000" dirty="0">
                <a:ea typeface="MS Mincho" pitchFamily="49" charset="-128"/>
              </a:rPr>
              <a:t>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p:cNvSpPr>
            <a:spLocks noGrp="1" noChangeArrowheads="1"/>
          </p:cNvSpPr>
          <p:nvPr>
            <p:ph type="title"/>
          </p:nvPr>
        </p:nvSpPr>
        <p:spPr/>
        <p:txBody>
          <a:bodyPr>
            <a:normAutofit/>
          </a:bodyPr>
          <a:lstStyle/>
          <a:p>
            <a:r>
              <a:rPr lang="fr-FR" dirty="0" err="1"/>
              <a:t>namespace</a:t>
            </a:r>
            <a:r>
              <a:rPr lang="fr-FR" dirty="0"/>
              <a:t> &amp; préfixe XSL</a:t>
            </a:r>
          </a:p>
        </p:txBody>
      </p:sp>
      <p:sp>
        <p:nvSpPr>
          <p:cNvPr id="144388"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Utilisation des </a:t>
            </a:r>
            <a:r>
              <a:rPr lang="fr-FR" dirty="0" err="1">
                <a:ea typeface="MS Mincho" pitchFamily="49" charset="-128"/>
              </a:rPr>
              <a:t>namespaces</a:t>
            </a:r>
            <a:endParaRPr lang="fr-FR" dirty="0">
              <a:ea typeface="MS Mincho" pitchFamily="49" charset="-128"/>
            </a:endParaRPr>
          </a:p>
          <a:p>
            <a:pPr lvl="1" eaLnBrk="1" hangingPunct="1"/>
            <a:r>
              <a:rPr lang="fr-FR" dirty="0">
                <a:ea typeface="MS Mincho" pitchFamily="49" charset="-128"/>
              </a:rPr>
              <a:t> Le document XSL qui est un doc XML commence par une déclaration XML, ex:</a:t>
            </a: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Puis, pour distinguer les commandes XSL des autres contenus, on préfixe les mots réservés XSL par un </a:t>
            </a:r>
            <a:r>
              <a:rPr lang="fr-FR" dirty="0" err="1">
                <a:ea typeface="MS Mincho" pitchFamily="49" charset="-128"/>
              </a:rPr>
              <a:t>namespace</a:t>
            </a:r>
            <a:r>
              <a:rPr lang="fr-FR" dirty="0">
                <a:ea typeface="MS Mincho" pitchFamily="49" charset="-128"/>
              </a:rPr>
              <a:t> déclaré (souvent </a:t>
            </a:r>
            <a:r>
              <a:rPr lang="fr-FR" dirty="0" err="1">
                <a:ea typeface="MS Mincho" pitchFamily="49" charset="-128"/>
              </a:rPr>
              <a:t>xsl</a:t>
            </a:r>
            <a:r>
              <a:rPr lang="fr-FR" dirty="0">
                <a:ea typeface="MS Mincho" pitchFamily="49" charset="-128"/>
              </a:rPr>
              <a:t>), ex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sym typeface="Wingdings" pitchFamily="2" charset="2"/>
            </a:endParaRPr>
          </a:p>
          <a:p>
            <a:pPr lvl="2" eaLnBrk="1" hangingPunct="1">
              <a:buNone/>
            </a:pPr>
            <a:endParaRPr lang="fr-FR" dirty="0">
              <a:solidFill>
                <a:srgbClr val="00B050"/>
              </a:solidFill>
              <a:ea typeface="MS Mincho" pitchFamily="49" charset="-128"/>
              <a:sym typeface="Wingdings" pitchFamily="2" charset="2"/>
            </a:endParaRPr>
          </a:p>
          <a:p>
            <a:pPr lvl="2" eaLnBrk="1" hangingPunct="1">
              <a:buNone/>
            </a:pPr>
            <a:r>
              <a:rPr lang="fr-FR" dirty="0">
                <a:sym typeface="Wingdings" pitchFamily="2" charset="2"/>
              </a:rPr>
              <a:t> </a:t>
            </a:r>
            <a:r>
              <a:rPr lang="fr-FR" dirty="0"/>
              <a:t>« &lt;</a:t>
            </a:r>
            <a:r>
              <a:rPr lang="fr-FR" dirty="0" err="1"/>
              <a:t>xsl:if</a:t>
            </a:r>
            <a:r>
              <a:rPr lang="fr-FR" dirty="0"/>
              <a:t> test="position()=last()"&gt; »   (« </a:t>
            </a:r>
            <a:r>
              <a:rPr lang="fr-FR" dirty="0" err="1"/>
              <a:t>xsl:transform</a:t>
            </a:r>
            <a:r>
              <a:rPr lang="fr-FR" dirty="0"/>
              <a:t> » </a:t>
            </a:r>
            <a:r>
              <a:rPr lang="fr-FR" dirty="0" err="1"/>
              <a:t>eq</a:t>
            </a:r>
            <a:r>
              <a:rPr lang="fr-FR" dirty="0"/>
              <a:t>. « </a:t>
            </a:r>
            <a:r>
              <a:rPr lang="fr-FR" dirty="0" err="1"/>
              <a:t>xsl:stylesheet</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77</a:t>
            </a:fld>
            <a:endParaRPr lang="fr-FR"/>
          </a:p>
        </p:txBody>
      </p:sp>
      <p:sp>
        <p:nvSpPr>
          <p:cNvPr id="5" name="Rectangle 4"/>
          <p:cNvSpPr/>
          <p:nvPr/>
        </p:nvSpPr>
        <p:spPr>
          <a:xfrm>
            <a:off x="1714480" y="2786058"/>
            <a:ext cx="5814392"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 &lt;?</a:t>
            </a:r>
            <a:r>
              <a:rPr lang="fr-FR" sz="2000" dirty="0" err="1">
                <a:solidFill>
                  <a:srgbClr val="00B050"/>
                </a:solidFill>
                <a:ea typeface="MS Mincho" pitchFamily="49" charset="-128"/>
              </a:rPr>
              <a:t>xml</a:t>
            </a:r>
            <a:r>
              <a:rPr lang="fr-FR" sz="2000" dirty="0">
                <a:solidFill>
                  <a:srgbClr val="00B050"/>
                </a:solidFill>
                <a:ea typeface="MS Mincho" pitchFamily="49" charset="-128"/>
              </a:rPr>
              <a:t> version="1.0" </a:t>
            </a:r>
            <a:r>
              <a:rPr lang="fr-FR" sz="2000" dirty="0" err="1">
                <a:solidFill>
                  <a:srgbClr val="00B050"/>
                </a:solidFill>
                <a:ea typeface="MS Mincho" pitchFamily="49" charset="-128"/>
              </a:rPr>
              <a:t>encoding</a:t>
            </a:r>
            <a:r>
              <a:rPr lang="fr-FR" sz="2000" dirty="0">
                <a:solidFill>
                  <a:srgbClr val="00B050"/>
                </a:solidFill>
                <a:ea typeface="MS Mincho" pitchFamily="49" charset="-128"/>
              </a:rPr>
              <a:t>="ISO-8859-1"?&gt;</a:t>
            </a:r>
          </a:p>
        </p:txBody>
      </p:sp>
      <p:sp>
        <p:nvSpPr>
          <p:cNvPr id="7" name="Rectangle 6"/>
          <p:cNvSpPr/>
          <p:nvPr/>
        </p:nvSpPr>
        <p:spPr>
          <a:xfrm>
            <a:off x="1763688" y="4881354"/>
            <a:ext cx="5616624" cy="70788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&lt;</a:t>
            </a:r>
            <a:r>
              <a:rPr lang="fr-FR" sz="2000" dirty="0" err="1">
                <a:solidFill>
                  <a:srgbClr val="00B050"/>
                </a:solidFill>
                <a:ea typeface="MS Mincho" pitchFamily="49" charset="-128"/>
              </a:rPr>
              <a:t>xsl:stylesheet</a:t>
            </a:r>
            <a:r>
              <a:rPr lang="fr-FR" sz="2000" dirty="0">
                <a:solidFill>
                  <a:srgbClr val="00B050"/>
                </a:solidFill>
                <a:ea typeface="MS Mincho" pitchFamily="49" charset="-128"/>
              </a:rPr>
              <a:t> version="1.0" </a:t>
            </a:r>
            <a:r>
              <a:rPr lang="fr-FR" sz="2000" dirty="0" err="1">
                <a:solidFill>
                  <a:srgbClr val="00B050"/>
                </a:solidFill>
                <a:ea typeface="MS Mincho" pitchFamily="49" charset="-128"/>
              </a:rPr>
              <a:t>xmlns:xsl</a:t>
            </a:r>
            <a:r>
              <a:rPr lang="fr-FR" sz="2000" dirty="0">
                <a:solidFill>
                  <a:srgbClr val="00B050"/>
                </a:solidFill>
                <a:ea typeface="MS Mincho" pitchFamily="49" charset="-128"/>
              </a:rPr>
              <a:t>="…w3.org/1999/XSL/</a:t>
            </a:r>
            <a:r>
              <a:rPr lang="fr-FR" sz="2000" dirty="0" err="1">
                <a:solidFill>
                  <a:srgbClr val="00B050"/>
                </a:solidFill>
                <a:ea typeface="MS Mincho" pitchFamily="49" charset="-128"/>
              </a:rPr>
              <a:t>Transform</a:t>
            </a:r>
            <a:r>
              <a:rPr lang="fr-FR" sz="2000" dirty="0">
                <a:solidFill>
                  <a:srgbClr val="00B050"/>
                </a:solidFill>
                <a:ea typeface="MS Mincho" pitchFamily="49" charset="-128"/>
              </a:rPr>
              <a:t>"&gt;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AutoShape 2"/>
          <p:cNvSpPr>
            <a:spLocks noGrp="1" noChangeArrowheads="1"/>
          </p:cNvSpPr>
          <p:nvPr>
            <p:ph type="title"/>
          </p:nvPr>
        </p:nvSpPr>
        <p:spPr/>
        <p:txBody>
          <a:bodyPr>
            <a:normAutofit fontScale="90000"/>
          </a:bodyPr>
          <a:lstStyle/>
          <a:p>
            <a:r>
              <a:rPr lang="fr-FR" dirty="0"/>
              <a:t>Templates </a:t>
            </a:r>
            <a:r>
              <a:rPr lang="fr-FR" dirty="0" err="1"/>
              <a:t>xsl</a:t>
            </a:r>
            <a:br>
              <a:rPr lang="fr-FR" dirty="0"/>
            </a:br>
            <a:r>
              <a:rPr lang="fr-FR" dirty="0" err="1"/>
              <a:t>name</a:t>
            </a:r>
            <a:r>
              <a:rPr lang="fr-FR" dirty="0"/>
              <a:t>, match, …</a:t>
            </a:r>
          </a:p>
        </p:txBody>
      </p:sp>
      <p:sp>
        <p:nvSpPr>
          <p:cNvPr id="145412"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Template</a:t>
            </a:r>
          </a:p>
          <a:p>
            <a:pPr lvl="1" eaLnBrk="1" hangingPunct="1"/>
            <a:r>
              <a:rPr lang="fr-FR" dirty="0">
                <a:ea typeface="MS Mincho" pitchFamily="49" charset="-128"/>
              </a:rPr>
              <a:t> La balise template définit le modèle du document utilisé pour construire la page ou un de ses éléments et match indique la cible à l’aide d’une expression XPath</a:t>
            </a:r>
          </a:p>
          <a:p>
            <a:pPr lvl="5"/>
            <a:r>
              <a:rPr lang="fr-FR" b="1" i="1" dirty="0">
                <a:solidFill>
                  <a:srgbClr val="C00000"/>
                </a:solidFill>
                <a:ea typeface="MS Mincho" pitchFamily="49" charset="-128"/>
              </a:rPr>
              <a:t> &lt;</a:t>
            </a:r>
            <a:r>
              <a:rPr lang="fr-FR" b="1" i="1" dirty="0" err="1">
                <a:solidFill>
                  <a:srgbClr val="C00000"/>
                </a:solidFill>
                <a:ea typeface="MS Mincho" pitchFamily="49" charset="-128"/>
              </a:rPr>
              <a:t>xsl:template</a:t>
            </a:r>
            <a:r>
              <a:rPr lang="fr-FR" b="1" i="1" dirty="0">
                <a:solidFill>
                  <a:srgbClr val="C00000"/>
                </a:solidFill>
                <a:ea typeface="MS Mincho" pitchFamily="49" charset="-128"/>
              </a:rPr>
              <a:t> match="/"&gt;</a:t>
            </a:r>
          </a:p>
          <a:p>
            <a:pPr lvl="2" eaLnBrk="1" hangingPunct="1"/>
            <a:r>
              <a:rPr lang="fr-FR" dirty="0">
                <a:ea typeface="MS Mincho" pitchFamily="49" charset="-128"/>
              </a:rPr>
              <a:t> on peut appeler un template particulier avec</a:t>
            </a:r>
          </a:p>
          <a:p>
            <a:pPr lvl="5"/>
            <a:r>
              <a:rPr lang="fr-FR" dirty="0">
                <a:solidFill>
                  <a:schemeClr val="accent3">
                    <a:lumMod val="60000"/>
                    <a:lumOff val="40000"/>
                  </a:schemeClr>
                </a:solidFill>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select="node" /&gt;</a:t>
            </a:r>
          </a:p>
          <a:p>
            <a:pPr lvl="2"/>
            <a:r>
              <a:rPr lang="fr-FR" dirty="0">
                <a:ea typeface="MS Mincho" pitchFamily="49" charset="-128"/>
              </a:rPr>
              <a:t> ou tous les templates dans l’ordre de parcours</a:t>
            </a:r>
          </a:p>
          <a:p>
            <a:pPr lvl="5"/>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/&gt;</a:t>
            </a:r>
          </a:p>
          <a:p>
            <a:pPr lvl="1" eaLnBrk="1" hangingPunct="1"/>
            <a:endParaRPr lang="fr-FR" dirty="0">
              <a:ea typeface="MS Mincho" pitchFamily="49" charset="-128"/>
            </a:endParaRPr>
          </a:p>
          <a:p>
            <a:pPr lvl="1" eaLnBrk="1" hangingPunct="1"/>
            <a:r>
              <a:rPr lang="fr-FR" dirty="0">
                <a:ea typeface="MS Mincho" pitchFamily="49" charset="-128"/>
              </a:rPr>
              <a:t> On peut aussi créer et appeler explicitement un template nommé</a:t>
            </a: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78</a:t>
            </a:fld>
            <a:endParaRPr lang="fr-FR"/>
          </a:p>
        </p:txBody>
      </p:sp>
      <p:sp>
        <p:nvSpPr>
          <p:cNvPr id="5" name="Rectangle 4"/>
          <p:cNvSpPr/>
          <p:nvPr/>
        </p:nvSpPr>
        <p:spPr>
          <a:xfrm>
            <a:off x="1571604" y="5783065"/>
            <a:ext cx="631844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i="1" dirty="0">
                <a:ea typeface="MS Mincho" pitchFamily="49" charset="-128"/>
              </a:rPr>
              <a:t>&lt;</a:t>
            </a:r>
            <a:r>
              <a:rPr lang="fr-FR" b="1" i="1" dirty="0" err="1">
                <a:ea typeface="MS Mincho" pitchFamily="49" charset="-128"/>
              </a:rPr>
              <a:t>xsl:template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"&gt; </a:t>
            </a:r>
          </a:p>
          <a:p>
            <a:pPr marL="95250" lvl="2"/>
            <a:r>
              <a:rPr lang="fr-FR" i="1" dirty="0">
                <a:ea typeface="MS Mincho" pitchFamily="49" charset="-128"/>
              </a:rPr>
              <a:t> &lt;</a:t>
            </a:r>
            <a:r>
              <a:rPr lang="fr-FR" b="1" i="1" dirty="0" err="1">
                <a:ea typeface="MS Mincho" pitchFamily="49" charset="-128"/>
              </a:rPr>
              <a:t>xsl:call-template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 /&gt;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AutoShape 2"/>
          <p:cNvSpPr>
            <a:spLocks noGrp="1" noChangeArrowheads="1"/>
          </p:cNvSpPr>
          <p:nvPr>
            <p:ph type="title"/>
          </p:nvPr>
        </p:nvSpPr>
        <p:spPr/>
        <p:txBody>
          <a:bodyPr>
            <a:normAutofit/>
          </a:bodyPr>
          <a:lstStyle/>
          <a:p>
            <a:r>
              <a:rPr lang="fr-FR" dirty="0"/>
              <a:t>Variables globales &amp; constantes</a:t>
            </a:r>
          </a:p>
        </p:txBody>
      </p:sp>
      <p:sp>
        <p:nvSpPr>
          <p:cNvPr id="146436"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Utilisation de constantes et variables globales</a:t>
            </a:r>
          </a:p>
          <a:p>
            <a:pPr lvl="1" eaLnBrk="1" hangingPunct="1"/>
            <a:endParaRPr lang="fr-FR" dirty="0">
              <a:ea typeface="MS Mincho" pitchFamily="49" charset="-128"/>
            </a:endParaRPr>
          </a:p>
          <a:p>
            <a:pPr lvl="1" eaLnBrk="1" hangingPunct="1"/>
            <a:r>
              <a:rPr lang="fr-FR" dirty="0">
                <a:ea typeface="MS Mincho" pitchFamily="49" charset="-128"/>
              </a:rPr>
              <a:t> On peut définir et utiliser des paramètres globaux</a:t>
            </a:r>
          </a:p>
          <a:p>
            <a:pPr lvl="2" eaLnBrk="1" hangingPunct="1"/>
            <a:r>
              <a:rPr lang="fr-FR" dirty="0">
                <a:ea typeface="MS Mincho" pitchFamily="49" charset="-128"/>
              </a:rPr>
              <a:t> Pour définir un paramètre, on utilise &lt;param&gt;, ex :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r>
              <a:rPr lang="fr-FR" dirty="0">
                <a:ea typeface="MS Mincho" pitchFamily="49" charset="-128"/>
              </a:rPr>
              <a:t> Pour l'utiliser on le préfixe d'un $, ex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a:r>
              <a:rPr lang="fr-FR" dirty="0">
                <a:ea typeface="MS Mincho" pitchFamily="49" charset="-128"/>
              </a:rPr>
              <a:t>Les paramètres sont des variables globales qui, une fois instanciées ne peuvent pas être modifiées, sauf dans le cas d’un appel récursif ou plusieurs instances du template seront créer avec les mêmes nom de param</a:t>
            </a:r>
            <a:endParaRPr lang="fr-FR" b="1" i="1" dirty="0">
              <a:solidFill>
                <a:srgbClr val="C00000"/>
              </a:solidFill>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79</a:t>
            </a:fld>
            <a:endParaRPr lang="fr-FR"/>
          </a:p>
        </p:txBody>
      </p:sp>
      <p:sp>
        <p:nvSpPr>
          <p:cNvPr id="5" name="Rectangle 4"/>
          <p:cNvSpPr/>
          <p:nvPr/>
        </p:nvSpPr>
        <p:spPr>
          <a:xfrm>
            <a:off x="2286000" y="2786058"/>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r>
              <a:rPr lang="fr-FR" i="1" dirty="0">
                <a:solidFill>
                  <a:schemeClr val="tx1"/>
                </a:solidFill>
                <a:ea typeface="MS Mincho" pitchFamily="49" charset="-128"/>
              </a:rPr>
              <a:t>&lt;</a:t>
            </a:r>
            <a:r>
              <a:rPr lang="fr-FR" b="1" i="1" dirty="0" err="1">
                <a:solidFill>
                  <a:schemeClr val="tx1"/>
                </a:solidFill>
                <a:ea typeface="MS Mincho" pitchFamily="49" charset="-128"/>
              </a:rPr>
              <a:t>xsl:param</a:t>
            </a:r>
            <a:r>
              <a:rPr lang="fr-FR" i="1" dirty="0">
                <a:solidFill>
                  <a:schemeClr val="tx1"/>
                </a:solidFill>
                <a:ea typeface="MS Mincho" pitchFamily="49" charset="-128"/>
              </a:rPr>
              <a:t> </a:t>
            </a:r>
            <a:r>
              <a:rPr lang="fr-FR" b="1" i="1" dirty="0" err="1">
                <a:solidFill>
                  <a:schemeClr val="tx1"/>
                </a:solidFill>
                <a:ea typeface="MS Mincho" pitchFamily="49" charset="-128"/>
              </a:rPr>
              <a:t>name</a:t>
            </a:r>
            <a:r>
              <a:rPr lang="fr-FR" i="1" dirty="0">
                <a:solidFill>
                  <a:schemeClr val="tx1"/>
                </a:solidFill>
                <a:ea typeface="MS Mincho" pitchFamily="49" charset="-128"/>
              </a:rPr>
              <a:t>="</a:t>
            </a:r>
            <a:r>
              <a:rPr lang="fr-FR" i="1" dirty="0" err="1">
                <a:solidFill>
                  <a:schemeClr val="tx1"/>
                </a:solidFill>
                <a:ea typeface="MS Mincho" pitchFamily="49" charset="-128"/>
              </a:rPr>
              <a:t>node_path_adr</a:t>
            </a:r>
            <a:r>
              <a:rPr lang="fr-FR" i="1" dirty="0">
                <a:solidFill>
                  <a:schemeClr val="tx1"/>
                </a:solidFill>
                <a:ea typeface="MS Mincho" pitchFamily="49" charset="-128"/>
              </a:rPr>
              <a:t>" [</a:t>
            </a:r>
            <a:r>
              <a:rPr lang="fr-FR" b="1" i="1" dirty="0">
                <a:solidFill>
                  <a:schemeClr val="tx1"/>
                </a:solidFill>
                <a:ea typeface="MS Mincho" pitchFamily="49" charset="-128"/>
              </a:rPr>
              <a:t>select</a:t>
            </a:r>
            <a:r>
              <a:rPr lang="fr-FR" i="1" dirty="0">
                <a:solidFill>
                  <a:schemeClr val="tx1"/>
                </a:solidFill>
                <a:ea typeface="MS Mincho" pitchFamily="49" charset="-128"/>
              </a:rPr>
              <a:t>="personne/adresse« ] /&gt;</a:t>
            </a:r>
            <a:endParaRPr lang="fr-FR" dirty="0">
              <a:solidFill>
                <a:schemeClr val="tx1"/>
              </a:solidFill>
            </a:endParaRPr>
          </a:p>
        </p:txBody>
      </p:sp>
      <p:sp>
        <p:nvSpPr>
          <p:cNvPr id="7" name="Rectangle 6"/>
          <p:cNvSpPr/>
          <p:nvPr/>
        </p:nvSpPr>
        <p:spPr>
          <a:xfrm>
            <a:off x="1619672" y="4214818"/>
            <a:ext cx="626469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ea typeface="MS Mincho" pitchFamily="49" charset="-128"/>
              </a:rPr>
              <a:t>&lt;</a:t>
            </a:r>
            <a:r>
              <a:rPr lang="fr-FR" b="1" i="1" dirty="0" err="1">
                <a:ea typeface="MS Mincho" pitchFamily="49" charset="-128"/>
              </a:rPr>
              <a:t>xsl:apply-templates</a:t>
            </a:r>
            <a:r>
              <a:rPr lang="fr-FR" i="1" dirty="0">
                <a:ea typeface="MS Mincho" pitchFamily="49" charset="-128"/>
              </a:rPr>
              <a:t> </a:t>
            </a:r>
            <a:r>
              <a:rPr lang="fr-FR" b="1" i="1" dirty="0">
                <a:ea typeface="MS Mincho" pitchFamily="49" charset="-128"/>
              </a:rPr>
              <a:t>select</a:t>
            </a:r>
            <a:r>
              <a:rPr lang="fr-FR" i="1" dirty="0">
                <a:ea typeface="MS Mincho" pitchFamily="49" charset="-128"/>
              </a:rPr>
              <a:t>="$ </a:t>
            </a:r>
            <a:r>
              <a:rPr lang="fr-FR" i="1" dirty="0" err="1">
                <a:ea typeface="MS Mincho" pitchFamily="49" charset="-128"/>
              </a:rPr>
              <a:t>node_path_adr</a:t>
            </a:r>
            <a:r>
              <a:rPr lang="fr-FR" i="1" dirty="0">
                <a:ea typeface="MS Mincho" pitchFamily="49" charset="-128"/>
              </a:rPr>
              <a:t> " /&gt;</a:t>
            </a:r>
            <a:endParaRPr lang="fr-F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marL="514350" indent="-514350">
              <a:buFont typeface="+mj-lt"/>
              <a:buAutoNum type="arabicPeriod"/>
            </a:pPr>
            <a:r>
              <a:rPr lang="fr-FR" dirty="0"/>
              <a:t>Rappels XML</a:t>
            </a:r>
          </a:p>
        </p:txBody>
      </p:sp>
      <p:sp>
        <p:nvSpPr>
          <p:cNvPr id="6" name="Espace réservé du texte 2"/>
          <p:cNvSpPr>
            <a:spLocks noGrp="1"/>
          </p:cNvSpPr>
          <p:nvPr>
            <p:ph type="body" idx="1"/>
          </p:nvPr>
        </p:nvSpPr>
        <p:spPr>
          <a:xfrm>
            <a:off x="722313" y="1643050"/>
            <a:ext cx="7772400" cy="2714644"/>
          </a:xfrm>
        </p:spPr>
        <p:txBody>
          <a:bodyPr>
            <a:normAutofit/>
          </a:bodyPr>
          <a:lstStyle/>
          <a:p>
            <a:pPr marL="400050" indent="-400050">
              <a:buFont typeface="Wingdings" pitchFamily="2" charset="2"/>
              <a:buChar char="q"/>
            </a:pPr>
            <a:r>
              <a:rPr lang="fr-FR" sz="1800" dirty="0"/>
              <a:t>Qu'est-ce que le XML ?       </a:t>
            </a:r>
            <a:endParaRPr lang="fr-FR" sz="1800" i="1" dirty="0"/>
          </a:p>
          <a:p>
            <a:pPr marL="400050" indent="-400050">
              <a:buFont typeface="Wingdings" pitchFamily="2" charset="2"/>
              <a:buChar char="q"/>
            </a:pPr>
            <a:r>
              <a:rPr lang="fr-FR" sz="1800" dirty="0"/>
              <a:t>La galaxie XML           </a:t>
            </a:r>
          </a:p>
          <a:p>
            <a:pPr marL="400050" indent="-400050">
              <a:buFont typeface="Wingdings" pitchFamily="2" charset="2"/>
              <a:buChar char="q"/>
            </a:pPr>
            <a:r>
              <a:rPr lang="fr-FR" sz="1800" dirty="0"/>
              <a:t>XML et pages Web    </a:t>
            </a:r>
          </a:p>
          <a:p>
            <a:pPr marL="400050" indent="-400050">
              <a:buFont typeface="Wingdings" pitchFamily="2" charset="2"/>
              <a:buChar char="q"/>
            </a:pPr>
            <a:r>
              <a:rPr lang="fr-FR" sz="1800" dirty="0"/>
              <a:t> XML et accessibilité Web  </a:t>
            </a:r>
            <a:endParaRPr lang="fr-FR" sz="1800" i="1" dirty="0"/>
          </a:p>
          <a:p>
            <a:pPr marL="400050" indent="-400050">
              <a:buFont typeface="Wingdings" pitchFamily="2" charset="2"/>
              <a:buChar char="q"/>
            </a:pPr>
            <a:r>
              <a:rPr lang="fr-FR" sz="1800" dirty="0"/>
              <a:t> </a:t>
            </a:r>
            <a:r>
              <a:rPr lang="fr-FR" sz="1800" dirty="0" err="1"/>
              <a:t>Xml</a:t>
            </a:r>
            <a:r>
              <a:rPr lang="fr-FR" sz="1800" dirty="0"/>
              <a:t> et l’offre bureautique </a:t>
            </a:r>
          </a:p>
          <a:p>
            <a:pPr marL="400050" indent="-400050">
              <a:buFont typeface="Wingdings" pitchFamily="2" charset="2"/>
              <a:buChar char="q"/>
            </a:pPr>
            <a:r>
              <a:rPr lang="fr-FR" sz="1800" dirty="0"/>
              <a:t>Parseurs          	    </a:t>
            </a:r>
          </a:p>
          <a:p>
            <a:pPr marL="400050" indent="-400050">
              <a:buFont typeface="Wingdings" pitchFamily="2" charset="2"/>
              <a:buChar char="q"/>
            </a:pPr>
            <a:r>
              <a:rPr lang="fr-FR" sz="1800" dirty="0"/>
              <a:t>Editeurs		    </a:t>
            </a:r>
          </a:p>
          <a:p>
            <a:pPr marL="400050" indent="-400050">
              <a:buFont typeface="Wingdings" pitchFamily="2" charset="2"/>
              <a:buChar char="q"/>
            </a:pPr>
            <a:r>
              <a:rPr lang="fr-FR" sz="1800" dirty="0"/>
              <a:t>Espaces de nom	    </a:t>
            </a:r>
          </a:p>
        </p:txBody>
      </p:sp>
      <p:sp>
        <p:nvSpPr>
          <p:cNvPr id="8" name="Espace réservé du numéro de diapositive 7"/>
          <p:cNvSpPr>
            <a:spLocks noGrp="1"/>
          </p:cNvSpPr>
          <p:nvPr>
            <p:ph type="sldNum" sz="quarter" idx="12"/>
          </p:nvPr>
        </p:nvSpPr>
        <p:spPr/>
        <p:txBody>
          <a:bodyPr/>
          <a:lstStyle/>
          <a:p>
            <a:fld id="{5A33B5BC-E3F1-4ABE-A1A6-D2608D40EC2E}" type="slidenum">
              <a:rPr lang="fr-FR" smtClean="0"/>
              <a:pPr/>
              <a:t>8</a:t>
            </a:fld>
            <a:endParaRPr lang="fr-F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Variables locales, globales &amp; constantes</a:t>
            </a:r>
          </a:p>
        </p:txBody>
      </p:sp>
      <p:sp>
        <p:nvSpPr>
          <p:cNvPr id="3" name="Espace réservé du contenu 2"/>
          <p:cNvSpPr>
            <a:spLocks noGrp="1"/>
          </p:cNvSpPr>
          <p:nvPr>
            <p:ph idx="1"/>
          </p:nvPr>
        </p:nvSpPr>
        <p:spPr/>
        <p:txBody>
          <a:bodyPr>
            <a:normAutofit fontScale="85000" lnSpcReduction="10000"/>
          </a:bodyPr>
          <a:lstStyle/>
          <a:p>
            <a:r>
              <a:rPr lang="fr-FR" dirty="0">
                <a:ea typeface="MS Mincho" pitchFamily="49" charset="-128"/>
              </a:rPr>
              <a:t>Il existe un autre mode de déclaration local (a l’endroit ou l’on en a besoin) </a:t>
            </a:r>
          </a:p>
          <a:p>
            <a:pPr lvl="1">
              <a:buNone/>
            </a:pPr>
            <a:r>
              <a:rPr lang="fr-FR" dirty="0">
                <a:ea typeface="MS Mincho" pitchFamily="49" charset="-128"/>
              </a:rPr>
              <a:t> </a:t>
            </a:r>
          </a:p>
          <a:p>
            <a:pPr lvl="1"/>
            <a:r>
              <a:rPr lang="fr-FR" dirty="0">
                <a:ea typeface="MS Mincho" pitchFamily="49" charset="-128"/>
              </a:rPr>
              <a:t>On peut aussi utiliser &lt;variable&gt;</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marL="1695514" lvl="2" indent="-246063"/>
            <a:r>
              <a:rPr lang="fr-FR" dirty="0">
                <a:ea typeface="MS Mincho" pitchFamily="49" charset="-128"/>
              </a:rPr>
              <a:t>les variables peuvent être définies localement (ce n'est pas le cas de paramètres sauf dans le cas des templates paramétrés cf. ci-après)</a:t>
            </a:r>
          </a:p>
          <a:p>
            <a:pPr marL="1430338" lvl="1" indent="-246063"/>
            <a:endParaRPr lang="fr-FR" dirty="0">
              <a:ea typeface="MS Mincho" pitchFamily="49" charset="-128"/>
            </a:endParaRPr>
          </a:p>
          <a:p>
            <a:pPr marL="1137730" indent="-246063">
              <a:buNone/>
            </a:pPr>
            <a:r>
              <a:rPr lang="fr-FR" dirty="0">
                <a:ea typeface="MS Mincho" pitchFamily="49" charset="-128"/>
              </a:rPr>
              <a:t>	       Les types variable et </a:t>
            </a:r>
            <a:r>
              <a:rPr lang="fr-FR" dirty="0" err="1">
                <a:ea typeface="MS Mincho" pitchFamily="49" charset="-128"/>
              </a:rPr>
              <a:t>param</a:t>
            </a:r>
            <a:r>
              <a:rPr lang="fr-FR" dirty="0">
                <a:ea typeface="MS Mincho" pitchFamily="49" charset="-128"/>
              </a:rPr>
              <a:t> sont des 			 		</a:t>
            </a:r>
            <a:r>
              <a:rPr lang="fr-FR" b="1" dirty="0">
                <a:ea typeface="MS Mincho" pitchFamily="49" charset="-128"/>
              </a:rPr>
              <a:t>constantes</a:t>
            </a:r>
          </a:p>
          <a:p>
            <a:pPr marL="1137730" indent="-246063">
              <a:buNone/>
            </a:pPr>
            <a:r>
              <a:rPr lang="fr-FR" dirty="0">
                <a:ea typeface="MS Mincho" pitchFamily="49" charset="-128"/>
              </a:rPr>
              <a:t>		    </a:t>
            </a:r>
            <a:r>
              <a:rPr lang="fr-FR" b="1" u="sng" dirty="0">
                <a:ea typeface="MS Mincho" pitchFamily="49" charset="-128"/>
              </a:rPr>
              <a:t>Une </a:t>
            </a:r>
            <a:r>
              <a:rPr lang="fr-FR" u="sng" dirty="0">
                <a:ea typeface="MS Mincho" pitchFamily="49" charset="-128"/>
              </a:rPr>
              <a:t>seul </a:t>
            </a:r>
            <a:r>
              <a:rPr lang="fr-FR" b="1" u="sng" dirty="0">
                <a:ea typeface="MS Mincho" pitchFamily="49" charset="-128"/>
              </a:rPr>
              <a:t>affectation</a:t>
            </a:r>
            <a:r>
              <a:rPr lang="fr-FR" u="sng" dirty="0">
                <a:ea typeface="MS Mincho" pitchFamily="49" charset="-128"/>
              </a:rPr>
              <a:t> </a:t>
            </a:r>
            <a:r>
              <a:rPr lang="fr-FR" dirty="0">
                <a:ea typeface="MS Mincho" pitchFamily="49" charset="-128"/>
              </a:rPr>
              <a:t>lors de la définition</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80</a:t>
            </a:fld>
            <a:endParaRPr lang="fr-FR"/>
          </a:p>
        </p:txBody>
      </p:sp>
      <p:sp>
        <p:nvSpPr>
          <p:cNvPr id="5" name="Rectangle 4"/>
          <p:cNvSpPr/>
          <p:nvPr/>
        </p:nvSpPr>
        <p:spPr>
          <a:xfrm>
            <a:off x="2123728" y="2857496"/>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nb_boucles</a:t>
            </a:r>
            <a:r>
              <a:rPr lang="fr-FR" i="1" dirty="0">
                <a:ea typeface="MS Mincho" pitchFamily="49" charset="-128"/>
              </a:rPr>
              <a:t>" </a:t>
            </a:r>
            <a:r>
              <a:rPr lang="fr-FR" b="1" i="1" dirty="0">
                <a:ea typeface="MS Mincho" pitchFamily="49" charset="-128"/>
              </a:rPr>
              <a:t>select</a:t>
            </a:r>
            <a:r>
              <a:rPr lang="fr-FR" i="1" dirty="0">
                <a:ea typeface="MS Mincho" pitchFamily="49" charset="-128"/>
              </a:rPr>
              <a:t>="position()" /&gt;</a:t>
            </a:r>
          </a:p>
        </p:txBody>
      </p:sp>
      <p:pic>
        <p:nvPicPr>
          <p:cNvPr id="6" name="Picture 2" descr="Afficher l'image d'origine"/>
          <p:cNvPicPr>
            <a:picLocks noChangeAspect="1" noChangeArrowheads="1"/>
          </p:cNvPicPr>
          <p:nvPr/>
        </p:nvPicPr>
        <p:blipFill>
          <a:blip r:embed="rId3" cstate="print"/>
          <a:srcRect/>
          <a:stretch>
            <a:fillRect/>
          </a:stretch>
        </p:blipFill>
        <p:spPr bwMode="auto">
          <a:xfrm>
            <a:off x="467544" y="5157192"/>
            <a:ext cx="1368152" cy="1203974"/>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Variables locales, globales &amp; constantes</a:t>
            </a:r>
          </a:p>
        </p:txBody>
      </p:sp>
      <p:sp>
        <p:nvSpPr>
          <p:cNvPr id="3" name="Espace réservé du contenu 2"/>
          <p:cNvSpPr>
            <a:spLocks noGrp="1"/>
          </p:cNvSpPr>
          <p:nvPr>
            <p:ph idx="1"/>
          </p:nvPr>
        </p:nvSpPr>
        <p:spPr/>
        <p:txBody>
          <a:bodyPr>
            <a:normAutofit fontScale="70000" lnSpcReduction="20000"/>
          </a:bodyPr>
          <a:lstStyle/>
          <a:p>
            <a:r>
              <a:rPr lang="fr-FR" dirty="0">
                <a:ea typeface="MS Mincho" pitchFamily="49" charset="-128"/>
              </a:rPr>
              <a:t>Il existe 2 modes de définition </a:t>
            </a:r>
          </a:p>
          <a:p>
            <a:pPr lvl="1">
              <a:buNone/>
            </a:pPr>
            <a:r>
              <a:rPr lang="fr-FR" dirty="0">
                <a:ea typeface="MS Mincho" pitchFamily="49" charset="-128"/>
              </a:rPr>
              <a:t> </a:t>
            </a:r>
          </a:p>
          <a:p>
            <a:pPr lvl="1"/>
            <a:r>
              <a:rPr lang="fr-FR" dirty="0">
                <a:ea typeface="MS Mincho" pitchFamily="49" charset="-128"/>
              </a:rPr>
              <a:t>&lt;</a:t>
            </a:r>
            <a:r>
              <a:rPr lang="fr-FR" dirty="0" err="1">
                <a:ea typeface="MS Mincho" pitchFamily="49" charset="-128"/>
              </a:rPr>
              <a:t>xsl:variable</a:t>
            </a:r>
            <a:r>
              <a:rPr lang="fr-FR" dirty="0">
                <a:ea typeface="MS Mincho" pitchFamily="49" charset="-128"/>
              </a:rPr>
              <a:t>&gt; avec  </a:t>
            </a:r>
            <a:r>
              <a:rPr lang="fr-FR" b="1" dirty="0">
                <a:ea typeface="MS Mincho" pitchFamily="49" charset="-128"/>
              </a:rPr>
              <a:t>select</a:t>
            </a:r>
            <a:r>
              <a:rPr lang="fr-FR" dirty="0">
                <a:ea typeface="MS Mincho" pitchFamily="49" charset="-128"/>
              </a:rPr>
              <a:t>="</a:t>
            </a:r>
            <a:r>
              <a:rPr lang="fr-FR" i="1" dirty="0" err="1">
                <a:ea typeface="MS Mincho" pitchFamily="49" charset="-128"/>
              </a:rPr>
              <a:t>XpathExprssion</a:t>
            </a:r>
            <a:r>
              <a:rPr lang="fr-FR" dirty="0">
                <a:ea typeface="MS Mincho" pitchFamily="49" charset="-128"/>
              </a:rPr>
              <a:t>"</a:t>
            </a: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&lt;</a:t>
            </a:r>
            <a:r>
              <a:rPr lang="fr-FR" dirty="0" err="1">
                <a:ea typeface="MS Mincho" pitchFamily="49" charset="-128"/>
              </a:rPr>
              <a:t>xsl:variable</a:t>
            </a:r>
            <a:r>
              <a:rPr lang="fr-FR" dirty="0">
                <a:ea typeface="MS Mincho" pitchFamily="49" charset="-128"/>
              </a:rPr>
              <a:t>&gt; </a:t>
            </a:r>
            <a:r>
              <a:rPr lang="fr-FR" b="1" dirty="0">
                <a:ea typeface="MS Mincho" pitchFamily="49" charset="-128"/>
              </a:rPr>
              <a:t>sans*</a:t>
            </a:r>
            <a:r>
              <a:rPr lang="fr-FR" dirty="0">
                <a:ea typeface="MS Mincho" pitchFamily="49" charset="-128"/>
              </a:rPr>
              <a:t> select=""</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marL="1030288" indent="-246063"/>
            <a:endParaRPr lang="fr-FR" dirty="0">
              <a:ea typeface="MS Mincho" pitchFamily="49" charset="-128"/>
            </a:endParaRPr>
          </a:p>
          <a:p>
            <a:pPr marL="1137730" indent="-246063">
              <a:buNone/>
            </a:pPr>
            <a:r>
              <a:rPr lang="fr-FR" dirty="0">
                <a:ea typeface="MS Mincho" pitchFamily="49" charset="-128"/>
              </a:rPr>
              <a:t>	      </a:t>
            </a:r>
          </a:p>
          <a:p>
            <a:pPr marL="1137730" indent="-246063">
              <a:buNone/>
            </a:pPr>
            <a:r>
              <a:rPr lang="fr-FR" dirty="0">
                <a:ea typeface="MS Mincho" pitchFamily="49" charset="-128"/>
              </a:rPr>
              <a:t>	 Les types variable et </a:t>
            </a:r>
            <a:r>
              <a:rPr lang="fr-FR" dirty="0" err="1">
                <a:ea typeface="MS Mincho" pitchFamily="49" charset="-128"/>
              </a:rPr>
              <a:t>param</a:t>
            </a:r>
            <a:r>
              <a:rPr lang="fr-FR" dirty="0">
                <a:ea typeface="MS Mincho" pitchFamily="49" charset="-128"/>
              </a:rPr>
              <a:t> sont des 			 		</a:t>
            </a:r>
            <a:r>
              <a:rPr lang="fr-FR" b="1" dirty="0">
                <a:ea typeface="MS Mincho" pitchFamily="49" charset="-128"/>
              </a:rPr>
              <a:t>constantes</a:t>
            </a:r>
          </a:p>
          <a:p>
            <a:pPr marL="1137730" indent="-246063">
              <a:buNone/>
            </a:pPr>
            <a:r>
              <a:rPr lang="fr-FR" dirty="0">
                <a:ea typeface="MS Mincho" pitchFamily="49" charset="-128"/>
              </a:rPr>
              <a:t>		    </a:t>
            </a:r>
            <a:r>
              <a:rPr lang="fr-FR" b="1" u="sng" dirty="0">
                <a:ea typeface="MS Mincho" pitchFamily="49" charset="-128"/>
              </a:rPr>
              <a:t>Une </a:t>
            </a:r>
            <a:r>
              <a:rPr lang="fr-FR" u="sng" dirty="0">
                <a:ea typeface="MS Mincho" pitchFamily="49" charset="-128"/>
              </a:rPr>
              <a:t>seul </a:t>
            </a:r>
            <a:r>
              <a:rPr lang="fr-FR" b="1" u="sng" dirty="0">
                <a:ea typeface="MS Mincho" pitchFamily="49" charset="-128"/>
              </a:rPr>
              <a:t>affectation</a:t>
            </a:r>
            <a:r>
              <a:rPr lang="fr-FR" u="sng" dirty="0">
                <a:ea typeface="MS Mincho" pitchFamily="49" charset="-128"/>
              </a:rPr>
              <a:t> </a:t>
            </a:r>
            <a:r>
              <a:rPr lang="fr-FR" dirty="0">
                <a:ea typeface="MS Mincho" pitchFamily="49" charset="-128"/>
              </a:rPr>
              <a:t>lors de la définition</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81</a:t>
            </a:fld>
            <a:endParaRPr lang="fr-FR"/>
          </a:p>
        </p:txBody>
      </p:sp>
      <p:sp>
        <p:nvSpPr>
          <p:cNvPr id="5" name="Rectangle 4"/>
          <p:cNvSpPr/>
          <p:nvPr/>
        </p:nvSpPr>
        <p:spPr>
          <a:xfrm>
            <a:off x="2143108" y="3857628"/>
            <a:ext cx="4572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maVar</a:t>
            </a:r>
            <a:r>
              <a:rPr lang="fr-FR" i="1" dirty="0">
                <a:ea typeface="MS Mincho" pitchFamily="49" charset="-128"/>
              </a:rPr>
              <a:t>" &gt;</a:t>
            </a:r>
          </a:p>
          <a:p>
            <a:pPr marL="173038" lvl="2">
              <a:buNone/>
            </a:pPr>
            <a:r>
              <a:rPr lang="fr-FR" i="1" dirty="0">
                <a:ea typeface="MS Mincho" pitchFamily="49" charset="-128"/>
              </a:rPr>
              <a:t>    &lt;balise&gt;</a:t>
            </a:r>
            <a:r>
              <a:rPr lang="fr-FR" dirty="0">
                <a:ea typeface="MS Mincho" pitchFamily="49" charset="-128"/>
              </a:rPr>
              <a:t>&lt;</a:t>
            </a:r>
            <a:r>
              <a:rPr lang="fr-FR" dirty="0" err="1">
                <a:ea typeface="MS Mincho" pitchFamily="49" charset="-128"/>
              </a:rPr>
              <a:t>xsl:value-of</a:t>
            </a:r>
            <a:r>
              <a:rPr lang="fr-FR" dirty="0">
                <a:ea typeface="MS Mincho" pitchFamily="49" charset="-128"/>
              </a:rPr>
              <a:t> </a:t>
            </a:r>
            <a:r>
              <a:rPr lang="fr-FR" b="1" dirty="0">
                <a:ea typeface="MS Mincho" pitchFamily="49" charset="-128"/>
              </a:rPr>
              <a:t>…</a:t>
            </a:r>
            <a:r>
              <a:rPr lang="fr-FR" dirty="0">
                <a:ea typeface="MS Mincho" pitchFamily="49" charset="-128"/>
              </a:rPr>
              <a:t>/&gt;</a:t>
            </a:r>
            <a:r>
              <a:rPr lang="fr-FR" i="1" dirty="0">
                <a:ea typeface="MS Mincho" pitchFamily="49" charset="-128"/>
              </a:rPr>
              <a:t>&lt;/balise&gt;</a:t>
            </a:r>
          </a:p>
          <a:p>
            <a:pPr marL="173038" lvl="2">
              <a:buNone/>
            </a:pPr>
            <a:r>
              <a:rPr lang="fr-FR" i="1" dirty="0">
                <a:ea typeface="MS Mincho" pitchFamily="49" charset="-128"/>
              </a:rPr>
              <a:t>&lt;/</a:t>
            </a:r>
            <a:r>
              <a:rPr lang="fr-FR" b="1" i="1" dirty="0">
                <a:ea typeface="MS Mincho" pitchFamily="49" charset="-128"/>
              </a:rPr>
              <a:t>variable</a:t>
            </a:r>
            <a:r>
              <a:rPr lang="fr-FR" i="1" dirty="0">
                <a:ea typeface="MS Mincho" pitchFamily="49" charset="-128"/>
              </a:rPr>
              <a:t>&gt;</a:t>
            </a:r>
          </a:p>
        </p:txBody>
      </p:sp>
      <p:pic>
        <p:nvPicPr>
          <p:cNvPr id="6" name="Picture 2" descr="Afficher l'image d'origine"/>
          <p:cNvPicPr>
            <a:picLocks noChangeAspect="1" noChangeArrowheads="1"/>
          </p:cNvPicPr>
          <p:nvPr/>
        </p:nvPicPr>
        <p:blipFill>
          <a:blip r:embed="rId3" cstate="print"/>
          <a:srcRect/>
          <a:stretch>
            <a:fillRect/>
          </a:stretch>
        </p:blipFill>
        <p:spPr bwMode="auto">
          <a:xfrm>
            <a:off x="467544" y="5157192"/>
            <a:ext cx="1368152" cy="1203974"/>
          </a:xfrm>
          <a:prstGeom prst="rect">
            <a:avLst/>
          </a:prstGeom>
          <a:noFill/>
        </p:spPr>
      </p:pic>
      <p:sp>
        <p:nvSpPr>
          <p:cNvPr id="8" name="Rectangle 7"/>
          <p:cNvSpPr/>
          <p:nvPr/>
        </p:nvSpPr>
        <p:spPr>
          <a:xfrm>
            <a:off x="2071702" y="2357430"/>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nb_boucles</a:t>
            </a:r>
            <a:r>
              <a:rPr lang="fr-FR" i="1" dirty="0">
                <a:ea typeface="MS Mincho" pitchFamily="49" charset="-128"/>
              </a:rPr>
              <a:t>" </a:t>
            </a:r>
            <a:r>
              <a:rPr lang="fr-FR" b="1" i="1" dirty="0">
                <a:ea typeface="MS Mincho" pitchFamily="49" charset="-128"/>
              </a:rPr>
              <a:t>select</a:t>
            </a:r>
            <a:r>
              <a:rPr lang="fr-FR" i="1" dirty="0">
                <a:ea typeface="MS Mincho" pitchFamily="49" charset="-128"/>
              </a:rPr>
              <a:t>="position()" /&gt;</a:t>
            </a:r>
          </a:p>
        </p:txBody>
      </p:sp>
      <p:sp>
        <p:nvSpPr>
          <p:cNvPr id="10" name="Étoile à 12 branches 9"/>
          <p:cNvSpPr/>
          <p:nvPr/>
        </p:nvSpPr>
        <p:spPr>
          <a:xfrm rot="21038633">
            <a:off x="6132853" y="3600698"/>
            <a:ext cx="2879053" cy="1860652"/>
          </a:xfrm>
          <a:prstGeom prst="star12">
            <a:avLst/>
          </a:prstGeom>
          <a:solidFill>
            <a:schemeClr val="accent6">
              <a:lumMod val="75000"/>
            </a:schemeClr>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*Pas supporté </a:t>
            </a:r>
          </a:p>
          <a:p>
            <a:pPr algn="ctr"/>
            <a:r>
              <a:rPr lang="fr-FR" b="1" dirty="0"/>
              <a:t>sous tous les </a:t>
            </a:r>
          </a:p>
          <a:p>
            <a:pPr algn="ctr"/>
            <a:r>
              <a:rPr lang="fr-FR" b="1" dirty="0"/>
              <a:t>moteurs XSL</a:t>
            </a:r>
          </a:p>
          <a:p>
            <a:pPr algn="ctr"/>
            <a:r>
              <a:rPr lang="fr-FR" sz="1400" u="sng" dirty="0"/>
              <a:t>pour refaire des arbres XML</a:t>
            </a:r>
          </a:p>
        </p:txBody>
      </p:sp>
      <p:sp>
        <p:nvSpPr>
          <p:cNvPr id="11" name="Rectangle 10"/>
          <p:cNvSpPr/>
          <p:nvPr/>
        </p:nvSpPr>
        <p:spPr>
          <a:xfrm>
            <a:off x="5000628" y="4143380"/>
            <a:ext cx="928694"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571736" y="4143380"/>
            <a:ext cx="785818"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0" idx="7"/>
          </p:cNvCxnSpPr>
          <p:nvPr/>
        </p:nvCxnSpPr>
        <p:spPr>
          <a:xfrm rot="10800000">
            <a:off x="3286117" y="4429134"/>
            <a:ext cx="2865886" cy="33591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5" name="Connecteur droit avec flèche 14"/>
          <p:cNvCxnSpPr>
            <a:stCxn id="10" idx="7"/>
          </p:cNvCxnSpPr>
          <p:nvPr/>
        </p:nvCxnSpPr>
        <p:spPr>
          <a:xfrm rot="10800000">
            <a:off x="5572133" y="4500570"/>
            <a:ext cx="579871" cy="26447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AutoShape 2"/>
          <p:cNvSpPr>
            <a:spLocks noGrp="1" noChangeArrowheads="1"/>
          </p:cNvSpPr>
          <p:nvPr>
            <p:ph type="title"/>
          </p:nvPr>
        </p:nvSpPr>
        <p:spPr/>
        <p:txBody>
          <a:bodyPr>
            <a:normAutofit/>
          </a:bodyPr>
          <a:lstStyle/>
          <a:p>
            <a:r>
              <a:rPr lang="fr-FR" dirty="0"/>
              <a:t>Templates XSL paramétrés</a:t>
            </a:r>
          </a:p>
        </p:txBody>
      </p:sp>
      <p:sp>
        <p:nvSpPr>
          <p:cNvPr id="147460"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Templates paramétrés</a:t>
            </a:r>
          </a:p>
          <a:p>
            <a:pPr lvl="1" eaLnBrk="1" hangingPunct="1"/>
            <a:r>
              <a:rPr lang="fr-FR" dirty="0">
                <a:ea typeface="MS Mincho" pitchFamily="49" charset="-128"/>
              </a:rPr>
              <a:t> En XSL-T, il peut être nécessaire d'utiliser des fonctions (ex : redondance du code dans les traitements conditionnels).</a:t>
            </a:r>
          </a:p>
          <a:p>
            <a:pPr lvl="2" eaLnBrk="1" hangingPunct="1"/>
            <a:r>
              <a:rPr lang="fr-FR" dirty="0">
                <a:ea typeface="MS Mincho" pitchFamily="49" charset="-128"/>
              </a:rPr>
              <a:t> Pour cela XSL-T prévoit un mécanisme de templates paramétrés, on les crée comme suit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Et on les utilise comme suit :</a:t>
            </a:r>
            <a:br>
              <a:rPr lang="fr-FR" dirty="0">
                <a:ea typeface="MS Mincho" pitchFamily="49" charset="-128"/>
              </a:rPr>
            </a:br>
            <a:endParaRPr lang="fr-FR" dirty="0">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r>
              <a:rPr lang="fr-FR" b="1" i="1" dirty="0">
                <a:solidFill>
                  <a:srgbClr val="C00000"/>
                </a:solidFill>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82</a:t>
            </a:fld>
            <a:endParaRPr lang="fr-FR"/>
          </a:p>
        </p:txBody>
      </p:sp>
      <p:sp>
        <p:nvSpPr>
          <p:cNvPr id="5" name="Rectangle 4"/>
          <p:cNvSpPr/>
          <p:nvPr/>
        </p:nvSpPr>
        <p:spPr>
          <a:xfrm>
            <a:off x="2339752" y="2184622"/>
            <a:ext cx="4824536" cy="181588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600" i="1" dirty="0">
                <a:ea typeface="MS Mincho" pitchFamily="49" charset="-128"/>
              </a:rPr>
              <a:t>&lt;</a:t>
            </a:r>
            <a:r>
              <a:rPr lang="fr-FR" sz="1600" b="1" i="1" dirty="0" err="1">
                <a:ea typeface="MS Mincho" pitchFamily="49" charset="-128"/>
              </a:rPr>
              <a:t>xsl:template</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ma_fonction</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xsl:param</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 /&gt;</a:t>
            </a:r>
            <a:br>
              <a:rPr lang="fr-FR" sz="1600" i="1" dirty="0">
                <a:ea typeface="MS Mincho" pitchFamily="49" charset="-128"/>
              </a:rPr>
            </a:br>
            <a:r>
              <a:rPr lang="fr-FR" sz="1600" i="1" dirty="0">
                <a:ea typeface="MS Mincho" pitchFamily="49" charset="-128"/>
              </a:rPr>
              <a:t>    &lt;tr </a:t>
            </a:r>
            <a:r>
              <a:rPr lang="fr-FR" sz="1600" i="1" dirty="0" err="1">
                <a:ea typeface="MS Mincho" pitchFamily="49" charset="-128"/>
              </a:rPr>
              <a:t>bgcolor</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&lt;td&gt;&lt;</a:t>
            </a:r>
            <a:r>
              <a:rPr lang="fr-FR" sz="1600" b="1" i="1" dirty="0" err="1">
                <a:ea typeface="MS Mincho" pitchFamily="49" charset="-128"/>
              </a:rPr>
              <a:t>xsl:value-of</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="nom" /&gt;&lt;/td&gt;</a:t>
            </a:r>
            <a:br>
              <a:rPr lang="fr-FR" sz="1600" i="1" dirty="0">
                <a:ea typeface="MS Mincho" pitchFamily="49" charset="-128"/>
              </a:rPr>
            </a:br>
            <a:r>
              <a:rPr lang="fr-FR" sz="1600" i="1" dirty="0">
                <a:ea typeface="MS Mincho" pitchFamily="49" charset="-128"/>
              </a:rPr>
              <a:t>      &lt;td&gt;&lt;</a:t>
            </a:r>
            <a:r>
              <a:rPr lang="fr-FR" sz="1600" b="1" i="1" dirty="0" err="1">
                <a:ea typeface="MS Mincho" pitchFamily="49" charset="-128"/>
              </a:rPr>
              <a:t>xsl:value-of</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a:t>
            </a:r>
            <a:r>
              <a:rPr lang="fr-FR" sz="1600" i="1" dirty="0" err="1">
                <a:ea typeface="MS Mincho" pitchFamily="49" charset="-128"/>
              </a:rPr>
              <a:t>prenom</a:t>
            </a:r>
            <a:r>
              <a:rPr lang="fr-FR" sz="1600" i="1" dirty="0">
                <a:ea typeface="MS Mincho" pitchFamily="49" charset="-128"/>
              </a:rPr>
              <a:t>" /&gt;&lt;/td&gt;</a:t>
            </a:r>
            <a:br>
              <a:rPr lang="fr-FR" sz="1600" i="1" dirty="0">
                <a:ea typeface="MS Mincho" pitchFamily="49" charset="-128"/>
              </a:rPr>
            </a:br>
            <a:r>
              <a:rPr lang="fr-FR" sz="1600" i="1" dirty="0">
                <a:ea typeface="MS Mincho" pitchFamily="49" charset="-128"/>
              </a:rPr>
              <a:t>    &lt;/tr&gt;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xsl:template</a:t>
            </a:r>
            <a:r>
              <a:rPr lang="fr-FR" sz="1600" i="1" dirty="0">
                <a:ea typeface="MS Mincho" pitchFamily="49" charset="-128"/>
              </a:rPr>
              <a:t>&gt;</a:t>
            </a:r>
            <a:endParaRPr lang="fr-FR" sz="1600" dirty="0"/>
          </a:p>
        </p:txBody>
      </p:sp>
      <p:sp>
        <p:nvSpPr>
          <p:cNvPr id="7" name="Rectangle 6"/>
          <p:cNvSpPr/>
          <p:nvPr/>
        </p:nvSpPr>
        <p:spPr>
          <a:xfrm>
            <a:off x="1637928" y="4470638"/>
            <a:ext cx="6390456" cy="181588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600" i="1" dirty="0">
                <a:ea typeface="MS Mincho" pitchFamily="49" charset="-128"/>
              </a:rPr>
              <a:t>&lt;table&gt;&lt;tr </a:t>
            </a:r>
            <a:r>
              <a:rPr lang="fr-FR" sz="1600" i="1" dirty="0" err="1">
                <a:ea typeface="MS Mincho" pitchFamily="49" charset="-128"/>
              </a:rPr>
              <a:t>bgcolor</a:t>
            </a:r>
            <a:r>
              <a:rPr lang="fr-FR" sz="1600" i="1" dirty="0">
                <a:ea typeface="MS Mincho" pitchFamily="49" charset="-128"/>
              </a:rPr>
              <a:t>="#</a:t>
            </a:r>
            <a:r>
              <a:rPr lang="fr-FR" sz="1600" i="1" dirty="0" err="1">
                <a:ea typeface="MS Mincho" pitchFamily="49" charset="-128"/>
              </a:rPr>
              <a:t>aaa</a:t>
            </a:r>
            <a:r>
              <a:rPr lang="fr-FR" sz="1600" i="1" dirty="0">
                <a:ea typeface="MS Mincho" pitchFamily="49" charset="-128"/>
              </a:rPr>
              <a:t>"&gt; &lt;th&gt;Nom&lt;/th&gt;&lt;th&gt;Pr&amp;</a:t>
            </a:r>
            <a:r>
              <a:rPr lang="fr-FR" sz="1600" i="1" dirty="0" err="1">
                <a:ea typeface="MS Mincho" pitchFamily="49" charset="-128"/>
              </a:rPr>
              <a:t>eacute;nom</a:t>
            </a:r>
            <a:r>
              <a:rPr lang="fr-FR" sz="1600" i="1" dirty="0">
                <a:ea typeface="MS Mincho" pitchFamily="49" charset="-128"/>
              </a:rPr>
              <a:t>&lt;/th&gt;&lt;/tr&gt;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xsl:for-each</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="personne"&gt;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xsl:call-template</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ma_fonction</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xsl:with-param</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="FFFFAA" /&gt;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xsl:call-template</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xsl:for-each</a:t>
            </a:r>
            <a:r>
              <a:rPr lang="fr-FR" sz="1600" i="1" dirty="0">
                <a:ea typeface="MS Mincho" pitchFamily="49" charset="-128"/>
              </a:rPr>
              <a:t>&gt;&lt;/table&gt;</a:t>
            </a:r>
            <a:endParaRPr lang="fr-FR" sz="16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AutoShape 2"/>
          <p:cNvSpPr>
            <a:spLocks noGrp="1" noChangeArrowheads="1"/>
          </p:cNvSpPr>
          <p:nvPr>
            <p:ph type="title"/>
          </p:nvPr>
        </p:nvSpPr>
        <p:spPr/>
        <p:txBody>
          <a:bodyPr>
            <a:normAutofit/>
          </a:bodyPr>
          <a:lstStyle/>
          <a:p>
            <a:pPr eaLnBrk="1" hangingPunct="1"/>
            <a:r>
              <a:rPr lang="fr-FR" dirty="0" err="1"/>
              <a:t>xsl:output</a:t>
            </a:r>
            <a:r>
              <a:rPr lang="fr-FR" dirty="0"/>
              <a:t>, format de sortie</a:t>
            </a:r>
          </a:p>
        </p:txBody>
      </p:sp>
      <p:sp>
        <p:nvSpPr>
          <p:cNvPr id="148484"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Le format de sortie</a:t>
            </a:r>
          </a:p>
          <a:p>
            <a:pPr lvl="1" eaLnBrk="1" hangingPunct="1"/>
            <a:r>
              <a:rPr lang="fr-FR" dirty="0">
                <a:ea typeface="MS Mincho" pitchFamily="49" charset="-128"/>
              </a:rPr>
              <a:t> On utilise la balise &lt;output /&gt; pour préciser un format de sortie</a:t>
            </a:r>
          </a:p>
          <a:p>
            <a:pPr lvl="2" eaLnBrk="1" hangingPunct="1"/>
            <a:r>
              <a:rPr lang="fr-FR" dirty="0">
                <a:ea typeface="MS Mincho" pitchFamily="49" charset="-128"/>
              </a:rPr>
              <a:t> ex : </a:t>
            </a:r>
            <a:r>
              <a:rPr lang="fr-FR" b="1" i="1" dirty="0">
                <a:solidFill>
                  <a:srgbClr val="C00000"/>
                </a:solidFill>
                <a:ea typeface="MS Mincho" pitchFamily="49" charset="-128"/>
              </a:rPr>
              <a:t>&lt;</a:t>
            </a:r>
            <a:r>
              <a:rPr lang="fr-FR" b="1" i="1" dirty="0" err="1">
                <a:solidFill>
                  <a:srgbClr val="C00000"/>
                </a:solidFill>
                <a:ea typeface="MS Mincho" pitchFamily="49" charset="-128"/>
              </a:rPr>
              <a:t>xsl:output</a:t>
            </a:r>
            <a:r>
              <a:rPr lang="fr-FR" b="1" i="1" dirty="0">
                <a:solidFill>
                  <a:srgbClr val="C00000"/>
                </a:solidFill>
                <a:ea typeface="MS Mincho" pitchFamily="49" charset="-128"/>
              </a:rPr>
              <a:t> </a:t>
            </a:r>
            <a:r>
              <a:rPr lang="fr-FR" b="1" i="1" dirty="0" err="1">
                <a:solidFill>
                  <a:srgbClr val="C00000"/>
                </a:solidFill>
                <a:ea typeface="MS Mincho" pitchFamily="49" charset="-128"/>
              </a:rPr>
              <a:t>method</a:t>
            </a:r>
            <a:r>
              <a:rPr lang="fr-FR" b="1" i="1" dirty="0">
                <a:solidFill>
                  <a:srgbClr val="C00000"/>
                </a:solidFill>
                <a:ea typeface="MS Mincho" pitchFamily="49" charset="-128"/>
              </a:rPr>
              <a:t>="</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1" eaLnBrk="1" hangingPunct="1"/>
            <a:endParaRPr lang="fr-FR" dirty="0">
              <a:ea typeface="MS Mincho" pitchFamily="49" charset="-128"/>
            </a:endParaRPr>
          </a:p>
          <a:p>
            <a:pPr lvl="1" eaLnBrk="1" hangingPunct="1"/>
            <a:r>
              <a:rPr lang="fr-FR" dirty="0">
                <a:ea typeface="MS Mincho" pitchFamily="49" charset="-128"/>
              </a:rPr>
              <a:t> On peut préciser </a:t>
            </a:r>
            <a:r>
              <a:rPr lang="fr-FR" dirty="0" err="1">
                <a:ea typeface="MS Mincho" pitchFamily="49" charset="-128"/>
              </a:rPr>
              <a:t>text</a:t>
            </a:r>
            <a:r>
              <a:rPr lang="fr-FR" dirty="0">
                <a:ea typeface="MS Mincho" pitchFamily="49" charset="-128"/>
              </a:rPr>
              <a:t>, </a:t>
            </a:r>
            <a:r>
              <a:rPr lang="fr-FR" dirty="0" err="1">
                <a:ea typeface="MS Mincho" pitchFamily="49" charset="-128"/>
              </a:rPr>
              <a:t>xml</a:t>
            </a:r>
            <a:r>
              <a:rPr lang="fr-FR" dirty="0">
                <a:ea typeface="MS Mincho" pitchFamily="49" charset="-128"/>
              </a:rPr>
              <a:t>, html, cependant des traitements différents seront opérés selon le processeur XSL-T, par exemple :</a:t>
            </a:r>
          </a:p>
          <a:p>
            <a:pPr lvl="2" eaLnBrk="1" hangingPunct="1"/>
            <a:r>
              <a:rPr lang="fr-FR" dirty="0">
                <a:ea typeface="MS Mincho" pitchFamily="49" charset="-128"/>
              </a:rPr>
              <a:t> sous MFF2.0.0.20, des balises &lt;html&gt; sont insérées même dans le cas d'une sortie purement texte demandée (la balise html &lt;</a:t>
            </a:r>
            <a:r>
              <a:rPr lang="fr-FR" dirty="0" err="1">
                <a:ea typeface="MS Mincho" pitchFamily="49" charset="-128"/>
              </a:rPr>
              <a:t>pre</a:t>
            </a:r>
            <a:r>
              <a:rPr lang="fr-FR" dirty="0">
                <a:ea typeface="MS Mincho" pitchFamily="49" charset="-128"/>
              </a:rPr>
              <a:t>&gt; simule une sortie texte à l'affichage dans le navigateur)</a:t>
            </a:r>
          </a:p>
          <a:p>
            <a:pPr lvl="2" eaLnBrk="1" hangingPunct="1"/>
            <a:r>
              <a:rPr lang="fr-FR" dirty="0">
                <a:ea typeface="MS Mincho" pitchFamily="49" charset="-128"/>
              </a:rPr>
              <a:t> sous certaines versions MFF3 et MFF2 et MSIE6 les balises &lt;html&gt;&lt;</a:t>
            </a:r>
            <a:r>
              <a:rPr lang="fr-FR" dirty="0" err="1">
                <a:ea typeface="MS Mincho" pitchFamily="49" charset="-128"/>
              </a:rPr>
              <a:t>head</a:t>
            </a:r>
            <a:r>
              <a:rPr lang="fr-FR" dirty="0">
                <a:ea typeface="MS Mincho" pitchFamily="49" charset="-128"/>
              </a:rPr>
              <a:t>&gt;&lt;body&gt; ne sont ajoutées que pour une sortie html</a:t>
            </a:r>
          </a:p>
          <a:p>
            <a:pPr lvl="2" eaLnBrk="1" hangingPunct="1"/>
            <a:r>
              <a:rPr lang="fr-FR" dirty="0">
                <a:ea typeface="MS Mincho" pitchFamily="49" charset="-128"/>
              </a:rPr>
              <a:t> sous MSIE7 la plupart du temps, aucune balise n'est ajoutée mais le code en sortie n'est considéré comme du HTML que si la sortie est précisée en méthode html (même si le document html est parfait)</a:t>
            </a:r>
          </a:p>
          <a:p>
            <a:pPr lvl="1" eaLnBrk="1" hangingPunct="1"/>
            <a:endParaRPr lang="fr-FR" dirty="0">
              <a:ea typeface="MS Mincho" pitchFamily="49" charset="-128"/>
            </a:endParaRPr>
          </a:p>
          <a:p>
            <a:pPr lvl="1" eaLnBrk="1" hangingPunct="1"/>
            <a:r>
              <a:rPr lang="fr-FR" dirty="0">
                <a:ea typeface="MS Mincho" pitchFamily="49" charset="-128"/>
              </a:rPr>
              <a:t> Il vaut donc mieux utiliser des design patterns de fichier XSL-T générant un document XHTML correctement interprété pour les navigateurs visés</a:t>
            </a:r>
          </a:p>
          <a:p>
            <a:pPr lvl="1" eaLnBrk="1" hangingPunct="1"/>
            <a:endParaRPr lang="fr-FR" dirty="0">
              <a:ea typeface="MS Mincho" pitchFamily="49" charset="-128"/>
            </a:endParaRPr>
          </a:p>
          <a:p>
            <a:pPr lvl="1" eaLnBrk="1" hangingPunct="1"/>
            <a:r>
              <a:rPr lang="fr-FR" dirty="0">
                <a:ea typeface="MS Mincho" pitchFamily="49" charset="-128"/>
              </a:rPr>
              <a:t> Attention l'import de fichiers d'entités n'est pas possible sous de nombreuses versions de MFF d'où l'obligation de redéfinir les entités dans le fichier XSL-T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83</a:t>
            </a:fld>
            <a:endParaRPr lang="fr-F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xsl:output</a:t>
            </a:r>
            <a:r>
              <a:rPr lang="fr-FR" dirty="0"/>
              <a:t>, format de sortie</a:t>
            </a:r>
          </a:p>
        </p:txBody>
      </p:sp>
      <p:sp>
        <p:nvSpPr>
          <p:cNvPr id="3" name="Espace réservé du contenu 2"/>
          <p:cNvSpPr>
            <a:spLocks noGrp="1"/>
          </p:cNvSpPr>
          <p:nvPr>
            <p:ph idx="1"/>
          </p:nvPr>
        </p:nvSpPr>
        <p:spPr/>
        <p:txBody>
          <a:bodyPr>
            <a:normAutofit fontScale="85000" lnSpcReduction="20000"/>
          </a:bodyPr>
          <a:lstStyle/>
          <a:p>
            <a:r>
              <a:rPr lang="fr-FR" dirty="0">
                <a:ea typeface="MS Mincho" pitchFamily="49" charset="-128"/>
              </a:rPr>
              <a:t>XSL-T dispose de valeurs d’attribut disponible servant à définir la manière dont va être généré le document de sortie</a:t>
            </a:r>
          </a:p>
          <a:p>
            <a:pPr lvl="1"/>
            <a:r>
              <a:rPr lang="fr-FR" dirty="0">
                <a:ea typeface="MS Mincho" pitchFamily="49" charset="-128"/>
              </a:rPr>
              <a:t> Les éléments non-XSL-T (à ne pas transformer) s’expriment dans leur langage habituel (</a:t>
            </a:r>
            <a:r>
              <a:rPr lang="fr-FR" dirty="0" err="1">
                <a:ea typeface="MS Mincho" pitchFamily="49" charset="-128"/>
              </a:rPr>
              <a:t>xml</a:t>
            </a:r>
            <a:r>
              <a:rPr lang="fr-FR" dirty="0">
                <a:ea typeface="MS Mincho" pitchFamily="49" charset="-128"/>
              </a:rPr>
              <a:t>, html, </a:t>
            </a:r>
            <a:r>
              <a:rPr lang="fr-FR" dirty="0" err="1">
                <a:ea typeface="MS Mincho" pitchFamily="49" charset="-128"/>
              </a:rPr>
              <a:t>svg</a:t>
            </a:r>
            <a:r>
              <a:rPr lang="fr-FR" dirty="0">
                <a:ea typeface="MS Mincho" pitchFamily="49" charset="-128"/>
              </a:rPr>
              <a:t>, texte, CSV/SSV…)</a:t>
            </a:r>
          </a:p>
          <a:p>
            <a:endParaRPr lang="fr-FR" dirty="0"/>
          </a:p>
          <a:p>
            <a:r>
              <a:rPr lang="fr-FR" dirty="0"/>
              <a:t>Définition du type de sortie:</a:t>
            </a:r>
          </a:p>
          <a:p>
            <a:pPr lvl="1">
              <a:buNone/>
            </a:pPr>
            <a:endParaRPr lang="fr-FR" dirty="0"/>
          </a:p>
          <a:p>
            <a:pPr lvl="1">
              <a:buNone/>
            </a:pPr>
            <a:endParaRPr lang="fr-FR" dirty="0"/>
          </a:p>
          <a:p>
            <a:pPr lvl="2"/>
            <a:r>
              <a:rPr lang="fr-FR" dirty="0"/>
              <a:t>Types :</a:t>
            </a:r>
          </a:p>
          <a:p>
            <a:pPr lvl="3"/>
            <a:r>
              <a:rPr lang="fr-FR" dirty="0"/>
              <a:t>Html		</a:t>
            </a:r>
            <a:r>
              <a:rPr lang="fr-FR" dirty="0">
                <a:sym typeface="Wingdings" pitchFamily="2" charset="2"/>
              </a:rPr>
              <a:t>génère un flux html</a:t>
            </a:r>
            <a:endParaRPr lang="fr-FR" dirty="0"/>
          </a:p>
          <a:p>
            <a:pPr lvl="3"/>
            <a:r>
              <a:rPr lang="fr-FR" dirty="0"/>
              <a:t>Txt		</a:t>
            </a:r>
            <a:r>
              <a:rPr lang="fr-FR" dirty="0">
                <a:sym typeface="Wingdings" pitchFamily="2" charset="2"/>
              </a:rPr>
              <a:t>génère un flux texte brut</a:t>
            </a:r>
            <a:endParaRPr lang="fr-FR" dirty="0"/>
          </a:p>
          <a:p>
            <a:pPr lvl="3"/>
            <a:r>
              <a:rPr lang="fr-FR" dirty="0"/>
              <a:t>Xml		</a:t>
            </a:r>
            <a:r>
              <a:rPr lang="fr-FR" dirty="0">
                <a:sym typeface="Wingdings" pitchFamily="2" charset="2"/>
              </a:rPr>
              <a:t>génère un flux </a:t>
            </a:r>
            <a:r>
              <a:rPr lang="fr-FR" dirty="0" err="1">
                <a:sym typeface="Wingdings" pitchFamily="2" charset="2"/>
              </a:rPr>
              <a:t>xml</a:t>
            </a:r>
            <a:r>
              <a:rPr lang="fr-FR" dirty="0">
                <a:sym typeface="Wingdings" pitchFamily="2" charset="2"/>
              </a:rPr>
              <a:t> (ex </a:t>
            </a:r>
            <a:r>
              <a:rPr lang="fr-FR" dirty="0" err="1">
                <a:sym typeface="Wingdings" pitchFamily="2" charset="2"/>
              </a:rPr>
              <a:t>fo</a:t>
            </a:r>
            <a:r>
              <a:rPr lang="fr-FR" dirty="0">
                <a:sym typeface="Wingdings" pitchFamily="2" charset="2"/>
              </a:rPr>
              <a:t>, </a:t>
            </a:r>
            <a:r>
              <a:rPr lang="fr-FR" dirty="0" err="1">
                <a:sym typeface="Wingdings" pitchFamily="2" charset="2"/>
              </a:rPr>
              <a:t>rss</a:t>
            </a:r>
            <a:r>
              <a:rPr lang="fr-FR" dirty="0">
                <a:sym typeface="Wingdings" pitchFamily="2" charset="2"/>
              </a:rPr>
              <a:t>, </a:t>
            </a:r>
            <a:r>
              <a:rPr lang="fr-FR" dirty="0" err="1">
                <a:sym typeface="Wingdings" pitchFamily="2" charset="2"/>
              </a:rPr>
              <a:t>svg</a:t>
            </a:r>
            <a:r>
              <a:rPr lang="fr-FR" dirty="0">
                <a:sym typeface="Wingdings" pitchFamily="2" charset="2"/>
              </a:rPr>
              <a:t>, 		     		</a:t>
            </a:r>
            <a:r>
              <a:rPr lang="fr-FR" dirty="0" err="1">
                <a:sym typeface="Wingdings" pitchFamily="2" charset="2"/>
              </a:rPr>
              <a:t>xml</a:t>
            </a:r>
            <a:r>
              <a:rPr lang="fr-FR" dirty="0">
                <a:sym typeface="Wingdings" pitchFamily="2" charset="2"/>
              </a:rPr>
              <a:t> sous une autre structure)</a:t>
            </a:r>
            <a:endParaRPr lang="fr-FR" dirty="0"/>
          </a:p>
          <a:p>
            <a:pPr lvl="3"/>
            <a:r>
              <a:rPr lang="fr-FR" dirty="0" err="1"/>
              <a:t>Xhtml</a:t>
            </a:r>
            <a:r>
              <a:rPr lang="fr-FR" dirty="0"/>
              <a:t>	</a:t>
            </a:r>
            <a:r>
              <a:rPr lang="fr-FR" dirty="0">
                <a:sym typeface="Wingdings" pitchFamily="2" charset="2"/>
              </a:rPr>
              <a:t>(uniquement en XSL </a:t>
            </a:r>
            <a:r>
              <a:rPr lang="fr-FR" b="1" dirty="0">
                <a:sym typeface="Wingdings" pitchFamily="2" charset="2"/>
              </a:rPr>
              <a:t>2.0</a:t>
            </a:r>
            <a:r>
              <a:rPr lang="fr-FR" dirty="0">
                <a:sym typeface="Wingdings" pitchFamily="2" charset="2"/>
              </a:rPr>
              <a:t>)</a:t>
            </a:r>
            <a:r>
              <a:rPr lang="fr-FR" sz="1500" dirty="0">
                <a:sym typeface="Wingdings" pitchFamily="2" charset="2"/>
              </a:rPr>
              <a:t>(XML en XSL1.0)</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84</a:t>
            </a:fld>
            <a:endParaRPr lang="fr-FR"/>
          </a:p>
        </p:txBody>
      </p:sp>
      <p:sp>
        <p:nvSpPr>
          <p:cNvPr id="5" name="Rectangle 4"/>
          <p:cNvSpPr/>
          <p:nvPr/>
        </p:nvSpPr>
        <p:spPr>
          <a:xfrm>
            <a:off x="2571736" y="4000504"/>
            <a:ext cx="3831498"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fr-FR" dirty="0"/>
              <a:t>&lt;</a:t>
            </a:r>
            <a:r>
              <a:rPr lang="fr-FR" b="1" dirty="0" err="1"/>
              <a:t>xsl:output</a:t>
            </a:r>
            <a:r>
              <a:rPr lang="fr-FR" dirty="0"/>
              <a:t>   </a:t>
            </a:r>
            <a:r>
              <a:rPr lang="fr-FR" b="1" dirty="0" err="1"/>
              <a:t>method</a:t>
            </a:r>
            <a:r>
              <a:rPr lang="fr-FR" dirty="0"/>
              <a:t>=" type"  /&gt;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AutoShape 2"/>
          <p:cNvSpPr>
            <a:spLocks noGrp="1" noChangeArrowheads="1"/>
          </p:cNvSpPr>
          <p:nvPr>
            <p:ph type="title"/>
          </p:nvPr>
        </p:nvSpPr>
        <p:spPr/>
        <p:txBody>
          <a:bodyPr>
            <a:normAutofit/>
          </a:bodyPr>
          <a:lstStyle/>
          <a:p>
            <a:r>
              <a:rPr lang="fr-FR" dirty="0" err="1"/>
              <a:t>xsl:processing-instruction</a:t>
            </a:r>
            <a:endParaRPr lang="fr-FR" dirty="0"/>
          </a:p>
        </p:txBody>
      </p:sp>
      <p:sp>
        <p:nvSpPr>
          <p:cNvPr id="149508"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Les instructions processeur</a:t>
            </a:r>
          </a:p>
          <a:p>
            <a:pPr lvl="1" eaLnBrk="1" hangingPunct="1"/>
            <a:r>
              <a:rPr lang="fr-FR" dirty="0">
                <a:ea typeface="MS Mincho" pitchFamily="49" charset="-128"/>
              </a:rPr>
              <a:t> Les instructions processeur insérées dans le XSL-T sont prises en compte lors de l'interprétation du XSL-T. Or, il est parfois nécessaire d'en insérer pour le document de sortie, par exemple pour lier un fichier CSS ou préciser un </a:t>
            </a:r>
            <a:r>
              <a:rPr lang="fr-FR" dirty="0" err="1">
                <a:ea typeface="MS Mincho" pitchFamily="49" charset="-128"/>
              </a:rPr>
              <a:t>encoding</a:t>
            </a:r>
            <a:endParaRPr lang="fr-FR" dirty="0">
              <a:ea typeface="MS Mincho" pitchFamily="49" charset="-128"/>
            </a:endParaRPr>
          </a:p>
          <a:p>
            <a:pPr lvl="2" eaLnBrk="1" hangingPunct="1"/>
            <a:r>
              <a:rPr lang="fr-FR" dirty="0">
                <a:ea typeface="MS Mincho" pitchFamily="49" charset="-128"/>
              </a:rPr>
              <a:t> exemple d'insertion d'un </a:t>
            </a:r>
            <a:r>
              <a:rPr lang="fr-FR" dirty="0" err="1">
                <a:ea typeface="MS Mincho" pitchFamily="49" charset="-128"/>
              </a:rPr>
              <a:t>encoding</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exemple d'insertion d'une relation à une feuille de style</a:t>
            </a:r>
            <a:br>
              <a:rPr lang="fr-FR" dirty="0">
                <a:ea typeface="MS Mincho" pitchFamily="49" charset="-128"/>
              </a:rPr>
            </a:br>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eaLnBrk="1" hangingPunct="1"/>
            <a:endParaRPr lang="fr-FR" dirty="0">
              <a:ea typeface="MS Mincho" pitchFamily="49" charset="-128"/>
            </a:endParaRPr>
          </a:p>
          <a:p>
            <a:pPr eaLnBrk="1" hangingPunct="1"/>
            <a:r>
              <a:rPr lang="fr-FR" dirty="0">
                <a:ea typeface="MS Mincho" pitchFamily="49" charset="-128"/>
              </a:rPr>
              <a:t>Balises particulières</a:t>
            </a:r>
          </a:p>
          <a:p>
            <a:pPr lvl="1" eaLnBrk="1" hangingPunct="1"/>
            <a:r>
              <a:rPr lang="fr-FR" dirty="0">
                <a:ea typeface="MS Mincho" pitchFamily="49" charset="-128"/>
              </a:rPr>
              <a:t> Il existe aussi des instructions spécifiques aux traitements XSL-T, telles que :</a:t>
            </a:r>
          </a:p>
          <a:p>
            <a:pPr lvl="2" eaLnBrk="1" hangingPunct="1"/>
            <a:r>
              <a:rPr lang="fr-FR" dirty="0">
                <a:ea typeface="MS Mincho" pitchFamily="49" charset="-128"/>
              </a:rPr>
              <a:t> les commentaires : </a:t>
            </a:r>
            <a:r>
              <a:rPr lang="fr-FR" b="1" i="1" dirty="0">
                <a:solidFill>
                  <a:srgbClr val="C00000"/>
                </a:solidFill>
                <a:cs typeface="Courier New" pitchFamily="49" charset="0"/>
              </a:rPr>
              <a:t>&lt;</a:t>
            </a:r>
            <a:r>
              <a:rPr lang="fr-FR" b="1" i="1" dirty="0" err="1">
                <a:solidFill>
                  <a:srgbClr val="C00000"/>
                </a:solidFill>
                <a:cs typeface="Courier New" pitchFamily="49" charset="0"/>
              </a:rPr>
              <a:t>xsl:comment</a:t>
            </a:r>
            <a:r>
              <a:rPr lang="fr-FR" b="1" i="1" dirty="0">
                <a:solidFill>
                  <a:srgbClr val="C00000"/>
                </a:solidFill>
                <a:cs typeface="Courier New" pitchFamily="49" charset="0"/>
              </a:rPr>
              <a:t>&gt; </a:t>
            </a:r>
            <a:r>
              <a:rPr lang="fr-FR" dirty="0">
                <a:cs typeface="Courier New" pitchFamily="49" charset="0"/>
              </a:rPr>
              <a:t>tarifs au format français </a:t>
            </a:r>
            <a:r>
              <a:rPr lang="fr-FR" b="1" i="1" dirty="0">
                <a:solidFill>
                  <a:srgbClr val="C00000"/>
                </a:solidFill>
                <a:cs typeface="Courier New" pitchFamily="49" charset="0"/>
              </a:rPr>
              <a:t>&lt;/</a:t>
            </a:r>
            <a:r>
              <a:rPr lang="fr-FR" b="1" i="1" dirty="0" err="1">
                <a:solidFill>
                  <a:srgbClr val="C00000"/>
                </a:solidFill>
                <a:cs typeface="Courier New" pitchFamily="49" charset="0"/>
              </a:rPr>
              <a:t>xsl:comment</a:t>
            </a:r>
            <a:r>
              <a:rPr lang="fr-FR" b="1" i="1" dirty="0">
                <a:solidFill>
                  <a:srgbClr val="C00000"/>
                </a:solidFill>
                <a:cs typeface="Courier New" pitchFamily="49" charset="0"/>
              </a:rPr>
              <a:t>&gt;</a:t>
            </a:r>
            <a:endParaRPr lang="fr-FR" b="1" i="1" dirty="0">
              <a:solidFill>
                <a:srgbClr val="C00000"/>
              </a:solidFill>
              <a:ea typeface="MS Mincho" pitchFamily="49" charset="-128"/>
            </a:endParaRPr>
          </a:p>
          <a:p>
            <a:pPr lvl="2" eaLnBrk="1" hangingPunct="1"/>
            <a:r>
              <a:rPr lang="fr-FR" dirty="0">
                <a:ea typeface="MS Mincho" pitchFamily="49" charset="-128"/>
              </a:rPr>
              <a:t> les </a:t>
            </a:r>
            <a:r>
              <a:rPr lang="fr-FR" dirty="0" err="1">
                <a:ea typeface="MS Mincho" pitchFamily="49" charset="-128"/>
              </a:rPr>
              <a:t>whitespaces</a:t>
            </a:r>
            <a:r>
              <a:rPr lang="fr-FR" dirty="0">
                <a:ea typeface="MS Mincho" pitchFamily="49" charset="-128"/>
              </a:rPr>
              <a:t> : </a:t>
            </a:r>
            <a:r>
              <a:rPr lang="fr-FR" b="1" i="1" dirty="0">
                <a:solidFill>
                  <a:srgbClr val="C00000"/>
                </a:solidFill>
                <a:cs typeface="Arial" charset="0"/>
              </a:rPr>
              <a:t>&lt;</a:t>
            </a:r>
            <a:r>
              <a:rPr lang="fr-FR" b="1" i="1" dirty="0" err="1">
                <a:solidFill>
                  <a:srgbClr val="C00000"/>
                </a:solidFill>
                <a:cs typeface="Arial" charset="0"/>
              </a:rPr>
              <a:t>xsl:strip-space</a:t>
            </a:r>
            <a:r>
              <a:rPr lang="fr-FR" b="1" i="1" dirty="0">
                <a:solidFill>
                  <a:srgbClr val="C00000"/>
                </a:solidFill>
                <a:cs typeface="Arial" charset="0"/>
              </a:rPr>
              <a:t> </a:t>
            </a:r>
            <a:r>
              <a:rPr lang="fr-FR" b="1" i="1" dirty="0" err="1">
                <a:solidFill>
                  <a:srgbClr val="C00000"/>
                </a:solidFill>
                <a:cs typeface="Arial" charset="0"/>
              </a:rPr>
              <a:t>elements</a:t>
            </a:r>
            <a:r>
              <a:rPr lang="fr-FR" b="1" i="1" dirty="0">
                <a:solidFill>
                  <a:srgbClr val="C00000"/>
                </a:solidFill>
                <a:cs typeface="Arial" charset="0"/>
              </a:rPr>
              <a:t>="*" /&gt;</a:t>
            </a:r>
            <a:r>
              <a:rPr lang="fr-FR" dirty="0">
                <a:cs typeface="Arial" charset="0"/>
              </a:rPr>
              <a:t> ou </a:t>
            </a:r>
            <a:r>
              <a:rPr lang="fr-FR" b="1" i="1" dirty="0">
                <a:solidFill>
                  <a:srgbClr val="C00000"/>
                </a:solidFill>
                <a:cs typeface="Arial" charset="0"/>
              </a:rPr>
              <a:t>&lt;</a:t>
            </a:r>
            <a:r>
              <a:rPr lang="fr-FR" b="1" i="1" dirty="0" err="1">
                <a:solidFill>
                  <a:srgbClr val="C00000"/>
                </a:solidFill>
                <a:cs typeface="Arial" charset="0"/>
              </a:rPr>
              <a:t>xsl:preserve-space</a:t>
            </a:r>
            <a:r>
              <a:rPr lang="fr-FR" b="1" i="1" dirty="0">
                <a:solidFill>
                  <a:srgbClr val="C00000"/>
                </a:solidFill>
                <a:cs typeface="Arial" charset="0"/>
              </a:rPr>
              <a:t> </a:t>
            </a:r>
            <a:r>
              <a:rPr lang="fr-FR" b="1" i="1" dirty="0" err="1">
                <a:solidFill>
                  <a:srgbClr val="C00000"/>
                </a:solidFill>
                <a:cs typeface="Arial" charset="0"/>
              </a:rPr>
              <a:t>elements</a:t>
            </a:r>
            <a:r>
              <a:rPr lang="fr-FR" b="1" i="1" dirty="0">
                <a:solidFill>
                  <a:srgbClr val="C00000"/>
                </a:solidFill>
                <a:cs typeface="Arial" charset="0"/>
              </a:rPr>
              <a:t>="description" /&gt;</a:t>
            </a:r>
            <a:endParaRPr lang="fr-FR" b="1" i="1" dirty="0">
              <a:solidFill>
                <a:srgbClr val="C00000"/>
              </a:solidFill>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85</a:t>
            </a:fld>
            <a:endParaRPr lang="fr-FR"/>
          </a:p>
        </p:txBody>
      </p:sp>
      <p:sp>
        <p:nvSpPr>
          <p:cNvPr id="7" name="Rectangle 6"/>
          <p:cNvSpPr/>
          <p:nvPr/>
        </p:nvSpPr>
        <p:spPr>
          <a:xfrm>
            <a:off x="1493912" y="2357430"/>
            <a:ext cx="6246440"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xml</a:t>
            </a:r>
            <a:r>
              <a:rPr lang="fr-FR" i="1" dirty="0">
                <a:ea typeface="MS Mincho" pitchFamily="49" charset="-128"/>
              </a:rPr>
              <a:t>"&gt;</a:t>
            </a:r>
            <a:br>
              <a:rPr lang="fr-FR" i="1" dirty="0">
                <a:ea typeface="MS Mincho" pitchFamily="49" charset="-128"/>
              </a:rPr>
            </a:br>
            <a:r>
              <a:rPr lang="fr-FR" i="1" dirty="0">
                <a:ea typeface="MS Mincho" pitchFamily="49" charset="-128"/>
              </a:rPr>
              <a:t>	 </a:t>
            </a:r>
            <a:r>
              <a:rPr lang="fr-FR" b="1" i="1" dirty="0" err="1">
                <a:ea typeface="MS Mincho" pitchFamily="49" charset="-128"/>
              </a:rPr>
              <a:t>encoding</a:t>
            </a:r>
            <a:r>
              <a:rPr lang="fr-FR" i="1" dirty="0">
                <a:ea typeface="MS Mincho" pitchFamily="49" charset="-128"/>
              </a:rPr>
              <a:t>="iso-8859-1"</a:t>
            </a:r>
            <a:br>
              <a:rPr lang="fr-FR" i="1" dirty="0">
                <a:ea typeface="MS Mincho" pitchFamily="49" charset="-128"/>
              </a:rPr>
            </a:br>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&gt;</a:t>
            </a:r>
            <a:endParaRPr lang="fr-FR" dirty="0"/>
          </a:p>
        </p:txBody>
      </p:sp>
      <p:sp>
        <p:nvSpPr>
          <p:cNvPr id="8" name="Rectangle 7"/>
          <p:cNvSpPr/>
          <p:nvPr/>
        </p:nvSpPr>
        <p:spPr>
          <a:xfrm>
            <a:off x="1691680" y="3929066"/>
            <a:ext cx="6264696"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r>
              <a:rPr lang="fr-FR" i="1" dirty="0">
                <a:ea typeface="MS Mincho" pitchFamily="49" charset="-128"/>
              </a:rPr>
              <a:t>&lt;</a:t>
            </a:r>
            <a:r>
              <a:rPr lang="fr-FR" b="1" i="1" dirty="0" err="1">
                <a:ea typeface="MS Mincho" pitchFamily="49" charset="-128"/>
              </a:rPr>
              <a:t>xsl:processing-instruction</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xml</a:t>
            </a:r>
            <a:r>
              <a:rPr lang="fr-FR" i="1" dirty="0">
                <a:ea typeface="MS Mincho" pitchFamily="49" charset="-128"/>
              </a:rPr>
              <a:t>-</a:t>
            </a:r>
            <a:r>
              <a:rPr lang="fr-FR" i="1" dirty="0" err="1">
                <a:ea typeface="MS Mincho" pitchFamily="49" charset="-128"/>
              </a:rPr>
              <a:t>stylesheet</a:t>
            </a:r>
            <a:r>
              <a:rPr lang="fr-FR" i="1" dirty="0">
                <a:ea typeface="MS Mincho" pitchFamily="49" charset="-128"/>
              </a:rPr>
              <a:t>"&gt;</a:t>
            </a:r>
            <a:br>
              <a:rPr lang="fr-FR" i="1" dirty="0">
                <a:ea typeface="MS Mincho" pitchFamily="49" charset="-128"/>
              </a:rPr>
            </a:br>
            <a:r>
              <a:rPr lang="fr-FR" i="1" dirty="0">
                <a:ea typeface="MS Mincho" pitchFamily="49" charset="-128"/>
              </a:rPr>
              <a:t> </a:t>
            </a:r>
            <a:r>
              <a:rPr lang="fr-FR" b="1" i="1" dirty="0" err="1">
                <a:ea typeface="MS Mincho" pitchFamily="49" charset="-128"/>
              </a:rPr>
              <a:t>href</a:t>
            </a:r>
            <a:r>
              <a:rPr lang="fr-FR" i="1" dirty="0">
                <a:ea typeface="MS Mincho" pitchFamily="49" charset="-128"/>
              </a:rPr>
              <a:t>="my_styles.css" </a:t>
            </a:r>
            <a:r>
              <a:rPr lang="fr-FR" b="1" i="1" dirty="0">
                <a:ea typeface="MS Mincho" pitchFamily="49" charset="-128"/>
              </a:rPr>
              <a:t>type</a:t>
            </a:r>
            <a:r>
              <a:rPr lang="fr-FR" i="1" dirty="0">
                <a:ea typeface="MS Mincho" pitchFamily="49" charset="-128"/>
              </a:rPr>
              <a:t>="</a:t>
            </a:r>
            <a:r>
              <a:rPr lang="fr-FR" i="1" dirty="0" err="1">
                <a:ea typeface="MS Mincho" pitchFamily="49" charset="-128"/>
              </a:rPr>
              <a:t>text</a:t>
            </a:r>
            <a:r>
              <a:rPr lang="fr-FR" i="1" dirty="0">
                <a:ea typeface="MS Mincho" pitchFamily="49" charset="-128"/>
              </a:rPr>
              <a:t>/</a:t>
            </a:r>
            <a:r>
              <a:rPr lang="fr-FR" i="1" dirty="0" err="1">
                <a:ea typeface="MS Mincho" pitchFamily="49" charset="-128"/>
              </a:rPr>
              <a:t>css</a:t>
            </a:r>
            <a:r>
              <a:rPr lang="fr-FR" i="1" dirty="0">
                <a:ea typeface="MS Mincho" pitchFamily="49" charset="-128"/>
              </a:rPr>
              <a:t>"</a:t>
            </a:r>
            <a:br>
              <a:rPr lang="fr-FR" i="1" dirty="0">
                <a:ea typeface="MS Mincho" pitchFamily="49" charset="-128"/>
              </a:rPr>
            </a:br>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&gt;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AutoShape 1026"/>
          <p:cNvSpPr>
            <a:spLocks noGrp="1" noChangeArrowheads="1"/>
          </p:cNvSpPr>
          <p:nvPr>
            <p:ph type="title"/>
          </p:nvPr>
        </p:nvSpPr>
        <p:spPr/>
        <p:txBody>
          <a:bodyPr>
            <a:normAutofit/>
          </a:bodyPr>
          <a:lstStyle/>
          <a:p>
            <a:r>
              <a:rPr lang="fr-FR" dirty="0" err="1"/>
              <a:t>xsl:Value-of</a:t>
            </a:r>
            <a:r>
              <a:rPr lang="fr-FR" dirty="0"/>
              <a:t>, valeur de nœud</a:t>
            </a:r>
          </a:p>
        </p:txBody>
      </p:sp>
      <p:sp>
        <p:nvSpPr>
          <p:cNvPr id="150532" name="Rectangle 1027"/>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Récupérer la valeur d'un nœud</a:t>
            </a:r>
          </a:p>
          <a:p>
            <a:pPr lvl="1" eaLnBrk="1" hangingPunct="1"/>
            <a:r>
              <a:rPr lang="fr-FR" dirty="0">
                <a:ea typeface="MS Mincho" pitchFamily="49" charset="-128"/>
              </a:rPr>
              <a:t> On utilise &lt;value-of select&gt;</a:t>
            </a:r>
          </a:p>
          <a:p>
            <a:pPr lvl="2" eaLnBrk="1" hangingPunct="1"/>
            <a:r>
              <a:rPr lang="fr-FR" b="1" i="1" dirty="0">
                <a:solidFill>
                  <a:srgbClr val="C00000"/>
                </a:solidFill>
                <a:ea typeface="MS Mincho" pitchFamily="49" charset="-128"/>
              </a:rPr>
              <a:t> &lt;xsl:value-of select="personnes/personne/</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2" eaLnBrk="1" hangingPunct="1"/>
            <a:r>
              <a:rPr lang="fr-FR" dirty="0">
                <a:ea typeface="MS Mincho" pitchFamily="49" charset="-128"/>
              </a:rPr>
              <a:t> </a:t>
            </a:r>
            <a:r>
              <a:rPr lang="fr-FR" u="sng" dirty="0">
                <a:ea typeface="MS Mincho" pitchFamily="49" charset="-128"/>
              </a:rPr>
              <a:t>Remarque :</a:t>
            </a:r>
            <a:r>
              <a:rPr lang="fr-FR" dirty="0">
                <a:ea typeface="MS Mincho" pitchFamily="49" charset="-128"/>
              </a:rPr>
              <a:t> par défaut, value-of ne peut pas interpréter les expressions conditionnelles dans les requêtes XPath (vous recevez toujours le 1er élément d'un ensemble de nœuds)</a:t>
            </a:r>
          </a:p>
          <a:p>
            <a:pPr lvl="1" eaLnBrk="1" hangingPunct="1"/>
            <a:r>
              <a:rPr lang="fr-FR" dirty="0">
                <a:ea typeface="MS Mincho" pitchFamily="49" charset="-128"/>
              </a:rPr>
              <a:t>Ou la notation avec </a:t>
            </a:r>
            <a:r>
              <a:rPr lang="fr-FR" b="1" dirty="0">
                <a:ea typeface="MS Mincho" pitchFamily="49" charset="-128"/>
              </a:rPr>
              <a:t>{ }</a:t>
            </a:r>
            <a:r>
              <a:rPr lang="fr-FR" dirty="0">
                <a:ea typeface="MS Mincho" pitchFamily="49" charset="-128"/>
              </a:rPr>
              <a:t> à l'intérieur d'un attribut</a:t>
            </a: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sz="2900"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a:t>
            </a:r>
            <a:r>
              <a:rPr lang="fr-FR" u="sng" dirty="0">
                <a:ea typeface="MS Mincho" pitchFamily="49" charset="-128"/>
              </a:rPr>
              <a:t>Remarque :</a:t>
            </a:r>
            <a:r>
              <a:rPr lang="fr-FR" dirty="0">
                <a:ea typeface="MS Mincho" pitchFamily="49" charset="-128"/>
              </a:rPr>
              <a:t> dans cette dernière notation, si des calculs interviennent, il faut les effectuer à l'intérieur de l'accolade. </a:t>
            </a:r>
          </a:p>
          <a:p>
            <a:pPr lvl="2" eaLnBrk="1" hangingPunct="1"/>
            <a:r>
              <a:rPr lang="fr-FR" dirty="0">
                <a:ea typeface="MS Mincho" pitchFamily="49" charset="-128"/>
              </a:rPr>
              <a:t> </a:t>
            </a:r>
          </a:p>
          <a:p>
            <a:pPr lvl="2" eaLnBrk="1" hangingPunct="1"/>
            <a:r>
              <a:rPr lang="fr-FR" dirty="0">
                <a:ea typeface="MS Mincho" pitchFamily="49" charset="-128"/>
              </a:rPr>
              <a:t>Par exemple, l'expression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x="10+20*1px" /&gt; </a:t>
            </a:r>
            <a:r>
              <a:rPr lang="fr-FR" dirty="0">
                <a:ea typeface="MS Mincho" pitchFamily="49" charset="-128"/>
              </a:rPr>
              <a:t>(non-interprétable en SVG)</a:t>
            </a:r>
          </a:p>
          <a:p>
            <a:pPr lvl="2" eaLnBrk="1" hangingPunct="1"/>
            <a:r>
              <a:rPr lang="fr-FR" dirty="0">
                <a:ea typeface="MS Mincho" pitchFamily="49" charset="-128"/>
              </a:rPr>
              <a:t> l'écriture correcte serait donc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qui 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x="30px" /&gt; </a:t>
            </a:r>
            <a:r>
              <a:rPr lang="fr-FR" dirty="0">
                <a:ea typeface="MS Mincho" pitchFamily="49" charset="-128"/>
              </a:rPr>
              <a:t>(interprétable en SVG)</a:t>
            </a:r>
          </a:p>
          <a:p>
            <a:pPr lvl="1" eaLnBrk="1" hangingPunct="1"/>
            <a:endParaRPr lang="fr-FR" dirty="0">
              <a:ea typeface="MS Mincho" pitchFamily="49" charset="-128"/>
            </a:endParaRPr>
          </a:p>
          <a:p>
            <a:pPr lvl="1" eaLnBrk="1" hangingPunct="1"/>
            <a:r>
              <a:rPr lang="fr-FR" dirty="0">
                <a:ea typeface="MS Mincho" pitchFamily="49" charset="-128"/>
              </a:rPr>
              <a:t> On peut générer dynamiquement des éléments et attributs (cf. commentaires)</a:t>
            </a:r>
          </a:p>
          <a:p>
            <a:pPr lvl="1" eaLnBrk="1" hangingPunct="1"/>
            <a:r>
              <a:rPr lang="fr-FR" dirty="0">
                <a:ea typeface="MS Mincho" pitchFamily="49" charset="-128"/>
              </a:rPr>
              <a:t> Enfin, on peut aussi utiliser la notation par </a:t>
            </a:r>
            <a:r>
              <a:rPr lang="fr-FR" b="1" i="1" dirty="0" err="1">
                <a:solidFill>
                  <a:srgbClr val="C00000"/>
                </a:solidFill>
                <a:ea typeface="MS Mincho" pitchFamily="49" charset="-128"/>
              </a:rPr>
              <a:t>key</a:t>
            </a:r>
            <a:r>
              <a:rPr lang="fr-FR" dirty="0">
                <a:ea typeface="MS Mincho" pitchFamily="49" charset="-128"/>
              </a:rPr>
              <a:t> ou </a:t>
            </a:r>
            <a:r>
              <a:rPr lang="fr-FR" b="1" i="1" dirty="0">
                <a:solidFill>
                  <a:srgbClr val="C00000"/>
                </a:solidFill>
                <a:ea typeface="MS Mincho" pitchFamily="49" charset="-128"/>
              </a:rPr>
              <a:t>id</a:t>
            </a:r>
            <a:r>
              <a:rPr lang="fr-FR" dirty="0">
                <a:ea typeface="MS Mincho" pitchFamily="49" charset="-128"/>
              </a:rPr>
              <a:t> pour chercher un nœud</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86</a:t>
            </a:fld>
            <a:endParaRPr lang="fr-FR"/>
          </a:p>
        </p:txBody>
      </p:sp>
      <p:sp>
        <p:nvSpPr>
          <p:cNvPr id="150530" name="Rectangle 13"/>
          <p:cNvSpPr>
            <a:spLocks noGrp="1" noChangeArrowheads="1"/>
          </p:cNvSpPr>
          <p:nvPr>
            <p:ph type="sldNum" sz="quarter" idx="4294967295"/>
          </p:nvPr>
        </p:nvSpPr>
        <p:spPr>
          <a:xfrm>
            <a:off x="0" y="6362700"/>
            <a:ext cx="762000" cy="488950"/>
          </a:xfrm>
          <a:prstGeom prst="rect">
            <a:avLst/>
          </a:prstGeom>
          <a:noFill/>
        </p:spPr>
        <p:txBody>
          <a:bodyPr/>
          <a:lstStyle/>
          <a:p>
            <a:fld id="{5828B822-4127-473F-B684-499758E2218C}" type="slidenum">
              <a:rPr lang="fr-FR" smtClean="0"/>
              <a:pPr/>
              <a:t>86</a:t>
            </a:fld>
            <a:endParaRPr lang="fr-FR"/>
          </a:p>
        </p:txBody>
      </p:sp>
      <p:sp>
        <p:nvSpPr>
          <p:cNvPr id="7" name="Rectangle 6"/>
          <p:cNvSpPr/>
          <p:nvPr/>
        </p:nvSpPr>
        <p:spPr>
          <a:xfrm>
            <a:off x="1979712" y="2546331"/>
            <a:ext cx="5328592" cy="95410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r>
              <a:rPr lang="fr-FR" sz="1400" i="1" dirty="0">
                <a:ea typeface="MS Mincho" pitchFamily="49" charset="-128"/>
              </a:rPr>
              <a:t>&lt;select id="</a:t>
            </a:r>
            <a:r>
              <a:rPr lang="fr-FR" sz="1400" i="1" dirty="0" err="1">
                <a:ea typeface="MS Mincho" pitchFamily="49" charset="-128"/>
              </a:rPr>
              <a:t>productId</a:t>
            </a:r>
            <a:r>
              <a:rPr lang="fr-FR" sz="1400" i="1" dirty="0">
                <a:ea typeface="MS Mincho" pitchFamily="49" charset="-128"/>
              </a:rPr>
              <a:t>"&gt;</a:t>
            </a:r>
          </a:p>
          <a:p>
            <a:pPr marL="0" lvl="2"/>
            <a:r>
              <a:rPr lang="fr-FR" sz="1400" i="1" dirty="0">
                <a:ea typeface="MS Mincho" pitchFamily="49" charset="-128"/>
              </a:rPr>
              <a:t>     &lt;option value="</a:t>
            </a:r>
            <a:r>
              <a:rPr lang="fr-FR" sz="1400" b="1" i="1" dirty="0">
                <a:ea typeface="MS Mincho" pitchFamily="49" charset="-128"/>
              </a:rPr>
              <a:t>{produit/@id}</a:t>
            </a:r>
            <a:r>
              <a:rPr lang="fr-FR" sz="1400" i="1" dirty="0">
                <a:ea typeface="MS Mincho" pitchFamily="49" charset="-128"/>
              </a:rPr>
              <a:t>"&gt;</a:t>
            </a:r>
          </a:p>
          <a:p>
            <a:pPr marL="0" lvl="2"/>
            <a:r>
              <a:rPr lang="fr-FR" sz="1400" i="1" dirty="0">
                <a:ea typeface="MS Mincho" pitchFamily="49" charset="-128"/>
              </a:rPr>
              <a:t>	&lt;</a:t>
            </a:r>
            <a:r>
              <a:rPr lang="fr-FR" sz="1400" i="1" dirty="0" err="1">
                <a:ea typeface="MS Mincho" pitchFamily="49" charset="-128"/>
              </a:rPr>
              <a:t>xsl:value-of</a:t>
            </a:r>
            <a:r>
              <a:rPr lang="fr-FR" sz="1400" i="1" dirty="0">
                <a:ea typeface="MS Mincho" pitchFamily="49" charset="-128"/>
              </a:rPr>
              <a:t> select="produit/nom" /&gt;&lt;/option&gt;</a:t>
            </a:r>
            <a:br>
              <a:rPr lang="fr-FR" sz="1400" i="1" dirty="0">
                <a:ea typeface="MS Mincho" pitchFamily="49" charset="-128"/>
              </a:rPr>
            </a:br>
            <a:r>
              <a:rPr lang="fr-FR" sz="1400" i="1" dirty="0">
                <a:ea typeface="MS Mincho" pitchFamily="49" charset="-128"/>
              </a:rPr>
              <a:t> &lt;/select&gt;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xsl:element</a:t>
            </a:r>
            <a:r>
              <a:rPr lang="fr-FR" dirty="0"/>
              <a:t>, </a:t>
            </a:r>
            <a:r>
              <a:rPr lang="fr-FR" dirty="0" err="1"/>
              <a:t>xsl:attribut</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balises importantes en XSL pour sortie XML:</a:t>
            </a:r>
          </a:p>
          <a:p>
            <a:endParaRPr lang="fr-FR" dirty="0"/>
          </a:p>
          <a:p>
            <a:pPr lvl="2"/>
            <a:r>
              <a:rPr lang="fr-FR" b="1" i="1" dirty="0" err="1">
                <a:solidFill>
                  <a:srgbClr val="C00000"/>
                </a:solidFill>
              </a:rPr>
              <a:t>Element</a:t>
            </a:r>
            <a:r>
              <a:rPr lang="fr-FR" dirty="0"/>
              <a:t> sert a inscrire une nouvelle balise vers la sortie</a:t>
            </a:r>
          </a:p>
          <a:p>
            <a:pPr lvl="5"/>
            <a:r>
              <a:rPr lang="fr-FR" b="1" i="1" dirty="0" err="1">
                <a:solidFill>
                  <a:srgbClr val="C00000"/>
                </a:solidFill>
              </a:rPr>
              <a:t>name</a:t>
            </a:r>
            <a:r>
              <a:rPr lang="fr-FR" b="1" i="1" dirty="0">
                <a:solidFill>
                  <a:srgbClr val="C00000"/>
                </a:solidFill>
              </a:rPr>
              <a:t>="</a:t>
            </a:r>
            <a:r>
              <a:rPr lang="fr-FR" b="1" i="1" dirty="0" err="1">
                <a:solidFill>
                  <a:srgbClr val="C00000"/>
                </a:solidFill>
              </a:rPr>
              <a:t>name</a:t>
            </a:r>
            <a:r>
              <a:rPr lang="fr-FR" b="1" i="1" dirty="0">
                <a:solidFill>
                  <a:srgbClr val="C00000"/>
                </a:solidFill>
              </a:rPr>
              <a:t>“</a:t>
            </a:r>
          </a:p>
          <a:p>
            <a:pPr lvl="2"/>
            <a:r>
              <a:rPr lang="fr-FR" b="1" i="1" dirty="0" err="1">
                <a:solidFill>
                  <a:srgbClr val="C00000"/>
                </a:solidFill>
              </a:rPr>
              <a:t>Attribute</a:t>
            </a:r>
            <a:r>
              <a:rPr lang="fr-FR" dirty="0"/>
              <a:t> inscrit l’attribut défini dans le parent</a:t>
            </a:r>
          </a:p>
          <a:p>
            <a:pPr lvl="5"/>
            <a:r>
              <a:rPr lang="fr-FR" b="1" i="1" dirty="0" err="1">
                <a:solidFill>
                  <a:srgbClr val="C00000"/>
                </a:solidFill>
              </a:rPr>
              <a:t>name</a:t>
            </a:r>
            <a:r>
              <a:rPr lang="fr-FR" b="1" i="1" dirty="0">
                <a:solidFill>
                  <a:srgbClr val="C00000"/>
                </a:solidFill>
              </a:rPr>
              <a:t>="source“</a:t>
            </a:r>
          </a:p>
          <a:p>
            <a:pPr lvl="1"/>
            <a:r>
              <a:rPr lang="fr-FR" dirty="0"/>
              <a:t>Usages :</a:t>
            </a:r>
          </a:p>
          <a:p>
            <a:pPr lvl="1">
              <a:buNone/>
            </a:pPr>
            <a:r>
              <a:rPr lang="fr-FR" dirty="0"/>
              <a:t>	</a:t>
            </a:r>
          </a:p>
          <a:p>
            <a:pPr lvl="1">
              <a:buNone/>
            </a:pPr>
            <a:endParaRPr lang="fr-FR" dirty="0"/>
          </a:p>
          <a:p>
            <a:pPr lvl="1">
              <a:buNone/>
            </a:pPr>
            <a:endParaRPr lang="fr-FR" dirty="0"/>
          </a:p>
          <a:p>
            <a:pPr lvl="1">
              <a:buNone/>
            </a:pPr>
            <a:endParaRPr lang="fr-FR" dirty="0"/>
          </a:p>
          <a:p>
            <a:pPr lvl="1">
              <a:buNone/>
            </a:pPr>
            <a:endParaRPr lang="fr-FR" dirty="0"/>
          </a:p>
          <a:p>
            <a:pPr lvl="1">
              <a:buNone/>
            </a:pPr>
            <a:endParaRPr lang="fr-FR" dirty="0"/>
          </a:p>
          <a:p>
            <a:pPr lvl="2">
              <a:buNone/>
            </a:pPr>
            <a:r>
              <a:rPr lang="fr-FR" dirty="0"/>
              <a:t>Nous donnerons le morceau d’arbre suivant :</a:t>
            </a:r>
          </a:p>
          <a:p>
            <a:pPr lvl="2">
              <a:buNone/>
            </a:pPr>
            <a:endParaRPr lang="fr-FR" dirty="0"/>
          </a:p>
          <a:p>
            <a:pPr lvl="2">
              <a:buNone/>
            </a:pPr>
            <a:r>
              <a:rPr lang="fr-FR" b="1" i="1" dirty="0">
                <a:solidFill>
                  <a:srgbClr val="C00000"/>
                </a:solidFill>
              </a:rPr>
              <a:t>&lt;singer source=“</a:t>
            </a:r>
            <a:r>
              <a:rPr lang="fr-FR" b="1" i="1" dirty="0" err="1">
                <a:solidFill>
                  <a:srgbClr val="C00000"/>
                </a:solidFill>
              </a:rPr>
              <a:t>nameVal</a:t>
            </a:r>
            <a:r>
              <a:rPr lang="fr-FR" b="1" i="1" dirty="0">
                <a:solidFill>
                  <a:srgbClr val="C00000"/>
                </a:solidFill>
              </a:rPr>
              <a:t>” &gt;</a:t>
            </a:r>
            <a:r>
              <a:rPr lang="fr-FR" b="1" i="1" dirty="0" err="1">
                <a:solidFill>
                  <a:srgbClr val="C00000"/>
                </a:solidFill>
              </a:rPr>
              <a:t>artistValeur</a:t>
            </a:r>
            <a:r>
              <a:rPr lang="fr-FR" b="1" i="1" dirty="0">
                <a:solidFill>
                  <a:srgbClr val="C00000"/>
                </a:solidFill>
              </a:rPr>
              <a:t>&lt;/singer&gt;</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87</a:t>
            </a:fld>
            <a:endParaRPr lang="fr-FR"/>
          </a:p>
        </p:txBody>
      </p:sp>
      <p:sp>
        <p:nvSpPr>
          <p:cNvPr id="5" name="Rectangle 4"/>
          <p:cNvSpPr/>
          <p:nvPr/>
        </p:nvSpPr>
        <p:spPr>
          <a:xfrm>
            <a:off x="1691680" y="3460624"/>
            <a:ext cx="5814392"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268288" lvl="1">
              <a:buNone/>
            </a:pPr>
            <a:r>
              <a:rPr lang="fr-FR" i="1" dirty="0"/>
              <a:t>&lt;</a:t>
            </a:r>
            <a:r>
              <a:rPr lang="fr-FR" b="1" i="1" dirty="0" err="1"/>
              <a:t>xsl:element</a:t>
            </a:r>
            <a:r>
              <a:rPr lang="fr-FR" i="1" dirty="0"/>
              <a:t> </a:t>
            </a:r>
            <a:r>
              <a:rPr lang="fr-FR" b="1" i="1" dirty="0" err="1"/>
              <a:t>name</a:t>
            </a:r>
            <a:r>
              <a:rPr lang="fr-FR" i="1" dirty="0"/>
              <a:t>="singer"&gt;</a:t>
            </a:r>
            <a:br>
              <a:rPr lang="fr-FR" i="1" dirty="0"/>
            </a:br>
            <a:r>
              <a:rPr lang="fr-FR" i="1" dirty="0"/>
              <a:t>      &lt;</a:t>
            </a:r>
            <a:r>
              <a:rPr lang="fr-FR" b="1" i="1" dirty="0" err="1"/>
              <a:t>xsl:value-of</a:t>
            </a:r>
            <a:r>
              <a:rPr lang="fr-FR" i="1" dirty="0"/>
              <a:t> </a:t>
            </a:r>
            <a:r>
              <a:rPr lang="fr-FR" b="1" i="1" dirty="0"/>
              <a:t>select</a:t>
            </a:r>
            <a:r>
              <a:rPr lang="fr-FR" i="1" dirty="0"/>
              <a:t>="</a:t>
            </a:r>
            <a:r>
              <a:rPr lang="fr-FR" i="1" dirty="0" err="1"/>
              <a:t>artist</a:t>
            </a:r>
            <a:r>
              <a:rPr lang="fr-FR" i="1" dirty="0"/>
              <a:t>" /&gt;</a:t>
            </a:r>
            <a:br>
              <a:rPr lang="fr-FR" i="1" dirty="0"/>
            </a:br>
            <a:r>
              <a:rPr lang="fr-FR" i="1" dirty="0"/>
              <a:t>      &lt;</a:t>
            </a:r>
            <a:r>
              <a:rPr lang="fr-FR" b="1" i="1" dirty="0" err="1"/>
              <a:t>xsl:attribute</a:t>
            </a:r>
            <a:r>
              <a:rPr lang="fr-FR" i="1" dirty="0"/>
              <a:t> </a:t>
            </a:r>
            <a:r>
              <a:rPr lang="fr-FR" b="1" i="1" dirty="0" err="1"/>
              <a:t>name</a:t>
            </a:r>
            <a:r>
              <a:rPr lang="fr-FR" i="1" dirty="0"/>
              <a:t>="source"&gt;</a:t>
            </a:r>
            <a:br>
              <a:rPr lang="fr-FR" i="1" dirty="0"/>
            </a:br>
            <a:r>
              <a:rPr lang="fr-FR" i="1" dirty="0"/>
              <a:t>          &lt;</a:t>
            </a:r>
            <a:r>
              <a:rPr lang="fr-FR" b="1" i="1" dirty="0" err="1"/>
              <a:t>xsl:value-of</a:t>
            </a:r>
            <a:r>
              <a:rPr lang="fr-FR" i="1" dirty="0"/>
              <a:t> </a:t>
            </a:r>
            <a:r>
              <a:rPr lang="fr-FR" b="1" i="1" dirty="0"/>
              <a:t>select</a:t>
            </a:r>
            <a:r>
              <a:rPr lang="fr-FR" i="1" dirty="0"/>
              <a:t>="images/</a:t>
            </a:r>
            <a:r>
              <a:rPr lang="fr-FR" i="1" dirty="0" err="1"/>
              <a:t>name</a:t>
            </a:r>
            <a:r>
              <a:rPr lang="fr-FR" i="1" dirty="0"/>
              <a:t>" /&gt;</a:t>
            </a:r>
            <a:br>
              <a:rPr lang="fr-FR" i="1" dirty="0"/>
            </a:br>
            <a:r>
              <a:rPr lang="fr-FR" i="1" dirty="0"/>
              <a:t>      &lt;/</a:t>
            </a:r>
            <a:r>
              <a:rPr lang="fr-FR" b="1" i="1" dirty="0" err="1"/>
              <a:t>xsl:attribute</a:t>
            </a:r>
            <a:r>
              <a:rPr lang="fr-FR" i="1" dirty="0"/>
              <a:t>&gt;  </a:t>
            </a:r>
          </a:p>
          <a:p>
            <a:pPr marL="268288" lvl="2">
              <a:buNone/>
            </a:pPr>
            <a:r>
              <a:rPr lang="fr-FR" i="1" dirty="0"/>
              <a:t>&lt;/</a:t>
            </a:r>
            <a:r>
              <a:rPr lang="fr-FR" b="1" i="1" dirty="0" err="1"/>
              <a:t>xsl:element</a:t>
            </a:r>
            <a:r>
              <a:rPr lang="fr-FR" i="1" dirty="0"/>
              <a:t>&gt;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xsl:message</a:t>
            </a:r>
            <a:r>
              <a:rPr lang="fr-FR" dirty="0"/>
              <a:t>, </a:t>
            </a:r>
            <a:r>
              <a:rPr lang="fr-FR" dirty="0" err="1"/>
              <a:t>xsl:fallback</a:t>
            </a:r>
            <a:endParaRPr lang="fr-FR" dirty="0"/>
          </a:p>
        </p:txBody>
      </p:sp>
      <p:sp>
        <p:nvSpPr>
          <p:cNvPr id="3" name="Espace réservé du contenu 2"/>
          <p:cNvSpPr>
            <a:spLocks noGrp="1"/>
          </p:cNvSpPr>
          <p:nvPr>
            <p:ph idx="1"/>
          </p:nvPr>
        </p:nvSpPr>
        <p:spPr/>
        <p:txBody>
          <a:bodyPr>
            <a:normAutofit fontScale="55000" lnSpcReduction="20000"/>
          </a:bodyPr>
          <a:lstStyle/>
          <a:p>
            <a:endParaRPr lang="fr-FR" dirty="0"/>
          </a:p>
          <a:p>
            <a:r>
              <a:rPr lang="fr-FR" dirty="0"/>
              <a:t>Gestion de message vers la sortie</a:t>
            </a:r>
          </a:p>
          <a:p>
            <a:pPr lvl="1"/>
            <a:r>
              <a:rPr lang="fr-FR" dirty="0"/>
              <a:t>Une balise message nous permet d’envoyer vers la sortie des informations. Cette balise est pratique pour signifier par exemple des erreurs de parcours de documents et informer les raisons de l’échec et forcer la fin du traitement</a:t>
            </a:r>
          </a:p>
          <a:p>
            <a:pPr lvl="2">
              <a:buNone/>
            </a:pPr>
            <a:endParaRPr lang="fr-FR" dirty="0"/>
          </a:p>
          <a:p>
            <a:pPr lvl="5">
              <a:buNone/>
            </a:pPr>
            <a:endParaRPr lang="fr-FR" b="1" i="1" dirty="0">
              <a:solidFill>
                <a:srgbClr val="C00000"/>
              </a:solidFill>
            </a:endParaRPr>
          </a:p>
          <a:p>
            <a:pPr lvl="5">
              <a:buNone/>
            </a:pPr>
            <a:endParaRPr lang="fr-FR" b="1" i="1" dirty="0">
              <a:solidFill>
                <a:srgbClr val="C00000"/>
              </a:solidFill>
            </a:endParaRPr>
          </a:p>
          <a:p>
            <a:pPr lvl="5">
              <a:buNone/>
            </a:pPr>
            <a:endParaRPr lang="fr-FR" b="1" i="1" dirty="0">
              <a:solidFill>
                <a:srgbClr val="C00000"/>
              </a:solidFill>
            </a:endParaRPr>
          </a:p>
          <a:p>
            <a:pPr lvl="5">
              <a:buNone/>
            </a:pPr>
            <a:endParaRPr lang="fr-FR" b="1" i="1" dirty="0">
              <a:solidFill>
                <a:srgbClr val="C00000"/>
              </a:solidFill>
            </a:endParaRPr>
          </a:p>
          <a:p>
            <a:pPr lvl="5">
              <a:buNone/>
            </a:pPr>
            <a:r>
              <a:rPr lang="fr-FR" b="1" i="1" dirty="0">
                <a:solidFill>
                  <a:srgbClr val="C00000"/>
                </a:solidFill>
              </a:rPr>
              <a:t>  </a:t>
            </a:r>
            <a:r>
              <a:rPr lang="fr-FR" b="1" i="1" dirty="0">
                <a:solidFill>
                  <a:schemeClr val="tx1"/>
                </a:solidFill>
              </a:rPr>
              <a:t>   permet l’arrêt ou non du processor lors de l’envoi du message</a:t>
            </a:r>
          </a:p>
          <a:p>
            <a:pPr lvl="5">
              <a:buNone/>
            </a:pPr>
            <a:endParaRPr lang="fr-FR" dirty="0"/>
          </a:p>
          <a:p>
            <a:r>
              <a:rPr lang="fr-FR" dirty="0"/>
              <a:t>Gestion de prise en charge processor</a:t>
            </a:r>
          </a:p>
          <a:p>
            <a:pPr lvl="1"/>
            <a:r>
              <a:rPr lang="fr-FR" dirty="0"/>
              <a:t>Lorsque qu’une balise n’est pas prise en charge par un processor, on peut définir une alternative à cette balise exemple avec </a:t>
            </a:r>
            <a:r>
              <a:rPr lang="fr-FR" dirty="0" err="1"/>
              <a:t>loop</a:t>
            </a:r>
            <a:r>
              <a:rPr lang="fr-FR" dirty="0"/>
              <a:t> qui sera remplacée par for-</a:t>
            </a:r>
            <a:r>
              <a:rPr lang="fr-FR" dirty="0" err="1"/>
              <a:t>each</a:t>
            </a:r>
            <a:r>
              <a:rPr lang="fr-FR" dirty="0"/>
              <a:t> si la balise </a:t>
            </a:r>
            <a:r>
              <a:rPr lang="fr-FR" dirty="0" err="1"/>
              <a:t>loop</a:t>
            </a:r>
            <a:r>
              <a:rPr lang="fr-FR" dirty="0"/>
              <a:t> n’est pas prise en charge par notre processor.</a:t>
            </a:r>
          </a:p>
          <a:p>
            <a:pPr lvl="1"/>
            <a:endParaRPr lang="fr-FR" dirty="0"/>
          </a:p>
          <a:p>
            <a:pPr lvl="1"/>
            <a:endParaRPr lang="fr-FR" dirty="0"/>
          </a:p>
          <a:p>
            <a:pPr lvl="1"/>
            <a:endParaRPr lang="fr-FR" dirty="0"/>
          </a:p>
          <a:p>
            <a:pPr lvl="1"/>
            <a:endParaRPr lang="fr-FR" dirty="0"/>
          </a:p>
          <a:p>
            <a:pPr lvl="1"/>
            <a:endParaRPr lang="fr-FR" dirty="0"/>
          </a:p>
          <a:p>
            <a:pPr lvl="1">
              <a:buNone/>
            </a:pPr>
            <a:r>
              <a:rPr lang="fr-FR" dirty="0"/>
              <a:t> </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88</a:t>
            </a:fld>
            <a:endParaRPr lang="fr-FR"/>
          </a:p>
        </p:txBody>
      </p:sp>
      <p:sp>
        <p:nvSpPr>
          <p:cNvPr id="5" name="ZoneTexte 4"/>
          <p:cNvSpPr txBox="1"/>
          <p:nvPr/>
        </p:nvSpPr>
        <p:spPr>
          <a:xfrm>
            <a:off x="2555776" y="4614644"/>
            <a:ext cx="3888432" cy="160043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lvl="1">
              <a:buNone/>
            </a:pPr>
            <a:r>
              <a:rPr lang="fr-FR" sz="1400" i="1" dirty="0">
                <a:solidFill>
                  <a:schemeClr val="tx1"/>
                </a:solidFill>
              </a:rPr>
              <a:t>&lt;</a:t>
            </a:r>
            <a:r>
              <a:rPr lang="fr-FR" sz="1400" b="1" i="1" dirty="0" err="1">
                <a:solidFill>
                  <a:schemeClr val="tx1"/>
                </a:solidFill>
              </a:rPr>
              <a:t>xsl:loop</a:t>
            </a:r>
            <a:r>
              <a:rPr lang="fr-FR" sz="1400" i="1" dirty="0">
                <a:solidFill>
                  <a:schemeClr val="tx1"/>
                </a:solidFill>
              </a:rPr>
              <a:t> </a:t>
            </a:r>
            <a:r>
              <a:rPr lang="fr-FR" sz="1400" b="1" i="1" dirty="0">
                <a:solidFill>
                  <a:schemeClr val="tx1"/>
                </a:solidFill>
              </a:rPr>
              <a:t>select</a:t>
            </a:r>
            <a:r>
              <a:rPr lang="fr-FR" sz="1400" i="1" dirty="0">
                <a:solidFill>
                  <a:schemeClr val="tx1"/>
                </a:solidFill>
              </a:rPr>
              <a:t>="</a:t>
            </a:r>
            <a:r>
              <a:rPr lang="fr-FR" sz="1400" i="1" dirty="0" err="1">
                <a:solidFill>
                  <a:schemeClr val="tx1"/>
                </a:solidFill>
              </a:rPr>
              <a:t>title</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xsl:fallback</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xsl:for-each</a:t>
            </a:r>
            <a:r>
              <a:rPr lang="fr-FR" sz="1400" i="1" dirty="0">
                <a:solidFill>
                  <a:schemeClr val="tx1"/>
                </a:solidFill>
              </a:rPr>
              <a:t> </a:t>
            </a:r>
            <a:r>
              <a:rPr lang="fr-FR" sz="1400" b="1" i="1" dirty="0">
                <a:solidFill>
                  <a:schemeClr val="tx1"/>
                </a:solidFill>
              </a:rPr>
              <a:t>select</a:t>
            </a:r>
            <a:r>
              <a:rPr lang="fr-FR" sz="1400" i="1" dirty="0">
                <a:solidFill>
                  <a:schemeClr val="tx1"/>
                </a:solidFill>
              </a:rPr>
              <a:t>="</a:t>
            </a:r>
            <a:r>
              <a:rPr lang="fr-FR" sz="1400" i="1" dirty="0" err="1">
                <a:solidFill>
                  <a:schemeClr val="tx1"/>
                </a:solidFill>
              </a:rPr>
              <a:t>title</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xsl:value-of</a:t>
            </a:r>
            <a:r>
              <a:rPr lang="fr-FR" sz="1400" i="1" dirty="0">
                <a:solidFill>
                  <a:schemeClr val="tx1"/>
                </a:solidFill>
              </a:rPr>
              <a:t> </a:t>
            </a:r>
            <a:r>
              <a:rPr lang="fr-FR" sz="1400" b="1" i="1" dirty="0">
                <a:solidFill>
                  <a:schemeClr val="tx1"/>
                </a:solidFill>
              </a:rPr>
              <a:t>select</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xsl:for-each</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xsl:fallback</a:t>
            </a:r>
            <a:r>
              <a:rPr lang="fr-FR" sz="1400" i="1" dirty="0">
                <a:solidFill>
                  <a:schemeClr val="tx1"/>
                </a:solidFill>
              </a:rPr>
              <a:t>&gt;</a:t>
            </a:r>
          </a:p>
          <a:p>
            <a:pPr lvl="1">
              <a:buNone/>
            </a:pPr>
            <a:r>
              <a:rPr lang="fr-FR" sz="1400" i="1" dirty="0">
                <a:solidFill>
                  <a:schemeClr val="tx1"/>
                </a:solidFill>
              </a:rPr>
              <a:t>&lt;/</a:t>
            </a:r>
            <a:r>
              <a:rPr lang="fr-FR" sz="1400" b="1" i="1" dirty="0" err="1">
                <a:solidFill>
                  <a:schemeClr val="tx1"/>
                </a:solidFill>
              </a:rPr>
              <a:t>xsl:loop</a:t>
            </a:r>
            <a:r>
              <a:rPr lang="fr-FR" sz="1400" i="1" dirty="0">
                <a:solidFill>
                  <a:schemeClr val="tx1"/>
                </a:solidFill>
              </a:rPr>
              <a:t>&gt;</a:t>
            </a:r>
            <a:endParaRPr lang="fr-FR" sz="1400" dirty="0">
              <a:solidFill>
                <a:schemeClr val="tx1"/>
              </a:solidFill>
            </a:endParaRPr>
          </a:p>
        </p:txBody>
      </p:sp>
      <p:sp>
        <p:nvSpPr>
          <p:cNvPr id="6" name="ZoneTexte 5"/>
          <p:cNvSpPr txBox="1"/>
          <p:nvPr/>
        </p:nvSpPr>
        <p:spPr>
          <a:xfrm>
            <a:off x="2627784" y="2357430"/>
            <a:ext cx="3528392" cy="73866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5"/>
            <a:r>
              <a:rPr lang="fr-FR" sz="1400" i="1" dirty="0"/>
              <a:t>&lt;</a:t>
            </a:r>
            <a:r>
              <a:rPr lang="fr-FR" sz="1400" b="1" i="1" dirty="0" err="1"/>
              <a:t>xsl:message</a:t>
            </a:r>
            <a:r>
              <a:rPr lang="fr-FR" sz="1400" i="1" dirty="0"/>
              <a:t> </a:t>
            </a:r>
            <a:r>
              <a:rPr lang="fr-FR" sz="1400" b="1" i="1" dirty="0" err="1"/>
              <a:t>terminate</a:t>
            </a:r>
            <a:r>
              <a:rPr lang="fr-FR" sz="1400" i="1" dirty="0"/>
              <a:t>="</a:t>
            </a:r>
            <a:r>
              <a:rPr lang="fr-FR" sz="1400" i="1" dirty="0" err="1"/>
              <a:t>yes</a:t>
            </a:r>
            <a:r>
              <a:rPr lang="fr-FR" sz="1400" i="1" dirty="0"/>
              <a:t>|no"&gt;</a:t>
            </a:r>
          </a:p>
          <a:p>
            <a:pPr marL="0" lvl="5">
              <a:buNone/>
            </a:pPr>
            <a:r>
              <a:rPr lang="fr-FR" sz="1400" i="1" dirty="0"/>
              <a:t>	message d’erreur</a:t>
            </a:r>
          </a:p>
          <a:p>
            <a:pPr marL="0" lvl="5">
              <a:buNone/>
            </a:pPr>
            <a:r>
              <a:rPr lang="fr-FR" sz="1400" i="1" dirty="0"/>
              <a:t>&lt;/</a:t>
            </a:r>
            <a:r>
              <a:rPr lang="fr-FR" sz="1400" b="1" i="1" dirty="0" err="1"/>
              <a:t>xsl:message</a:t>
            </a:r>
            <a:r>
              <a:rPr lang="fr-FR" sz="1400" i="1" dirty="0"/>
              <a:t>&gt;</a:t>
            </a:r>
            <a:endParaRPr lang="fr-FR" sz="14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AutoShape 1026"/>
          <p:cNvSpPr>
            <a:spLocks noGrp="1" noChangeArrowheads="1"/>
          </p:cNvSpPr>
          <p:nvPr>
            <p:ph type="title"/>
          </p:nvPr>
        </p:nvSpPr>
        <p:spPr/>
        <p:txBody>
          <a:bodyPr>
            <a:normAutofit/>
          </a:bodyPr>
          <a:lstStyle/>
          <a:p>
            <a:r>
              <a:rPr lang="fr-FR" dirty="0" err="1"/>
              <a:t>xsl:if</a:t>
            </a:r>
            <a:r>
              <a:rPr lang="fr-FR" dirty="0"/>
              <a:t>, </a:t>
            </a:r>
            <a:r>
              <a:rPr lang="fr-FR" dirty="0" err="1"/>
              <a:t>xsl:choose</a:t>
            </a:r>
            <a:r>
              <a:rPr lang="fr-FR" dirty="0"/>
              <a:t>, test</a:t>
            </a:r>
          </a:p>
        </p:txBody>
      </p:sp>
      <p:sp>
        <p:nvSpPr>
          <p:cNvPr id="151556" name="Rectangle 1027"/>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Traitements conditionnels</a:t>
            </a:r>
          </a:p>
          <a:p>
            <a:pPr lvl="1" eaLnBrk="1" hangingPunct="1"/>
            <a:r>
              <a:rPr lang="fr-FR" dirty="0">
                <a:ea typeface="MS Mincho" pitchFamily="49" charset="-128"/>
              </a:rPr>
              <a:t> On utilise &lt;if&gt; (équivalent du if classique mais sans else)</a:t>
            </a:r>
          </a:p>
          <a:p>
            <a:pPr lvl="2" eaLnBrk="1" hangingPunct="1">
              <a:buNone/>
            </a:pPr>
            <a:r>
              <a:rPr lang="fr-FR" b="1" i="1" dirty="0">
                <a:solidFill>
                  <a:srgbClr val="C00000"/>
                </a:solidFill>
                <a:ea typeface="MS Mincho" pitchFamily="49" charset="-128"/>
              </a:rPr>
              <a:t>		 &lt;xsl:if test="XPath_expr"&gt; </a:t>
            </a:r>
          </a:p>
          <a:p>
            <a:pPr lvl="2" eaLnBrk="1" hangingPunct="1"/>
            <a:r>
              <a:rPr lang="fr-FR" b="1" i="1" dirty="0">
                <a:ea typeface="MS Mincho" pitchFamily="49" charset="-128"/>
              </a:rPr>
              <a:t>pour filtrer en fonction d’une opération logique,</a:t>
            </a:r>
            <a:br>
              <a:rPr lang="fr-FR" b="1" i="1" dirty="0">
                <a:solidFill>
                  <a:srgbClr val="C00000"/>
                </a:solidFill>
                <a:ea typeface="MS Mincho" pitchFamily="49" charset="-128"/>
              </a:rPr>
            </a:br>
            <a:r>
              <a:rPr lang="fr-FR" b="1" i="1" dirty="0">
                <a:ea typeface="MS Mincho" pitchFamily="49" charset="-128"/>
              </a:rPr>
              <a:t> </a:t>
            </a:r>
            <a:r>
              <a:rPr lang="fr-FR" b="1" i="1" u="sng" dirty="0">
                <a:ea typeface="MS Mincho" pitchFamily="49" charset="-128"/>
              </a:rPr>
              <a:t>ex:</a:t>
            </a:r>
            <a:r>
              <a:rPr lang="fr-FR" b="1" i="1" dirty="0">
                <a:ea typeface="MS Mincho" pitchFamily="49" charset="-128"/>
              </a:rPr>
              <a:t> </a:t>
            </a:r>
            <a:r>
              <a:rPr lang="fr-FR" b="1" i="1" dirty="0">
                <a:solidFill>
                  <a:srgbClr val="C00000"/>
                </a:solidFill>
                <a:ea typeface="MS Mincho" pitchFamily="49" charset="-128"/>
              </a:rPr>
              <a:t>&lt;xsl:if test="position()&lt;10"&gt;…code à analyser / reproduire…&lt;/xsl:if&gt; </a:t>
            </a:r>
            <a:r>
              <a:rPr lang="fr-FR" dirty="0">
                <a:ea typeface="MS Mincho" pitchFamily="49" charset="-128"/>
              </a:rPr>
              <a:t>(top 10 !) </a:t>
            </a:r>
          </a:p>
          <a:p>
            <a:pPr lvl="1" eaLnBrk="1" hangingPunct="1"/>
            <a:endParaRPr lang="fr-FR" dirty="0">
              <a:ea typeface="MS Mincho" pitchFamily="49" charset="-128"/>
            </a:endParaRPr>
          </a:p>
          <a:p>
            <a:pPr lvl="1" eaLnBrk="1" hangingPunct="1"/>
            <a:r>
              <a:rPr lang="fr-FR" dirty="0">
                <a:ea typeface="MS Mincho" pitchFamily="49" charset="-128"/>
              </a:rPr>
              <a:t> Ou &lt;choose&gt;&lt;when&gt;&lt;otherwise&gt; (équivalent du switch, case, default) :</a:t>
            </a:r>
          </a:p>
          <a:p>
            <a:pPr lvl="2" eaLnBrk="1" hangingPunct="1"/>
            <a:r>
              <a:rPr lang="fr-FR" b="1" i="1" dirty="0">
                <a:solidFill>
                  <a:srgbClr val="C00000"/>
                </a:solidFill>
                <a:ea typeface="MS Mincho" pitchFamily="49" charset="-128"/>
              </a:rPr>
              <a:t> </a:t>
            </a: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buNone/>
            </a:pPr>
            <a:r>
              <a:rPr lang="fr-FR" dirty="0">
                <a:ea typeface="MS Mincho" pitchFamily="49" charset="-128"/>
              </a:rPr>
              <a:t> </a:t>
            </a:r>
            <a:r>
              <a:rPr lang="fr-FR" u="sng" dirty="0">
                <a:ea typeface="MS Mincho" pitchFamily="49" charset="-128"/>
              </a:rPr>
              <a:t>Remarque :</a:t>
            </a:r>
            <a:r>
              <a:rPr lang="fr-FR" dirty="0">
                <a:ea typeface="MS Mincho" pitchFamily="49" charset="-128"/>
              </a:rPr>
              <a:t> les fichiers XML devant être bien formés, l'usage d'expressions conditionnelles nécessite souvent l'emploi de code redondant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89</a:t>
            </a:fld>
            <a:endParaRPr lang="fr-FR"/>
          </a:p>
        </p:txBody>
      </p:sp>
      <p:sp>
        <p:nvSpPr>
          <p:cNvPr id="151554" name="Rectangle 13"/>
          <p:cNvSpPr>
            <a:spLocks noGrp="1" noChangeArrowheads="1"/>
          </p:cNvSpPr>
          <p:nvPr>
            <p:ph type="sldNum" sz="quarter" idx="4294967295"/>
          </p:nvPr>
        </p:nvSpPr>
        <p:spPr>
          <a:xfrm>
            <a:off x="0" y="6362700"/>
            <a:ext cx="762000" cy="488950"/>
          </a:xfrm>
          <a:prstGeom prst="rect">
            <a:avLst/>
          </a:prstGeom>
          <a:noFill/>
        </p:spPr>
        <p:txBody>
          <a:bodyPr/>
          <a:lstStyle/>
          <a:p>
            <a:fld id="{AA7DAFFB-0AFA-4DE9-BA05-DE967F2D23F8}" type="slidenum">
              <a:rPr lang="fr-FR" smtClean="0"/>
              <a:pPr/>
              <a:t>89</a:t>
            </a:fld>
            <a:endParaRPr lang="fr-FR" dirty="0"/>
          </a:p>
        </p:txBody>
      </p:sp>
      <p:sp>
        <p:nvSpPr>
          <p:cNvPr id="7" name="ZoneTexte 6"/>
          <p:cNvSpPr txBox="1"/>
          <p:nvPr/>
        </p:nvSpPr>
        <p:spPr>
          <a:xfrm>
            <a:off x="1259632" y="3000372"/>
            <a:ext cx="6316153" cy="2800767"/>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fr-FR" sz="1600" i="1" dirty="0">
                <a:solidFill>
                  <a:schemeClr val="tx1"/>
                </a:solidFill>
                <a:ea typeface="MS Mincho" pitchFamily="49" charset="-128"/>
              </a:rPr>
              <a:t>&lt;</a:t>
            </a:r>
            <a:r>
              <a:rPr lang="fr-FR" sz="1600" i="1" dirty="0" err="1">
                <a:solidFill>
                  <a:schemeClr val="tx1"/>
                </a:solidFill>
                <a:ea typeface="MS Mincho" pitchFamily="49" charset="-128"/>
              </a:rPr>
              <a:t>xsl:choose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 test="prix &amp;gt; 10"&gt;</a:t>
            </a:r>
            <a:br>
              <a:rPr lang="fr-FR" sz="1600" i="1" dirty="0">
                <a:solidFill>
                  <a:schemeClr val="tx1"/>
                </a:solidFill>
                <a:ea typeface="MS Mincho" pitchFamily="49" charset="-128"/>
              </a:rPr>
            </a:br>
            <a:r>
              <a:rPr lang="fr-FR" sz="1600" i="1" dirty="0">
                <a:solidFill>
                  <a:schemeClr val="tx1"/>
                </a:solidFill>
                <a:ea typeface="MS Mincho" pitchFamily="49" charset="-128"/>
              </a:rPr>
              <a:t>           &lt;td </a:t>
            </a:r>
            <a:r>
              <a:rPr lang="fr-FR" sz="1600" i="1" dirty="0" err="1">
                <a:solidFill>
                  <a:schemeClr val="tx1"/>
                </a:solidFill>
                <a:ea typeface="MS Mincho" pitchFamily="49" charset="-128"/>
              </a:rPr>
              <a:t>bgcolor</a:t>
            </a:r>
            <a:r>
              <a:rPr lang="fr-FR" sz="1600" i="1" dirty="0">
                <a:solidFill>
                  <a:schemeClr val="tx1"/>
                </a:solidFill>
                <a:ea typeface="MS Mincho" pitchFamily="49" charset="-128"/>
              </a:rPr>
              <a:t>="#ff0000"&gt;&lt;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 test="</a:t>
            </a:r>
            <a:r>
              <a:rPr lang="fr-FR" sz="1600" i="1" dirty="0" err="1">
                <a:solidFill>
                  <a:schemeClr val="tx1"/>
                </a:solidFill>
                <a:ea typeface="MS Mincho" pitchFamily="49" charset="-128"/>
              </a:rPr>
              <a:t>price</a:t>
            </a:r>
            <a:r>
              <a:rPr lang="fr-FR" sz="1600" i="1" dirty="0">
                <a:solidFill>
                  <a:schemeClr val="tx1"/>
                </a:solidFill>
                <a:ea typeface="MS Mincho" pitchFamily="49" charset="-128"/>
              </a:rPr>
              <a:t> &amp;</a:t>
            </a:r>
            <a:r>
              <a:rPr lang="fr-FR" sz="1600" i="1" dirty="0" err="1">
                <a:solidFill>
                  <a:schemeClr val="tx1"/>
                </a:solidFill>
                <a:ea typeface="MS Mincho" pitchFamily="49" charset="-128"/>
              </a:rPr>
              <a:t>lt</a:t>
            </a:r>
            <a:r>
              <a:rPr lang="fr-FR" sz="1600" i="1" dirty="0">
                <a:solidFill>
                  <a:schemeClr val="tx1"/>
                </a:solidFill>
                <a:ea typeface="MS Mincho" pitchFamily="49" charset="-128"/>
              </a:rPr>
              <a:t>; 8"&gt;</a:t>
            </a:r>
            <a:br>
              <a:rPr lang="fr-FR" sz="1600" i="1" dirty="0">
                <a:solidFill>
                  <a:schemeClr val="tx1"/>
                </a:solidFill>
                <a:ea typeface="MS Mincho" pitchFamily="49" charset="-128"/>
              </a:rPr>
            </a:br>
            <a:r>
              <a:rPr lang="fr-FR" sz="1600" i="1" dirty="0">
                <a:solidFill>
                  <a:schemeClr val="tx1"/>
                </a:solidFill>
                <a:ea typeface="MS Mincho" pitchFamily="49" charset="-128"/>
              </a:rPr>
              <a:t>          &lt;td </a:t>
            </a:r>
            <a:r>
              <a:rPr lang="fr-FR" sz="1600" i="1" dirty="0" err="1">
                <a:solidFill>
                  <a:schemeClr val="tx1"/>
                </a:solidFill>
                <a:ea typeface="MS Mincho" pitchFamily="49" charset="-128"/>
              </a:rPr>
              <a:t>bgcolor</a:t>
            </a:r>
            <a:r>
              <a:rPr lang="fr-FR" sz="1600" i="1" dirty="0">
                <a:solidFill>
                  <a:schemeClr val="tx1"/>
                </a:solidFill>
                <a:ea typeface="MS Mincho" pitchFamily="49" charset="-128"/>
              </a:rPr>
              <a:t>="#ffff88"&gt;&lt;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xsl:otherwise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&lt;td&gt;&lt;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xsl:otherwise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xsl:choose</a:t>
            </a:r>
            <a:r>
              <a:rPr lang="fr-FR" sz="1600" i="1" dirty="0">
                <a:solidFill>
                  <a:schemeClr val="tx1"/>
                </a:solidFill>
                <a:ea typeface="MS Mincho" pitchFamily="49" charset="-128"/>
              </a:rPr>
              <a:t>&gt;</a:t>
            </a:r>
            <a:endParaRPr lang="fr-FR" sz="1600" i="1"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AutoShape 1026"/>
          <p:cNvSpPr>
            <a:spLocks noGrp="1" noChangeArrowheads="1"/>
          </p:cNvSpPr>
          <p:nvPr>
            <p:ph type="title"/>
          </p:nvPr>
        </p:nvSpPr>
        <p:spPr/>
        <p:txBody>
          <a:bodyPr/>
          <a:lstStyle/>
          <a:p>
            <a:pPr eaLnBrk="1" hangingPunct="1"/>
            <a:r>
              <a:rPr lang="fr-FR"/>
              <a:t>Qu'est-ce que le XML ?</a:t>
            </a:r>
          </a:p>
        </p:txBody>
      </p:sp>
      <p:sp>
        <p:nvSpPr>
          <p:cNvPr id="1224707" name="Rectangle 1027"/>
          <p:cNvSpPr>
            <a:spLocks noGrp="1" noChangeArrowheads="1"/>
          </p:cNvSpPr>
          <p:nvPr>
            <p:ph idx="1"/>
          </p:nvPr>
        </p:nvSpPr>
        <p:spPr/>
        <p:txBody>
          <a:bodyPr/>
          <a:lstStyle/>
          <a:p>
            <a:pPr eaLnBrk="1" hangingPunct="1"/>
            <a:r>
              <a:rPr lang="fr-FR" dirty="0">
                <a:ea typeface="MS Mincho" pitchFamily="49" charset="-128"/>
              </a:rPr>
              <a:t>Histoire</a:t>
            </a:r>
          </a:p>
          <a:p>
            <a:r>
              <a:rPr lang="fr-FR" sz="1800" b="1" dirty="0">
                <a:cs typeface="Courier New" pitchFamily="49" charset="0"/>
              </a:rPr>
              <a:t>60’s</a:t>
            </a:r>
            <a:r>
              <a:rPr lang="fr-FR" sz="1800" dirty="0">
                <a:cs typeface="Courier New" pitchFamily="49" charset="0"/>
              </a:rPr>
              <a:t> :	création </a:t>
            </a:r>
            <a:r>
              <a:rPr lang="fr-FR" sz="1400" dirty="0">
                <a:cs typeface="Courier New" pitchFamily="49" charset="0"/>
              </a:rPr>
              <a:t>de</a:t>
            </a:r>
            <a:r>
              <a:rPr lang="fr-FR" sz="1800" dirty="0">
                <a:cs typeface="Courier New" pitchFamily="49" charset="0"/>
              </a:rPr>
              <a:t> SGML</a:t>
            </a:r>
            <a:r>
              <a:rPr lang="fr-FR" sz="1400" dirty="0">
                <a:cs typeface="Courier New" pitchFamily="49" charset="0"/>
              </a:rPr>
              <a:t> (Standard </a:t>
            </a:r>
            <a:r>
              <a:rPr lang="fr-FR" sz="1400" dirty="0" err="1">
                <a:cs typeface="Courier New" pitchFamily="49" charset="0"/>
              </a:rPr>
              <a:t>Generalized</a:t>
            </a:r>
            <a:r>
              <a:rPr lang="fr-FR" sz="1400" dirty="0">
                <a:cs typeface="Courier New" pitchFamily="49" charset="0"/>
              </a:rPr>
              <a:t> </a:t>
            </a:r>
            <a:r>
              <a:rPr lang="fr-FR" sz="1400" dirty="0" err="1">
                <a:cs typeface="Courier New" pitchFamily="49" charset="0"/>
              </a:rPr>
              <a:t>Markup</a:t>
            </a:r>
            <a:r>
              <a:rPr lang="fr-FR" sz="1400" dirty="0">
                <a:cs typeface="Courier New" pitchFamily="49" charset="0"/>
              </a:rPr>
              <a:t> </a:t>
            </a:r>
            <a:r>
              <a:rPr lang="fr-FR" sz="1400" dirty="0" err="1">
                <a:cs typeface="Courier New" pitchFamily="49" charset="0"/>
              </a:rPr>
              <a:t>Language</a:t>
            </a:r>
            <a:r>
              <a:rPr lang="fr-FR" sz="1400" dirty="0">
                <a:cs typeface="Courier New" pitchFamily="49" charset="0"/>
              </a:rPr>
              <a:t>)</a:t>
            </a:r>
          </a:p>
          <a:p>
            <a:endParaRPr lang="fr-FR" sz="1800" b="1" dirty="0">
              <a:cs typeface="Courier New" pitchFamily="49" charset="0"/>
            </a:endParaRPr>
          </a:p>
          <a:p>
            <a:r>
              <a:rPr lang="fr-FR" sz="1800" b="1" dirty="0">
                <a:cs typeface="Courier New" pitchFamily="49" charset="0"/>
              </a:rPr>
              <a:t>80’s</a:t>
            </a:r>
            <a:r>
              <a:rPr lang="fr-FR" sz="1800" dirty="0">
                <a:cs typeface="Courier New" pitchFamily="49" charset="0"/>
              </a:rPr>
              <a:t> :	</a:t>
            </a:r>
            <a:r>
              <a:rPr lang="fr-FR" sz="1400" dirty="0">
                <a:cs typeface="Courier New" pitchFamily="49" charset="0"/>
              </a:rPr>
              <a:t>utilisation </a:t>
            </a:r>
            <a:r>
              <a:rPr lang="fr-FR" sz="1800" dirty="0">
                <a:cs typeface="Courier New" pitchFamily="49" charset="0"/>
              </a:rPr>
              <a:t>forte </a:t>
            </a:r>
            <a:r>
              <a:rPr lang="fr-FR" sz="1400" dirty="0">
                <a:cs typeface="Courier New" pitchFamily="49" charset="0"/>
              </a:rPr>
              <a:t>de </a:t>
            </a:r>
            <a:r>
              <a:rPr lang="fr-FR" sz="1800" dirty="0">
                <a:cs typeface="Courier New" pitchFamily="49" charset="0"/>
              </a:rPr>
              <a:t>SGML dans </a:t>
            </a:r>
            <a:r>
              <a:rPr lang="fr-FR" sz="1400" dirty="0">
                <a:cs typeface="Courier New" pitchFamily="49" charset="0"/>
              </a:rPr>
              <a:t>les métiers de </a:t>
            </a:r>
            <a:r>
              <a:rPr lang="fr-FR" sz="1800" dirty="0">
                <a:cs typeface="Courier New" pitchFamily="49" charset="0"/>
              </a:rPr>
              <a:t>l’édition </a:t>
            </a:r>
          </a:p>
          <a:p>
            <a:endParaRPr lang="fr-FR" sz="1800" b="1" dirty="0">
              <a:cs typeface="Courier New" pitchFamily="49" charset="0"/>
            </a:endParaRPr>
          </a:p>
          <a:p>
            <a:r>
              <a:rPr lang="fr-FR" sz="1800" b="1" dirty="0">
                <a:cs typeface="Courier New" pitchFamily="49" charset="0"/>
              </a:rPr>
              <a:t>90’s</a:t>
            </a:r>
            <a:r>
              <a:rPr lang="fr-FR" sz="1800" dirty="0">
                <a:cs typeface="Courier New" pitchFamily="49" charset="0"/>
              </a:rPr>
              <a:t> :	développement de standards </a:t>
            </a:r>
            <a:r>
              <a:rPr lang="fr-FR" sz="1400" dirty="0">
                <a:cs typeface="Courier New" pitchFamily="49" charset="0"/>
              </a:rPr>
              <a:t>issus de SGML </a:t>
            </a:r>
            <a:r>
              <a:rPr lang="fr-FR" sz="1800" dirty="0">
                <a:cs typeface="Courier New" pitchFamily="49" charset="0"/>
              </a:rPr>
              <a:t>pour le Web</a:t>
            </a:r>
          </a:p>
          <a:p>
            <a:endParaRPr lang="fr-FR" sz="1800" b="1" dirty="0">
              <a:cs typeface="Courier New" pitchFamily="49" charset="0"/>
            </a:endParaRPr>
          </a:p>
          <a:p>
            <a:r>
              <a:rPr lang="fr-FR" sz="1800" b="1" dirty="0">
                <a:cs typeface="Courier New" pitchFamily="49" charset="0"/>
              </a:rPr>
              <a:t>11/96</a:t>
            </a:r>
            <a:r>
              <a:rPr lang="fr-FR" sz="1800" dirty="0">
                <a:cs typeface="Courier New" pitchFamily="49" charset="0"/>
              </a:rPr>
              <a:t> :	1er brouillon (</a:t>
            </a:r>
            <a:r>
              <a:rPr lang="fr-FR" sz="1800" dirty="0" err="1">
                <a:cs typeface="Courier New" pitchFamily="49" charset="0"/>
              </a:rPr>
              <a:t>draft</a:t>
            </a:r>
            <a:r>
              <a:rPr lang="fr-FR" sz="1800" dirty="0">
                <a:cs typeface="Courier New" pitchFamily="49" charset="0"/>
              </a:rPr>
              <a:t>) de spécification XML</a:t>
            </a:r>
          </a:p>
          <a:p>
            <a:endParaRPr lang="fr-FR" sz="1800" b="1" dirty="0">
              <a:cs typeface="Courier New" pitchFamily="49" charset="0"/>
            </a:endParaRPr>
          </a:p>
          <a:p>
            <a:r>
              <a:rPr lang="fr-FR" sz="1800" b="1" dirty="0">
                <a:cs typeface="Courier New" pitchFamily="49" charset="0"/>
              </a:rPr>
              <a:t>02/98</a:t>
            </a:r>
            <a:r>
              <a:rPr lang="fr-FR" sz="1800" dirty="0">
                <a:cs typeface="Courier New" pitchFamily="49" charset="0"/>
              </a:rPr>
              <a:t> :	XML 1.0 devient une recommandation officielle du W3C</a:t>
            </a:r>
          </a:p>
          <a:p>
            <a:endParaRPr lang="fr-FR" sz="1800" b="1" dirty="0">
              <a:cs typeface="Courier New" pitchFamily="49" charset="0"/>
            </a:endParaRPr>
          </a:p>
          <a:p>
            <a:r>
              <a:rPr lang="fr-FR" sz="1800" b="1" dirty="0">
                <a:cs typeface="Courier New" pitchFamily="49" charset="0"/>
              </a:rPr>
              <a:t>02/04</a:t>
            </a:r>
            <a:r>
              <a:rPr lang="fr-FR" sz="1800" dirty="0">
                <a:cs typeface="Courier New" pitchFamily="49" charset="0"/>
              </a:rPr>
              <a:t> :	apparition de XML 1.1</a:t>
            </a:r>
          </a:p>
          <a:p>
            <a:endParaRPr lang="fr-FR" sz="1800" b="1" dirty="0">
              <a:cs typeface="Courier New" pitchFamily="49" charset="0"/>
            </a:endParaRPr>
          </a:p>
          <a:p>
            <a:r>
              <a:rPr lang="fr-FR" sz="1800" b="1" dirty="0">
                <a:cs typeface="Courier New" pitchFamily="49" charset="0"/>
              </a:rPr>
              <a:t>08/06</a:t>
            </a:r>
            <a:r>
              <a:rPr lang="fr-FR" sz="1800" dirty="0">
                <a:cs typeface="Courier New" pitchFamily="49" charset="0"/>
              </a:rPr>
              <a:t> :	4e édition de XML 1.0 (et 2e de XML)</a:t>
            </a:r>
          </a:p>
        </p:txBody>
      </p:sp>
      <p:sp>
        <p:nvSpPr>
          <p:cNvPr id="5" name="Rectangle 13"/>
          <p:cNvSpPr>
            <a:spLocks noGrp="1" noChangeArrowheads="1"/>
          </p:cNvSpPr>
          <p:nvPr>
            <p:ph type="sldNum" sz="quarter" idx="12"/>
          </p:nvPr>
        </p:nvSpPr>
        <p:spPr>
          <a:ln/>
        </p:spPr>
        <p:txBody>
          <a:bodyPr>
            <a:normAutofit/>
          </a:bodyPr>
          <a:lstStyle/>
          <a:p>
            <a:pPr>
              <a:defRPr/>
            </a:pPr>
            <a:fld id="{3DA92400-6612-47E2-9C3D-E9B2C7A6350F}" type="slidenum">
              <a:rPr lang="fr-FR"/>
              <a:pPr>
                <a:defRPr/>
              </a:pPr>
              <a:t>9</a:t>
            </a:fld>
            <a:endParaRPr lang="fr-F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AutoShape 2"/>
          <p:cNvSpPr>
            <a:spLocks noGrp="1" noChangeArrowheads="1"/>
          </p:cNvSpPr>
          <p:nvPr>
            <p:ph type="title"/>
          </p:nvPr>
        </p:nvSpPr>
        <p:spPr/>
        <p:txBody>
          <a:bodyPr>
            <a:normAutofit/>
          </a:bodyPr>
          <a:lstStyle/>
          <a:p>
            <a:r>
              <a:rPr lang="fr-FR" dirty="0" err="1"/>
              <a:t>xsl:for-each</a:t>
            </a:r>
            <a:r>
              <a:rPr lang="fr-FR" sz="1800" dirty="0"/>
              <a:t>, boucles &amp; traitement itératif</a:t>
            </a:r>
          </a:p>
        </p:txBody>
      </p:sp>
      <p:sp>
        <p:nvSpPr>
          <p:cNvPr id="152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Traitements itératifs (boucles)</a:t>
            </a:r>
          </a:p>
          <a:p>
            <a:pPr lvl="1" eaLnBrk="1" hangingPunct="1"/>
            <a:r>
              <a:rPr lang="fr-FR" dirty="0">
                <a:ea typeface="MS Mincho" pitchFamily="49" charset="-128"/>
              </a:rPr>
              <a:t> Pour simuler les boucles XSL-T on utilise la balise &lt;for-</a:t>
            </a:r>
            <a:r>
              <a:rPr lang="fr-FR" dirty="0" err="1">
                <a:ea typeface="MS Mincho" pitchFamily="49" charset="-128"/>
              </a:rPr>
              <a:t>each</a:t>
            </a:r>
            <a:r>
              <a:rPr lang="fr-FR" dirty="0">
                <a:ea typeface="MS Mincho" pitchFamily="49" charset="-128"/>
              </a:rPr>
              <a:t>&gt;, exemple :</a:t>
            </a:r>
          </a:p>
          <a:p>
            <a:pPr lvl="2" eaLnBrk="1" hangingPunct="1"/>
            <a:r>
              <a:rPr lang="fr-FR" dirty="0">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xsl:for-each</a:t>
            </a:r>
            <a:r>
              <a:rPr lang="fr-FR" b="1" i="1" dirty="0">
                <a:solidFill>
                  <a:srgbClr val="C00000"/>
                </a:solidFill>
                <a:ea typeface="MS Mincho" pitchFamily="49" charset="-128"/>
              </a:rPr>
              <a:t> select="groupe/personne"&gt; </a:t>
            </a:r>
          </a:p>
          <a:p>
            <a:pPr lvl="2" eaLnBrk="1" hangingPunct="1">
              <a:buNone/>
            </a:pPr>
            <a:r>
              <a:rPr lang="fr-FR" dirty="0">
                <a:ea typeface="MS Mincho" pitchFamily="49" charset="-128"/>
              </a:rPr>
              <a:t>traite toutes les personnes du groupe</a:t>
            </a:r>
          </a:p>
          <a:p>
            <a:pPr lvl="2" eaLnBrk="1" hangingPunct="1"/>
            <a:endParaRPr lang="fr-FR" dirty="0">
              <a:ea typeface="MS Mincho" pitchFamily="49" charset="-128"/>
            </a:endParaRPr>
          </a:p>
          <a:p>
            <a:pPr lvl="1"/>
            <a:r>
              <a:rPr lang="fr-FR" dirty="0">
                <a:ea typeface="MS Mincho" pitchFamily="49" charset="-128"/>
              </a:rPr>
              <a:t>For-</a:t>
            </a:r>
            <a:r>
              <a:rPr lang="fr-FR" dirty="0" err="1">
                <a:ea typeface="MS Mincho" pitchFamily="49" charset="-128"/>
              </a:rPr>
              <a:t>each</a:t>
            </a:r>
            <a:r>
              <a:rPr lang="fr-FR" dirty="0">
                <a:ea typeface="MS Mincho" pitchFamily="49" charset="-128"/>
              </a:rPr>
              <a:t> possède la faculté de placer le contexte actuel au nœud en cours de parcours pour les appels </a:t>
            </a:r>
            <a:r>
              <a:rPr lang="fr-FR" dirty="0" err="1">
                <a:ea typeface="MS Mincho" pitchFamily="49" charset="-128"/>
              </a:rPr>
              <a:t>Xpath</a:t>
            </a:r>
            <a:r>
              <a:rPr lang="fr-FR" dirty="0">
                <a:ea typeface="MS Mincho" pitchFamily="49" charset="-128"/>
              </a:rPr>
              <a:t> par chemins relatifs</a:t>
            </a:r>
          </a:p>
          <a:p>
            <a:pPr lvl="1"/>
            <a:endParaRPr lang="fr-FR" dirty="0">
              <a:ea typeface="MS Mincho" pitchFamily="49" charset="-128"/>
            </a:endParaRPr>
          </a:p>
          <a:p>
            <a:pPr lvl="1" eaLnBrk="1" hangingPunct="1"/>
            <a:r>
              <a:rPr lang="fr-FR" u="sng" dirty="0">
                <a:ea typeface="MS Mincho" pitchFamily="49" charset="-128"/>
              </a:rPr>
              <a:t>Rappel :</a:t>
            </a:r>
            <a:r>
              <a:rPr lang="fr-FR" dirty="0">
                <a:ea typeface="MS Mincho" pitchFamily="49" charset="-128"/>
              </a:rPr>
              <a:t> On peut aussi procéder par &lt;template match=""&gt; et &lt;</a:t>
            </a:r>
            <a:r>
              <a:rPr lang="fr-FR" dirty="0" err="1">
                <a:ea typeface="MS Mincho" pitchFamily="49" charset="-128"/>
              </a:rPr>
              <a:t>apply</a:t>
            </a:r>
            <a:r>
              <a:rPr lang="fr-FR" dirty="0">
                <a:ea typeface="MS Mincho" pitchFamily="49" charset="-128"/>
              </a:rPr>
              <a:t>-templates&gt; avec des templates nommés ou non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90</a:t>
            </a:fld>
            <a:endParaRPr lang="fr-FR"/>
          </a:p>
        </p:txBody>
      </p:sp>
      <p:sp>
        <p:nvSpPr>
          <p:cNvPr id="5" name="Étoile à 12 branches 4"/>
          <p:cNvSpPr/>
          <p:nvPr/>
        </p:nvSpPr>
        <p:spPr>
          <a:xfrm rot="21038633">
            <a:off x="6298182" y="2127612"/>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1600" u="sng" dirty="0"/>
              <a:t>Sortable avec </a:t>
            </a:r>
            <a:r>
              <a:rPr lang="fr-FR" sz="1600" b="1" u="sng" dirty="0" err="1"/>
              <a:t>xsl:sort</a:t>
            </a:r>
            <a:r>
              <a:rPr lang="fr-FR" sz="1600" b="1" u="sng" dirty="0"/>
              <a:t> </a:t>
            </a:r>
          </a:p>
          <a:p>
            <a:pPr algn="ctr"/>
            <a:r>
              <a:rPr lang="fr-FR" sz="1600" u="sng" dirty="0"/>
              <a:t>en </a:t>
            </a:r>
            <a:r>
              <a:rPr lang="fr-FR" sz="1600" b="1" u="sng" dirty="0"/>
              <a:t>1eres balises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xsl:for-each</a:t>
            </a:r>
            <a:r>
              <a:rPr lang="fr-FR" sz="1800" dirty="0"/>
              <a:t>, boucles &amp; traitement itératif</a:t>
            </a:r>
          </a:p>
        </p:txBody>
      </p:sp>
      <p:sp>
        <p:nvSpPr>
          <p:cNvPr id="3" name="Espace réservé du contenu 2"/>
          <p:cNvSpPr>
            <a:spLocks noGrp="1"/>
          </p:cNvSpPr>
          <p:nvPr>
            <p:ph idx="1"/>
          </p:nvPr>
        </p:nvSpPr>
        <p:spPr/>
        <p:txBody>
          <a:bodyPr>
            <a:normAutofit/>
          </a:bodyPr>
          <a:lstStyle/>
          <a:p>
            <a:r>
              <a:rPr lang="fr-FR" dirty="0"/>
              <a:t>Les conteneurs à </a:t>
            </a:r>
            <a:r>
              <a:rPr lang="fr-FR" b="1" dirty="0"/>
              <a:t>contenu</a:t>
            </a:r>
            <a:r>
              <a:rPr lang="fr-FR" dirty="0"/>
              <a:t> </a:t>
            </a:r>
            <a:r>
              <a:rPr lang="fr-FR" b="1" dirty="0"/>
              <a:t>variable</a:t>
            </a:r>
          </a:p>
          <a:p>
            <a:pPr lvl="1"/>
            <a:r>
              <a:rPr lang="fr-FR" dirty="0"/>
              <a:t> Au cours de transformations (ex: XSLT) un document peut voir le contenu de ses conteneurs modifié par les </a:t>
            </a:r>
            <a:r>
              <a:rPr lang="fr-FR" b="1" dirty="0"/>
              <a:t>boucles de répétition</a:t>
            </a:r>
            <a:r>
              <a:rPr lang="fr-FR" dirty="0"/>
              <a:t> (ex: &lt;</a:t>
            </a:r>
            <a:r>
              <a:rPr lang="fr-FR" b="1" dirty="0" err="1"/>
              <a:t>xsl:for-each</a:t>
            </a:r>
            <a:r>
              <a:rPr lang="fr-FR" dirty="0"/>
              <a:t> …&gt;)</a:t>
            </a:r>
          </a:p>
          <a:p>
            <a:pPr lvl="1"/>
            <a:endParaRPr lang="fr-FR" dirty="0"/>
          </a:p>
          <a:p>
            <a:pPr lvl="1"/>
            <a:r>
              <a:rPr lang="fr-FR" dirty="0"/>
              <a:t>Dans ce cadre, il faut s'assurer que le code générant le document de sortie à bien connaissance des obligations liées au schéma afin d'éviter l'invalidation du document de sortie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91</a:t>
            </a:fld>
            <a:endParaRPr lang="fr-FR"/>
          </a:p>
        </p:txBody>
      </p:sp>
      <p:sp>
        <p:nvSpPr>
          <p:cNvPr id="5" name="ZoneTexte 4"/>
          <p:cNvSpPr txBox="1"/>
          <p:nvPr/>
        </p:nvSpPr>
        <p:spPr>
          <a:xfrm>
            <a:off x="2339752" y="5434628"/>
            <a:ext cx="3616696" cy="92333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&lt;</a:t>
            </a:r>
            <a:r>
              <a:rPr lang="en-US" b="1" dirty="0" err="1"/>
              <a:t>xsl:for</a:t>
            </a:r>
            <a:r>
              <a:rPr lang="en-US" b="1" dirty="0"/>
              <a:t>-each</a:t>
            </a:r>
            <a:r>
              <a:rPr lang="en-US" dirty="0"/>
              <a:t>  </a:t>
            </a:r>
            <a:r>
              <a:rPr lang="en-US" b="1" dirty="0"/>
              <a:t>select</a:t>
            </a:r>
            <a:r>
              <a:rPr lang="en-US" dirty="0"/>
              <a:t>="/node"&gt;</a:t>
            </a:r>
          </a:p>
          <a:p>
            <a:r>
              <a:rPr lang="en-US" dirty="0"/>
              <a:t>	&lt;</a:t>
            </a:r>
            <a:r>
              <a:rPr lang="en-US" dirty="0" err="1"/>
              <a:t>tr</a:t>
            </a:r>
            <a:r>
              <a:rPr lang="en-US" dirty="0"/>
              <a:t>&gt;&lt;td&gt;…&lt;/td&gt;	&lt;/</a:t>
            </a:r>
            <a:r>
              <a:rPr lang="en-US" dirty="0" err="1"/>
              <a:t>tr</a:t>
            </a:r>
            <a:r>
              <a:rPr lang="en-US" dirty="0"/>
              <a:t>&gt;</a:t>
            </a:r>
          </a:p>
          <a:p>
            <a:r>
              <a:rPr lang="en-US" dirty="0"/>
              <a:t>&lt;/</a:t>
            </a:r>
            <a:r>
              <a:rPr lang="en-US" b="1" dirty="0"/>
              <a:t>for-each</a:t>
            </a:r>
            <a:r>
              <a:rPr lang="en-US" dirty="0"/>
              <a:t>&gt;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Boucles récursives </a:t>
            </a:r>
            <a:r>
              <a:rPr lang="fr-FR" sz="1800" dirty="0"/>
              <a:t>&amp; traitement itératif</a:t>
            </a:r>
          </a:p>
        </p:txBody>
      </p:sp>
      <p:sp>
        <p:nvSpPr>
          <p:cNvPr id="3" name="Espace réservé du contenu 2"/>
          <p:cNvSpPr>
            <a:spLocks noGrp="1"/>
          </p:cNvSpPr>
          <p:nvPr>
            <p:ph idx="1"/>
          </p:nvPr>
        </p:nvSpPr>
        <p:spPr/>
        <p:txBody>
          <a:bodyPr>
            <a:normAutofit/>
          </a:bodyPr>
          <a:lstStyle/>
          <a:p>
            <a:r>
              <a:rPr lang="fr-FR" sz="2400" dirty="0"/>
              <a:t>Boucles récursives par parcours</a:t>
            </a:r>
          </a:p>
          <a:p>
            <a:pPr lvl="2"/>
            <a:r>
              <a:rPr lang="fr-FR" sz="2000" dirty="0"/>
              <a:t>Le but est de parcourir tous les descendants d'</a:t>
            </a:r>
            <a:r>
              <a:rPr lang="fr-FR" sz="2000" dirty="0" err="1"/>
              <a:t>und'un</a:t>
            </a:r>
            <a:r>
              <a:rPr lang="fr-FR" sz="2000" dirty="0"/>
              <a:t> nœud sélectionné par une expression </a:t>
            </a:r>
            <a:r>
              <a:rPr lang="fr-FR" sz="2000" i="1" dirty="0" err="1"/>
              <a:t>Xpath</a:t>
            </a:r>
            <a:r>
              <a:rPr lang="fr-FR" sz="2000" dirty="0"/>
              <a:t> passée en </a:t>
            </a:r>
            <a:r>
              <a:rPr lang="fr-FR" sz="2000" b="1" i="1" dirty="0" err="1"/>
              <a:t>param</a:t>
            </a:r>
            <a:r>
              <a:rPr lang="fr-FR" sz="2000" dirty="0"/>
              <a:t> d'un template</a:t>
            </a:r>
          </a:p>
          <a:p>
            <a:pPr lvl="2"/>
            <a:endParaRPr lang="fr-FR" sz="2000"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92</a:t>
            </a:fld>
            <a:endParaRPr lang="fr-FR"/>
          </a:p>
        </p:txBody>
      </p:sp>
      <p:sp>
        <p:nvSpPr>
          <p:cNvPr id="7" name="Rectangle 6"/>
          <p:cNvSpPr/>
          <p:nvPr/>
        </p:nvSpPr>
        <p:spPr>
          <a:xfrm>
            <a:off x="2857488" y="3705062"/>
            <a:ext cx="1944216" cy="122413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Template</a:t>
            </a:r>
          </a:p>
          <a:p>
            <a:pPr algn="ctr"/>
            <a:r>
              <a:rPr lang="fr-FR" dirty="0" err="1"/>
              <a:t>Param</a:t>
            </a:r>
            <a:r>
              <a:rPr lang="fr-FR" dirty="0"/>
              <a:t> </a:t>
            </a:r>
            <a:r>
              <a:rPr lang="fr-FR" b="1" i="1" dirty="0" err="1"/>
              <a:t>noeud</a:t>
            </a:r>
            <a:r>
              <a:rPr lang="fr-FR" b="1" i="1" dirty="0"/>
              <a:t> </a:t>
            </a:r>
          </a:p>
          <a:p>
            <a:pPr algn="ctr"/>
            <a:r>
              <a:rPr lang="fr-FR" dirty="0" err="1"/>
              <a:t>Param</a:t>
            </a:r>
            <a:r>
              <a:rPr lang="fr-FR" dirty="0"/>
              <a:t> </a:t>
            </a:r>
            <a:r>
              <a:rPr lang="fr-FR" i="1" dirty="0" err="1"/>
              <a:t>noeudXpath</a:t>
            </a:r>
            <a:endParaRPr lang="fr-FR" i="1" dirty="0"/>
          </a:p>
          <a:p>
            <a:pPr algn="ctr"/>
            <a:endParaRPr lang="fr-FR" dirty="0"/>
          </a:p>
        </p:txBody>
      </p:sp>
      <p:sp>
        <p:nvSpPr>
          <p:cNvPr id="8" name="Triangle isocèle 7"/>
          <p:cNvSpPr/>
          <p:nvPr/>
        </p:nvSpPr>
        <p:spPr>
          <a:xfrm rot="5400000">
            <a:off x="6608565" y="3455587"/>
            <a:ext cx="1641910" cy="1714512"/>
          </a:xfrm>
          <a:prstGeom prst="triangle">
            <a:avLst/>
          </a:prstGeom>
        </p:spPr>
        <p:style>
          <a:lnRef idx="0">
            <a:schemeClr val="accent5"/>
          </a:lnRef>
          <a:fillRef idx="3">
            <a:schemeClr val="accent5"/>
          </a:fillRef>
          <a:effectRef idx="3">
            <a:schemeClr val="accent5"/>
          </a:effectRef>
          <a:fontRef idx="minor">
            <a:schemeClr val="lt1"/>
          </a:fontRef>
        </p:style>
        <p:txBody>
          <a:bodyPr vert="vert270" tIns="0" rIns="0" bIns="72000" rtlCol="0" anchor="ctr"/>
          <a:lstStyle/>
          <a:p>
            <a:pPr algn="ctr"/>
            <a:r>
              <a:rPr lang="fr-FR" sz="1600" b="1" dirty="0"/>
              <a:t>SI </a:t>
            </a:r>
            <a:r>
              <a:rPr lang="fr-FR" sz="1600" b="1" dirty="0" err="1"/>
              <a:t>noeud</a:t>
            </a:r>
            <a:r>
              <a:rPr lang="fr-FR" sz="1600" b="1" dirty="0"/>
              <a:t> </a:t>
            </a:r>
            <a:r>
              <a:rPr lang="fr-FR" sz="1600" dirty="0"/>
              <a:t>au moins 1 enfant </a:t>
            </a:r>
            <a:endParaRPr lang="fr-FR" sz="1400" dirty="0"/>
          </a:p>
        </p:txBody>
      </p:sp>
      <p:cxnSp>
        <p:nvCxnSpPr>
          <p:cNvPr id="16" name="Connecteur en angle 15"/>
          <p:cNvCxnSpPr>
            <a:stCxn id="8" idx="1"/>
          </p:cNvCxnSpPr>
          <p:nvPr/>
        </p:nvCxnSpPr>
        <p:spPr>
          <a:xfrm rot="16200000" flipV="1">
            <a:off x="4478193" y="951039"/>
            <a:ext cx="616242" cy="528641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2" name="Flèche droite 21"/>
          <p:cNvSpPr/>
          <p:nvPr/>
        </p:nvSpPr>
        <p:spPr>
          <a:xfrm>
            <a:off x="1551654" y="4224508"/>
            <a:ext cx="1224136" cy="79208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cxnSp>
        <p:nvCxnSpPr>
          <p:cNvPr id="25" name="Connecteur droit avec flèche 24"/>
          <p:cNvCxnSpPr/>
          <p:nvPr/>
        </p:nvCxnSpPr>
        <p:spPr>
          <a:xfrm>
            <a:off x="2127718" y="3288404"/>
            <a:ext cx="0"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a:stCxn id="7" idx="3"/>
            <a:endCxn id="8" idx="3"/>
          </p:cNvCxnSpPr>
          <p:nvPr/>
        </p:nvCxnSpPr>
        <p:spPr>
          <a:xfrm flipV="1">
            <a:off x="4801704" y="4312843"/>
            <a:ext cx="1770560" cy="42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a:off x="2919806" y="3000372"/>
            <a:ext cx="1414105" cy="307777"/>
          </a:xfrm>
          <a:prstGeom prst="rect">
            <a:avLst/>
          </a:prstGeom>
          <a:noFill/>
        </p:spPr>
        <p:txBody>
          <a:bodyPr wrap="none" rtlCol="0">
            <a:spAutoFit/>
          </a:bodyPr>
          <a:lstStyle/>
          <a:p>
            <a:r>
              <a:rPr lang="fr-FR" sz="1400" dirty="0" err="1"/>
              <a:t>noeudXpath</a:t>
            </a:r>
            <a:r>
              <a:rPr lang="fr-FR" sz="1400" dirty="0"/>
              <a:t>= </a:t>
            </a:r>
            <a:r>
              <a:rPr lang="fr-FR" sz="1400" b="1" dirty="0"/>
              <a:t>./*</a:t>
            </a:r>
          </a:p>
        </p:txBody>
      </p:sp>
      <p:cxnSp>
        <p:nvCxnSpPr>
          <p:cNvPr id="50" name="Connecteur droit avec flèche 49"/>
          <p:cNvCxnSpPr/>
          <p:nvPr/>
        </p:nvCxnSpPr>
        <p:spPr>
          <a:xfrm>
            <a:off x="615550" y="4777938"/>
            <a:ext cx="864096" cy="8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a:xfrm>
            <a:off x="288803" y="4929198"/>
            <a:ext cx="2282933" cy="307777"/>
          </a:xfrm>
          <a:prstGeom prst="rect">
            <a:avLst/>
          </a:prstGeom>
          <a:noFill/>
        </p:spPr>
        <p:txBody>
          <a:bodyPr wrap="none" rtlCol="0">
            <a:spAutoFit/>
          </a:bodyPr>
          <a:lstStyle/>
          <a:p>
            <a:r>
              <a:rPr lang="fr-FR" sz="1400" dirty="0" err="1"/>
              <a:t>noeudXpath</a:t>
            </a:r>
            <a:r>
              <a:rPr lang="fr-FR" sz="1400" dirty="0"/>
              <a:t>=</a:t>
            </a:r>
            <a:r>
              <a:rPr lang="fr-FR" sz="1400" i="1" dirty="0" err="1"/>
              <a:t>ExpressioXpath</a:t>
            </a:r>
            <a:endParaRPr lang="fr-FR" sz="1400" dirty="0"/>
          </a:p>
        </p:txBody>
      </p:sp>
      <p:sp>
        <p:nvSpPr>
          <p:cNvPr id="31" name="Rectangle 30"/>
          <p:cNvSpPr/>
          <p:nvPr/>
        </p:nvSpPr>
        <p:spPr>
          <a:xfrm>
            <a:off x="5000628" y="3990980"/>
            <a:ext cx="1357322" cy="65246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Action sur le nœud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Xsl:sort</a:t>
            </a:r>
            <a:r>
              <a:rPr lang="fr-FR" dirty="0"/>
              <a:t>, trie de branches</a:t>
            </a:r>
          </a:p>
        </p:txBody>
      </p:sp>
      <p:sp>
        <p:nvSpPr>
          <p:cNvPr id="3" name="Espace réservé du contenu 2"/>
          <p:cNvSpPr>
            <a:spLocks noGrp="1"/>
          </p:cNvSpPr>
          <p:nvPr>
            <p:ph idx="1"/>
          </p:nvPr>
        </p:nvSpPr>
        <p:spPr/>
        <p:txBody>
          <a:bodyPr>
            <a:normAutofit fontScale="70000" lnSpcReduction="20000"/>
          </a:bodyPr>
          <a:lstStyle/>
          <a:p>
            <a:r>
              <a:rPr lang="fr-FR" dirty="0">
                <a:ea typeface="MS Mincho" pitchFamily="49" charset="-128"/>
              </a:rPr>
              <a:t>XSL nous offre </a:t>
            </a:r>
            <a:r>
              <a:rPr lang="fr-FR" b="1" dirty="0">
                <a:ea typeface="MS Mincho" pitchFamily="49" charset="-128"/>
              </a:rPr>
              <a:t>dès la version 1.0 </a:t>
            </a:r>
            <a:r>
              <a:rPr lang="fr-FR" dirty="0">
                <a:ea typeface="MS Mincho" pitchFamily="49" charset="-128"/>
              </a:rPr>
              <a:t>une balise </a:t>
            </a:r>
            <a:r>
              <a:rPr lang="fr-FR" b="1" dirty="0">
                <a:ea typeface="MS Mincho" pitchFamily="49" charset="-128"/>
              </a:rPr>
              <a:t>pour trier les arbres </a:t>
            </a:r>
            <a:r>
              <a:rPr lang="fr-FR" dirty="0">
                <a:ea typeface="MS Mincho" pitchFamily="49" charset="-128"/>
              </a:rPr>
              <a:t>et permettre un parcours ordonné</a:t>
            </a:r>
          </a:p>
          <a:p>
            <a:r>
              <a:rPr lang="fr-FR" dirty="0">
                <a:ea typeface="MS Mincho" pitchFamily="49" charset="-128"/>
              </a:rPr>
              <a:t>Plusieurs modes de tri sont disponibles suivant les types de données afférentes au tri</a:t>
            </a:r>
          </a:p>
          <a:p>
            <a:endParaRPr lang="fr-FR" dirty="0">
              <a:ea typeface="MS Mincho" pitchFamily="49" charset="-128"/>
            </a:endParaRPr>
          </a:p>
          <a:p>
            <a:r>
              <a:rPr lang="fr-FR" dirty="0">
                <a:ea typeface="MS Mincho" pitchFamily="49" charset="-128"/>
              </a:rPr>
              <a:t>On peut trier les nœuds sélectionnés sur un ou plusieurs critères à l'aide de la balise &lt;</a:t>
            </a:r>
            <a:r>
              <a:rPr lang="fr-FR" b="1" dirty="0" err="1">
                <a:ea typeface="MS Mincho" pitchFamily="49" charset="-128"/>
              </a:rPr>
              <a:t>xsl:sort</a:t>
            </a:r>
            <a:r>
              <a:rPr lang="fr-FR" dirty="0">
                <a:ea typeface="MS Mincho" pitchFamily="49" charset="-128"/>
              </a:rPr>
              <a:t>&gt;. On peut trier sur plusieurs champs en mettant plusieurs &lt;sort&gt;</a:t>
            </a:r>
          </a:p>
          <a:p>
            <a:endParaRPr lang="fr-FR" dirty="0">
              <a:ea typeface="MS Mincho" pitchFamily="49" charset="-128"/>
            </a:endParaRPr>
          </a:p>
          <a:p>
            <a:r>
              <a:rPr lang="fr-FR" dirty="0">
                <a:ea typeface="MS Mincho" pitchFamily="49" charset="-128"/>
              </a:rPr>
              <a:t>ex:</a:t>
            </a:r>
            <a:endParaRPr lang="fr-FR" b="1" i="1" dirty="0">
              <a:solidFill>
                <a:srgbClr val="C00000"/>
              </a:solidFill>
              <a:ea typeface="MS Mincho" pitchFamily="49" charset="-128"/>
            </a:endParaRPr>
          </a:p>
          <a:p>
            <a:pPr lvl="2"/>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r>
              <a:rPr lang="fr-FR" b="1" i="1" dirty="0">
                <a:solidFill>
                  <a:srgbClr val="C00000"/>
                </a:solidFill>
                <a:ea typeface="MS Mincho" pitchFamily="49" charset="-128"/>
              </a:rPr>
              <a:t> </a:t>
            </a: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93</a:t>
            </a:fld>
            <a:endParaRPr lang="fr-FR"/>
          </a:p>
        </p:txBody>
      </p:sp>
      <p:sp>
        <p:nvSpPr>
          <p:cNvPr id="5" name="ZoneTexte 4"/>
          <p:cNvSpPr txBox="1"/>
          <p:nvPr/>
        </p:nvSpPr>
        <p:spPr>
          <a:xfrm>
            <a:off x="1475656" y="3571876"/>
            <a:ext cx="6061275" cy="286232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i="1" dirty="0">
                <a:ea typeface="MS Mincho" pitchFamily="49" charset="-128"/>
              </a:rPr>
              <a:t> &lt;</a:t>
            </a:r>
            <a:r>
              <a:rPr lang="fr-FR" b="1" i="1" dirty="0" err="1">
                <a:ea typeface="MS Mincho" pitchFamily="49" charset="-128"/>
              </a:rPr>
              <a:t>xsl:for-each</a:t>
            </a:r>
            <a:r>
              <a:rPr lang="fr-FR" b="1" i="1" dirty="0">
                <a:ea typeface="MS Mincho" pitchFamily="49" charset="-128"/>
              </a:rPr>
              <a:t> select</a:t>
            </a:r>
            <a:r>
              <a:rPr lang="fr-FR" i="1" dirty="0">
                <a:ea typeface="MS Mincho" pitchFamily="49" charset="-128"/>
              </a:rPr>
              <a:t>="emprunteurs/personne"&gt;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 </a:t>
            </a:r>
            <a:r>
              <a:rPr lang="fr-FR" i="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="nom"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="nom"/&gt;&lt;/td&gt;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"/&gt;&lt;/td&gt;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a:t>
            </a:r>
            <a:r>
              <a:rPr lang="fr-FR" b="1" i="1" dirty="0" err="1">
                <a:ea typeface="MS Mincho" pitchFamily="49" charset="-128"/>
              </a:rPr>
              <a:t>xsl:for-each</a:t>
            </a:r>
            <a:r>
              <a:rPr lang="fr-FR" i="1" dirty="0">
                <a:ea typeface="MS Mincho" pitchFamily="49" charset="-128"/>
              </a:rPr>
              <a:t>&gt;</a:t>
            </a:r>
            <a:endParaRPr lang="fr-FR"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Xsl:sort</a:t>
            </a:r>
            <a:r>
              <a:rPr lang="fr-FR" dirty="0"/>
              <a:t>, trie de branches</a:t>
            </a:r>
          </a:p>
        </p:txBody>
      </p:sp>
      <p:sp>
        <p:nvSpPr>
          <p:cNvPr id="3" name="Espace réservé du contenu 2"/>
          <p:cNvSpPr>
            <a:spLocks noGrp="1"/>
          </p:cNvSpPr>
          <p:nvPr>
            <p:ph idx="1"/>
          </p:nvPr>
        </p:nvSpPr>
        <p:spPr/>
        <p:txBody>
          <a:bodyPr>
            <a:normAutofit fontScale="92500" lnSpcReduction="20000"/>
          </a:bodyPr>
          <a:lstStyle/>
          <a:p>
            <a:endParaRPr lang="fr-FR" dirty="0">
              <a:ea typeface="MS Mincho" pitchFamily="49" charset="-128"/>
            </a:endParaRPr>
          </a:p>
          <a:p>
            <a:r>
              <a:rPr lang="fr-FR" dirty="0">
                <a:ea typeface="MS Mincho" pitchFamily="49" charset="-128"/>
              </a:rPr>
              <a:t>Sur les </a:t>
            </a:r>
            <a:r>
              <a:rPr lang="fr-FR" b="1" dirty="0">
                <a:ea typeface="MS Mincho" pitchFamily="49" charset="-128"/>
              </a:rPr>
              <a:t>&lt;</a:t>
            </a:r>
            <a:r>
              <a:rPr lang="fr-FR" b="1" dirty="0" err="1">
                <a:ea typeface="MS Mincho" pitchFamily="49" charset="-128"/>
              </a:rPr>
              <a:t>xsl:for-each</a:t>
            </a:r>
            <a:r>
              <a:rPr lang="fr-FR" b="1" dirty="0">
                <a:ea typeface="MS Mincho" pitchFamily="49" charset="-128"/>
              </a:rPr>
              <a:t>/&gt;</a:t>
            </a:r>
          </a:p>
          <a:p>
            <a:r>
              <a:rPr lang="fr-FR" dirty="0">
                <a:ea typeface="MS Mincho" pitchFamily="49" charset="-128"/>
              </a:rPr>
              <a:t>mais aussi sur les </a:t>
            </a:r>
            <a:r>
              <a:rPr lang="fr-FR" b="1" dirty="0">
                <a:ea typeface="MS Mincho" pitchFamily="49" charset="-128"/>
              </a:rPr>
              <a:t>&lt;</a:t>
            </a:r>
            <a:r>
              <a:rPr lang="fr-FR" b="1" dirty="0" err="1">
                <a:ea typeface="MS Mincho" pitchFamily="49" charset="-128"/>
              </a:rPr>
              <a:t>xsl:apply-template</a:t>
            </a:r>
            <a:r>
              <a:rPr lang="fr-FR" b="1" dirty="0">
                <a:ea typeface="MS Mincho" pitchFamily="49" charset="-128"/>
              </a:rPr>
              <a:t>/&gt;</a:t>
            </a:r>
          </a:p>
          <a:p>
            <a:pPr lvl="2"/>
            <a:endParaRPr lang="fr-FR" dirty="0">
              <a:ea typeface="MS Mincho" pitchFamily="49" charset="-128"/>
            </a:endParaRPr>
          </a:p>
          <a:p>
            <a:pPr lvl="2"/>
            <a:r>
              <a:rPr lang="fr-FR" dirty="0">
                <a:ea typeface="MS Mincho" pitchFamily="49" charset="-128"/>
              </a:rPr>
              <a:t>Le template sera exécuté en recevant les nœuds dans l'ordre choisi et non l'ordre de parcours </a:t>
            </a:r>
            <a:r>
              <a:rPr lang="fr-FR" dirty="0" err="1">
                <a:ea typeface="MS Mincho" pitchFamily="49" charset="-128"/>
              </a:rPr>
              <a:t>xml</a:t>
            </a:r>
            <a:r>
              <a:rPr lang="fr-FR" dirty="0">
                <a:ea typeface="MS Mincho" pitchFamily="49" charset="-128"/>
              </a:rPr>
              <a:t> …</a:t>
            </a:r>
          </a:p>
          <a:p>
            <a:r>
              <a:rPr lang="fr-FR" dirty="0">
                <a:ea typeface="MS Mincho" pitchFamily="49" charset="-128"/>
              </a:rPr>
              <a:t>ex:</a:t>
            </a:r>
            <a:endParaRPr lang="fr-FR" b="1" i="1" dirty="0">
              <a:solidFill>
                <a:srgbClr val="C00000"/>
              </a:solidFill>
              <a:ea typeface="MS Mincho" pitchFamily="49" charset="-128"/>
            </a:endParaRPr>
          </a:p>
          <a:p>
            <a:pPr lvl="2"/>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r>
              <a:rPr lang="fr-FR" b="1" i="1" dirty="0">
                <a:solidFill>
                  <a:srgbClr val="C00000"/>
                </a:solidFill>
                <a:ea typeface="MS Mincho" pitchFamily="49" charset="-128"/>
              </a:rPr>
              <a:t> </a:t>
            </a: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94</a:t>
            </a:fld>
            <a:endParaRPr lang="fr-FR"/>
          </a:p>
        </p:txBody>
      </p:sp>
      <p:sp>
        <p:nvSpPr>
          <p:cNvPr id="5" name="ZoneTexte 4"/>
          <p:cNvSpPr txBox="1"/>
          <p:nvPr/>
        </p:nvSpPr>
        <p:spPr>
          <a:xfrm>
            <a:off x="1857356" y="4143380"/>
            <a:ext cx="5168046"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i="1" dirty="0">
                <a:ea typeface="MS Mincho" pitchFamily="49" charset="-128"/>
              </a:rPr>
              <a:t> &lt;</a:t>
            </a:r>
            <a:r>
              <a:rPr lang="fr-FR" b="1" i="1" dirty="0" err="1">
                <a:ea typeface="MS Mincho" pitchFamily="49" charset="-128"/>
              </a:rPr>
              <a:t>xsl:apply-templates</a:t>
            </a:r>
            <a:r>
              <a:rPr lang="fr-FR" b="1" i="1" dirty="0">
                <a:ea typeface="MS Mincho" pitchFamily="49" charset="-128"/>
              </a:rPr>
              <a:t> </a:t>
            </a:r>
            <a:r>
              <a:rPr lang="fr-FR" b="1" dirty="0">
                <a:ea typeface="MS Mincho" pitchFamily="49" charset="-128"/>
              </a:rPr>
              <a:t>select</a:t>
            </a:r>
            <a:r>
              <a:rPr lang="fr-FR" i="1" dirty="0">
                <a:ea typeface="MS Mincho" pitchFamily="49" charset="-128"/>
              </a:rPr>
              <a:t>="clients/client"&gt;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a:t>
            </a:r>
            <a:r>
              <a:rPr lang="fr-FR" b="1" dirty="0">
                <a:ea typeface="MS Mincho" pitchFamily="49" charset="-128"/>
              </a:rPr>
              <a:t>select</a:t>
            </a:r>
            <a:r>
              <a:rPr lang="fr-FR" i="1" dirty="0">
                <a:ea typeface="MS Mincho" pitchFamily="49" charset="-128"/>
              </a:rPr>
              <a:t>="nom" </a:t>
            </a:r>
            <a:r>
              <a:rPr lang="fr-FR" b="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a:t>
            </a:r>
            <a:r>
              <a:rPr lang="fr-FR" b="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xsl:apply-templates</a:t>
            </a:r>
            <a:r>
              <a:rPr lang="fr-FR" i="1" dirty="0">
                <a:ea typeface="MS Mincho" pitchFamily="49" charset="-128"/>
              </a:rPr>
              <a:t>&gt;</a:t>
            </a:r>
            <a:endParaRPr lang="fr-FR"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AutoShape 2"/>
          <p:cNvSpPr>
            <a:spLocks noGrp="1" noChangeArrowheads="1"/>
          </p:cNvSpPr>
          <p:nvPr>
            <p:ph type="title"/>
          </p:nvPr>
        </p:nvSpPr>
        <p:spPr/>
        <p:txBody>
          <a:bodyPr>
            <a:normAutofit/>
          </a:bodyPr>
          <a:lstStyle/>
          <a:p>
            <a:r>
              <a:rPr lang="fr-FR" dirty="0" err="1"/>
              <a:t>xsl:number</a:t>
            </a:r>
            <a:endParaRPr lang="fr-FR" dirty="0"/>
          </a:p>
        </p:txBody>
      </p:sp>
      <p:sp>
        <p:nvSpPr>
          <p:cNvPr id="153604" name="Rectangle 3"/>
          <p:cNvSpPr>
            <a:spLocks noGrp="1" noChangeArrowheads="1"/>
          </p:cNvSpPr>
          <p:nvPr>
            <p:ph idx="1"/>
          </p:nvPr>
        </p:nvSpPr>
        <p:spPr/>
        <p:txBody>
          <a:bodyPr>
            <a:normAutofit/>
          </a:bodyPr>
          <a:lstStyle/>
          <a:p>
            <a:pPr eaLnBrk="1" hangingPunct="1"/>
            <a:r>
              <a:rPr lang="fr-FR" dirty="0">
                <a:ea typeface="MS Mincho" pitchFamily="49" charset="-128"/>
              </a:rPr>
              <a:t>Les nombres en XSL-T</a:t>
            </a:r>
          </a:p>
          <a:p>
            <a:pPr lvl="1" eaLnBrk="1" hangingPunct="1"/>
            <a:r>
              <a:rPr lang="fr-FR" sz="1600" dirty="0">
                <a:ea typeface="MS Mincho" pitchFamily="49" charset="-128"/>
              </a:rPr>
              <a:t> On peut utiliser &lt;</a:t>
            </a:r>
            <a:r>
              <a:rPr lang="fr-FR" sz="1600" dirty="0" err="1">
                <a:ea typeface="MS Mincho" pitchFamily="49" charset="-128"/>
              </a:rPr>
              <a:t>number</a:t>
            </a:r>
            <a:r>
              <a:rPr lang="fr-FR" sz="1600" dirty="0">
                <a:ea typeface="MS Mincho" pitchFamily="49" charset="-128"/>
              </a:rPr>
              <a:t>&gt; pour numéroter automatiquement des nœuds selon un format préétabli (ex: création de sommaire, de table des matières ou d'index)</a:t>
            </a: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r>
              <a:rPr lang="fr-FR" sz="2400" dirty="0">
                <a:ea typeface="MS Mincho" pitchFamily="49" charset="-128"/>
              </a:rPr>
              <a:t> On peut aussi formater les nombres à l'affichage :</a:t>
            </a:r>
          </a:p>
          <a:p>
            <a:pPr lvl="2" eaLnBrk="1" hangingPunct="1"/>
            <a:r>
              <a:rPr lang="fr-FR" sz="2000" dirty="0">
                <a:cs typeface="Courier New" pitchFamily="49" charset="0"/>
              </a:rPr>
              <a:t> exemple de définition et de formatage de type monétaire français</a:t>
            </a: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buNone/>
            </a:pPr>
            <a:endParaRPr lang="fr-FR" dirty="0">
              <a:cs typeface="Courier New" pitchFamily="49" charset="0"/>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95</a:t>
            </a:fld>
            <a:endParaRPr lang="fr-FR"/>
          </a:p>
        </p:txBody>
      </p:sp>
      <p:sp>
        <p:nvSpPr>
          <p:cNvPr id="5" name="ZoneTexte 4"/>
          <p:cNvSpPr txBox="1"/>
          <p:nvPr/>
        </p:nvSpPr>
        <p:spPr>
          <a:xfrm>
            <a:off x="827584" y="2357430"/>
            <a:ext cx="7704856" cy="175432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sz="1200" b="1" i="1" dirty="0">
                <a:cs typeface="Arial" charset="0"/>
              </a:rPr>
              <a:t>&lt;</a:t>
            </a:r>
            <a:r>
              <a:rPr lang="fr-FR" sz="1200" b="1" i="1" dirty="0" err="1">
                <a:cs typeface="Arial" charset="0"/>
              </a:rPr>
              <a:t>xsl:for-each</a:t>
            </a:r>
            <a:r>
              <a:rPr lang="fr-FR" sz="1200" b="1" i="1" dirty="0">
                <a:cs typeface="Arial" charset="0"/>
              </a:rPr>
              <a:t> select="</a:t>
            </a:r>
            <a:r>
              <a:rPr lang="fr-FR" sz="1200" b="1" i="1" dirty="0" err="1">
                <a:cs typeface="Arial" charset="0"/>
              </a:rPr>
              <a:t>bibliotheque</a:t>
            </a:r>
            <a:r>
              <a:rPr lang="fr-FR" sz="1200" b="1" i="1" dirty="0">
                <a:cs typeface="Arial" charset="0"/>
              </a:rPr>
              <a:t>/livre"&gt;</a:t>
            </a:r>
            <a:br>
              <a:rPr lang="fr-FR" sz="1200" b="1" i="1" dirty="0">
                <a:cs typeface="Arial" charset="0"/>
              </a:rPr>
            </a:br>
            <a:r>
              <a:rPr lang="fr-FR" sz="1200" b="1" i="1" dirty="0">
                <a:cs typeface="Arial" charset="0"/>
              </a:rPr>
              <a:t>  &lt;tr&gt;</a:t>
            </a:r>
            <a:br>
              <a:rPr lang="fr-FR" sz="1200" b="1" i="1" dirty="0">
                <a:cs typeface="Arial" charset="0"/>
              </a:rPr>
            </a:br>
            <a:r>
              <a:rPr lang="fr-FR" sz="1200" b="1" i="1" dirty="0">
                <a:cs typeface="Arial" charset="0"/>
              </a:rPr>
              <a:t>    &lt;td&gt;&lt;</a:t>
            </a:r>
            <a:r>
              <a:rPr lang="fr-FR" sz="1200" b="1" i="1" dirty="0" err="1">
                <a:cs typeface="Arial" charset="0"/>
              </a:rPr>
              <a:t>xsl:number</a:t>
            </a:r>
            <a:r>
              <a:rPr lang="fr-FR" sz="1200" b="1" i="1" dirty="0">
                <a:cs typeface="Arial" charset="0"/>
              </a:rPr>
              <a:t> </a:t>
            </a:r>
            <a:r>
              <a:rPr lang="fr-FR" sz="1200" b="1" i="1" dirty="0" err="1">
                <a:cs typeface="Arial" charset="0"/>
              </a:rPr>
              <a:t>level</a:t>
            </a:r>
            <a:r>
              <a:rPr lang="fr-FR" sz="1200" b="1" i="1" dirty="0">
                <a:cs typeface="Arial" charset="0"/>
              </a:rPr>
              <a:t>="single" count="livre" </a:t>
            </a:r>
            <a:r>
              <a:rPr lang="fr-FR" sz="1200" b="1" i="1" dirty="0" err="1">
                <a:cs typeface="Arial" charset="0"/>
              </a:rPr>
              <a:t>from</a:t>
            </a:r>
            <a:r>
              <a:rPr lang="fr-FR" sz="1200" b="1" i="1" dirty="0">
                <a:cs typeface="Arial" charset="0"/>
              </a:rPr>
              <a:t>="/" format="A" /&gt;&lt;/td&gt;</a:t>
            </a:r>
            <a:br>
              <a:rPr lang="fr-FR" sz="1200" b="1" i="1" dirty="0">
                <a:cs typeface="Arial" charset="0"/>
              </a:rPr>
            </a:br>
            <a:r>
              <a:rPr lang="fr-FR" sz="1200" b="1" i="1" dirty="0">
                <a:cs typeface="Arial" charset="0"/>
              </a:rPr>
              <a:t>    &lt;td&gt;&lt;</a:t>
            </a:r>
            <a:r>
              <a:rPr lang="fr-FR" sz="1200" b="1" i="1" dirty="0" err="1">
                <a:cs typeface="Arial" charset="0"/>
              </a:rPr>
              <a:t>xsl:number</a:t>
            </a:r>
            <a:r>
              <a:rPr lang="fr-FR" sz="1200" b="1" i="1" dirty="0">
                <a:cs typeface="Arial" charset="0"/>
              </a:rPr>
              <a:t> </a:t>
            </a:r>
            <a:r>
              <a:rPr lang="fr-FR" sz="1200" b="1" i="1" dirty="0" err="1">
                <a:cs typeface="Arial" charset="0"/>
              </a:rPr>
              <a:t>level</a:t>
            </a:r>
            <a:r>
              <a:rPr lang="fr-FR" sz="1200" b="1" i="1" dirty="0">
                <a:cs typeface="Arial" charset="0"/>
              </a:rPr>
              <a:t>="single" count=" livre" </a:t>
            </a:r>
            <a:r>
              <a:rPr lang="fr-FR" sz="1200" b="1" i="1" dirty="0" err="1">
                <a:cs typeface="Arial" charset="0"/>
              </a:rPr>
              <a:t>from</a:t>
            </a:r>
            <a:r>
              <a:rPr lang="fr-FR" sz="1200" b="1" i="1" dirty="0">
                <a:cs typeface="Arial" charset="0"/>
              </a:rPr>
              <a:t>="/" format="1" /&gt;&lt;/td&gt;</a:t>
            </a:r>
            <a:br>
              <a:rPr lang="fr-FR" sz="1200" b="1" i="1" dirty="0">
                <a:cs typeface="Arial" charset="0"/>
              </a:rPr>
            </a:br>
            <a:r>
              <a:rPr lang="fr-FR" sz="1200" b="1" i="1" dirty="0">
                <a:cs typeface="Arial" charset="0"/>
              </a:rPr>
              <a:t>    &lt;td&gt;</a:t>
            </a:r>
            <a:r>
              <a:rPr lang="fr-FR" sz="1200" b="1" i="1" dirty="0">
                <a:cs typeface="Times New Roman" pitchFamily="18" charset="0"/>
              </a:rPr>
              <a:t>&lt;</a:t>
            </a:r>
            <a:r>
              <a:rPr lang="fr-FR" sz="1200" b="1" i="1" dirty="0" err="1">
                <a:cs typeface="Times New Roman" pitchFamily="18" charset="0"/>
              </a:rPr>
              <a:t>xsl:number</a:t>
            </a:r>
            <a:r>
              <a:rPr lang="fr-FR" sz="1200" b="1" i="1" dirty="0">
                <a:cs typeface="Times New Roman" pitchFamily="18" charset="0"/>
              </a:rPr>
              <a:t> </a:t>
            </a:r>
            <a:r>
              <a:rPr lang="fr-FR" sz="1200" b="1" i="1" dirty="0" err="1">
                <a:cs typeface="Times New Roman" pitchFamily="18" charset="0"/>
              </a:rPr>
              <a:t>level</a:t>
            </a:r>
            <a:r>
              <a:rPr lang="fr-FR" sz="1200" b="1" i="1" dirty="0">
                <a:cs typeface="Times New Roman" pitchFamily="18" charset="0"/>
              </a:rPr>
              <a:t>="multiple" count="</a:t>
            </a:r>
            <a:r>
              <a:rPr lang="fr-FR" sz="1200" b="1" i="1" dirty="0" err="1">
                <a:cs typeface="Times New Roman" pitchFamily="18" charset="0"/>
              </a:rPr>
              <a:t>livre|personnage</a:t>
            </a:r>
            <a:r>
              <a:rPr lang="fr-FR" sz="1200" b="1" i="1" dirty="0">
                <a:cs typeface="Times New Roman" pitchFamily="18" charset="0"/>
              </a:rPr>
              <a:t>" </a:t>
            </a:r>
            <a:r>
              <a:rPr lang="fr-FR" sz="1200" b="1" i="1" dirty="0" err="1">
                <a:cs typeface="Times New Roman" pitchFamily="18" charset="0"/>
              </a:rPr>
              <a:t>from</a:t>
            </a:r>
            <a:r>
              <a:rPr lang="fr-FR" sz="1200" b="1" i="1" dirty="0">
                <a:cs typeface="Times New Roman" pitchFamily="18" charset="0"/>
              </a:rPr>
              <a:t>="/" format="A.1"/&gt;</a:t>
            </a:r>
            <a:r>
              <a:rPr lang="fr-FR" sz="1200" b="1" i="1" dirty="0">
                <a:cs typeface="Arial" charset="0"/>
              </a:rPr>
              <a:t>&lt;/td&gt;</a:t>
            </a:r>
            <a:br>
              <a:rPr lang="fr-FR" sz="1200" b="1" i="1" dirty="0">
                <a:cs typeface="Arial" charset="0"/>
              </a:rPr>
            </a:br>
            <a:r>
              <a:rPr lang="fr-FR" sz="1200" b="1" i="1" dirty="0">
                <a:cs typeface="Arial" charset="0"/>
              </a:rPr>
              <a:t>    &lt;td&gt;&lt;</a:t>
            </a:r>
            <a:r>
              <a:rPr lang="fr-FR" sz="1200" b="1" i="1" dirty="0" err="1">
                <a:cs typeface="Arial" charset="0"/>
              </a:rPr>
              <a:t>xsl:value-of</a:t>
            </a:r>
            <a:r>
              <a:rPr lang="fr-FR" sz="1200" b="1" i="1" dirty="0">
                <a:cs typeface="Arial" charset="0"/>
              </a:rPr>
              <a:t> select="titre" /&gt;&lt;/td&gt;</a:t>
            </a:r>
            <a:br>
              <a:rPr lang="fr-FR" sz="1200" b="1" i="1" dirty="0">
                <a:cs typeface="Arial" charset="0"/>
              </a:rPr>
            </a:br>
            <a:r>
              <a:rPr lang="fr-FR" sz="1200" b="1" i="1" dirty="0">
                <a:cs typeface="Arial" charset="0"/>
              </a:rPr>
              <a:t>    &lt;td&gt;&lt;</a:t>
            </a:r>
            <a:r>
              <a:rPr lang="fr-FR" sz="1200" b="1" i="1" dirty="0" err="1">
                <a:cs typeface="Arial" charset="0"/>
              </a:rPr>
              <a:t>xsl:value-of</a:t>
            </a:r>
            <a:r>
              <a:rPr lang="fr-FR" sz="1200" b="1" i="1" dirty="0">
                <a:cs typeface="Arial" charset="0"/>
              </a:rPr>
              <a:t> select="</a:t>
            </a:r>
            <a:r>
              <a:rPr lang="fr-FR" sz="1200" b="1" i="1" dirty="0" err="1">
                <a:cs typeface="Arial" charset="0"/>
              </a:rPr>
              <a:t>date_emprunt</a:t>
            </a:r>
            <a:r>
              <a:rPr lang="fr-FR" sz="1200" b="1" i="1" dirty="0">
                <a:cs typeface="Arial" charset="0"/>
              </a:rPr>
              <a:t>" /&gt;&lt;/td&gt;</a:t>
            </a:r>
            <a:br>
              <a:rPr lang="fr-FR" sz="1200" b="1" i="1" dirty="0">
                <a:cs typeface="Arial" charset="0"/>
              </a:rPr>
            </a:br>
            <a:r>
              <a:rPr lang="fr-FR" sz="1200" b="1" i="1" dirty="0">
                <a:cs typeface="Arial" charset="0"/>
              </a:rPr>
              <a:t>  &lt;/tr&gt;</a:t>
            </a:r>
            <a:br>
              <a:rPr lang="fr-FR" sz="1200" b="1" i="1" dirty="0">
                <a:cs typeface="Arial" charset="0"/>
              </a:rPr>
            </a:br>
            <a:r>
              <a:rPr lang="fr-FR" sz="1200" b="1" i="1" dirty="0">
                <a:cs typeface="Times New Roman" pitchFamily="18" charset="0"/>
              </a:rPr>
              <a:t>&lt;/</a:t>
            </a:r>
            <a:r>
              <a:rPr lang="fr-FR" sz="1200" b="1" i="1" dirty="0" err="1">
                <a:cs typeface="Times New Roman" pitchFamily="18" charset="0"/>
              </a:rPr>
              <a:t>xsl:for-each</a:t>
            </a:r>
            <a:r>
              <a:rPr lang="fr-FR" sz="1200" b="1" i="1" dirty="0">
                <a:cs typeface="Times New Roman" pitchFamily="18" charset="0"/>
              </a:rPr>
              <a:t>&gt;</a:t>
            </a:r>
          </a:p>
        </p:txBody>
      </p:sp>
      <p:sp>
        <p:nvSpPr>
          <p:cNvPr id="7" name="ZoneTexte 6"/>
          <p:cNvSpPr txBox="1"/>
          <p:nvPr/>
        </p:nvSpPr>
        <p:spPr>
          <a:xfrm>
            <a:off x="827584" y="5270857"/>
            <a:ext cx="7704856" cy="101566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sz="1200" b="1" i="1" dirty="0">
                <a:cs typeface="Arial" charset="0"/>
              </a:rPr>
              <a:t>&lt;!--définition --&gt; </a:t>
            </a:r>
          </a:p>
          <a:p>
            <a:pPr marL="0" lvl="2"/>
            <a:r>
              <a:rPr lang="fr-FR" sz="1200" b="1" i="1" dirty="0">
                <a:cs typeface="Arial" charset="0"/>
              </a:rPr>
              <a:t>&lt;</a:t>
            </a:r>
            <a:r>
              <a:rPr lang="fr-FR" sz="1200" b="1" i="1" dirty="0" err="1">
                <a:cs typeface="Arial" charset="0"/>
              </a:rPr>
              <a:t>xsl:decimal-format</a:t>
            </a:r>
            <a:r>
              <a:rPr lang="fr-FR" sz="1200" b="1" i="1" dirty="0">
                <a:cs typeface="Arial" charset="0"/>
              </a:rPr>
              <a:t> </a:t>
            </a:r>
            <a:r>
              <a:rPr lang="fr-FR" sz="1200" b="1" i="1" dirty="0" err="1">
                <a:cs typeface="Arial" charset="0"/>
              </a:rPr>
              <a:t>name</a:t>
            </a:r>
            <a:r>
              <a:rPr lang="fr-FR" sz="1200" b="1" i="1" dirty="0">
                <a:cs typeface="Arial" charset="0"/>
              </a:rPr>
              <a:t>="</a:t>
            </a:r>
            <a:r>
              <a:rPr lang="fr-FR" sz="1200" b="1" i="1" dirty="0" err="1">
                <a:cs typeface="Arial" charset="0"/>
              </a:rPr>
              <a:t>curFR</a:t>
            </a:r>
            <a:r>
              <a:rPr lang="fr-FR" sz="1200" b="1" i="1" dirty="0">
                <a:cs typeface="Arial" charset="0"/>
              </a:rPr>
              <a:t>" </a:t>
            </a:r>
            <a:r>
              <a:rPr lang="fr-FR" sz="1200" b="1" i="1" dirty="0" err="1">
                <a:cs typeface="Arial" charset="0"/>
              </a:rPr>
              <a:t>decimal</a:t>
            </a:r>
            <a:r>
              <a:rPr lang="fr-FR" sz="1200" b="1" i="1" dirty="0">
                <a:cs typeface="Arial" charset="0"/>
              </a:rPr>
              <a:t>-</a:t>
            </a:r>
            <a:r>
              <a:rPr lang="fr-FR" sz="1200" b="1" i="1" dirty="0" err="1">
                <a:cs typeface="Arial" charset="0"/>
              </a:rPr>
              <a:t>separator</a:t>
            </a:r>
            <a:r>
              <a:rPr lang="fr-FR" sz="1200" b="1" i="1" dirty="0">
                <a:cs typeface="Arial" charset="0"/>
              </a:rPr>
              <a:t>="," </a:t>
            </a:r>
            <a:r>
              <a:rPr lang="fr-FR" sz="1200" b="1" i="1" dirty="0" err="1">
                <a:cs typeface="Arial" charset="0"/>
              </a:rPr>
              <a:t>grouping</a:t>
            </a:r>
            <a:r>
              <a:rPr lang="fr-FR" sz="1200" b="1" i="1" dirty="0">
                <a:cs typeface="Arial" charset="0"/>
              </a:rPr>
              <a:t>-</a:t>
            </a:r>
            <a:r>
              <a:rPr lang="fr-FR" sz="1200" b="1" i="1" dirty="0" err="1">
                <a:cs typeface="Arial" charset="0"/>
              </a:rPr>
              <a:t>separator</a:t>
            </a:r>
            <a:r>
              <a:rPr lang="fr-FR" sz="1200" b="1" i="1" dirty="0">
                <a:cs typeface="Arial" charset="0"/>
              </a:rPr>
              <a:t>=" " /&gt;</a:t>
            </a:r>
            <a:br>
              <a:rPr lang="fr-FR" sz="1200" b="1" i="1" dirty="0">
                <a:cs typeface="Arial" charset="0"/>
              </a:rPr>
            </a:br>
            <a:endParaRPr lang="fr-FR" sz="1200" b="1" i="1" dirty="0">
              <a:cs typeface="Arial" charset="0"/>
            </a:endParaRPr>
          </a:p>
          <a:p>
            <a:pPr marL="0" lvl="2"/>
            <a:r>
              <a:rPr lang="fr-FR" sz="1200" b="1" i="1" dirty="0">
                <a:cs typeface="Arial" charset="0"/>
              </a:rPr>
              <a:t>&lt;!—utilisation--&gt;</a:t>
            </a:r>
          </a:p>
          <a:p>
            <a:pPr marL="0" lvl="2"/>
            <a:r>
              <a:rPr lang="fr-FR" sz="1200" b="1" i="1" dirty="0">
                <a:cs typeface="Arial" charset="0"/>
              </a:rPr>
              <a:t> &lt;</a:t>
            </a:r>
            <a:r>
              <a:rPr lang="fr-FR" sz="1200" b="1" i="1" dirty="0" err="1">
                <a:cs typeface="Arial" charset="0"/>
              </a:rPr>
              <a:t>xsl:value-of</a:t>
            </a:r>
            <a:r>
              <a:rPr lang="fr-FR" sz="1200" b="1" i="1" dirty="0">
                <a:cs typeface="Arial" charset="0"/>
              </a:rPr>
              <a:t> select="format-</a:t>
            </a:r>
            <a:r>
              <a:rPr lang="fr-FR" sz="1200" b="1" i="1" dirty="0" err="1">
                <a:cs typeface="Arial" charset="0"/>
              </a:rPr>
              <a:t>number</a:t>
            </a:r>
            <a:r>
              <a:rPr lang="fr-FR" sz="1200" b="1" i="1" dirty="0">
                <a:cs typeface="Arial" charset="0"/>
              </a:rPr>
              <a:t>(</a:t>
            </a:r>
            <a:r>
              <a:rPr lang="fr-FR" sz="1200" b="1" i="1" dirty="0" err="1">
                <a:cs typeface="Arial" charset="0"/>
              </a:rPr>
              <a:t>price</a:t>
            </a:r>
            <a:r>
              <a:rPr lang="fr-FR" sz="1200" b="1" i="1" dirty="0">
                <a:cs typeface="Arial" charset="0"/>
              </a:rPr>
              <a:t>, '# #0,00', '</a:t>
            </a:r>
            <a:r>
              <a:rPr lang="fr-FR" sz="1200" b="1" i="1" dirty="0" err="1">
                <a:cs typeface="Arial" charset="0"/>
              </a:rPr>
              <a:t>curFR</a:t>
            </a:r>
            <a:r>
              <a:rPr lang="fr-FR" sz="1200" b="1" i="1" dirty="0">
                <a:cs typeface="Arial" charset="0"/>
              </a:rPr>
              <a:t>')" /&gt;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AutoShape 2"/>
          <p:cNvSpPr>
            <a:spLocks noGrp="1" noChangeArrowheads="1"/>
          </p:cNvSpPr>
          <p:nvPr>
            <p:ph type="title"/>
          </p:nvPr>
        </p:nvSpPr>
        <p:spPr/>
        <p:txBody>
          <a:bodyPr>
            <a:normAutofit/>
          </a:bodyPr>
          <a:lstStyle/>
          <a:p>
            <a:r>
              <a:rPr lang="fr-FR" dirty="0" err="1"/>
              <a:t>xsl:import</a:t>
            </a:r>
            <a:r>
              <a:rPr lang="fr-FR" dirty="0"/>
              <a:t>, </a:t>
            </a:r>
            <a:r>
              <a:rPr lang="fr-FR" dirty="0" err="1"/>
              <a:t>xsl:include</a:t>
            </a:r>
            <a:endParaRPr lang="fr-FR" dirty="0"/>
          </a:p>
        </p:txBody>
      </p:sp>
      <p:sp>
        <p:nvSpPr>
          <p:cNvPr id="155652" name="Rectangle 3"/>
          <p:cNvSpPr>
            <a:spLocks noGrp="1" noChangeArrowheads="1"/>
          </p:cNvSpPr>
          <p:nvPr>
            <p:ph idx="1"/>
          </p:nvPr>
        </p:nvSpPr>
        <p:spPr/>
        <p:txBody>
          <a:bodyPr>
            <a:normAutofit/>
          </a:bodyPr>
          <a:lstStyle/>
          <a:p>
            <a:r>
              <a:rPr lang="fr-FR" dirty="0" err="1"/>
              <a:t>Modularisation</a:t>
            </a:r>
            <a:r>
              <a:rPr lang="fr-FR" dirty="0"/>
              <a:t> via la balise &lt;</a:t>
            </a:r>
            <a:r>
              <a:rPr lang="fr-FR" b="1" dirty="0"/>
              <a:t>import</a:t>
            </a:r>
            <a:r>
              <a:rPr lang="fr-FR" dirty="0"/>
              <a:t>&gt;,&lt;</a:t>
            </a:r>
            <a:r>
              <a:rPr lang="fr-FR" b="1" dirty="0" err="1"/>
              <a:t>include</a:t>
            </a:r>
            <a:r>
              <a:rPr lang="fr-FR" dirty="0"/>
              <a:t>&gt;</a:t>
            </a:r>
          </a:p>
          <a:p>
            <a:pPr>
              <a:buNone/>
            </a:pPr>
            <a:r>
              <a:rPr lang="fr-FR" sz="1800" dirty="0">
                <a:cs typeface="Courier New" pitchFamily="49" charset="0"/>
              </a:rPr>
              <a:t>	on peut importer du xsl (ex: bibliothèques de templates nommés et paramétrés, avec liste de paramètres). Il existe 2 manières de déclarer du contenu xsl externe à la page en cours, l’import et l’include. Ces 2 méthodes ont une légère nuance de fonctionnement</a:t>
            </a:r>
          </a:p>
          <a:p>
            <a:pPr>
              <a:buNone/>
            </a:pPr>
            <a:r>
              <a:rPr lang="fr-FR" sz="1800" dirty="0">
                <a:cs typeface="Courier New" pitchFamily="49" charset="0"/>
              </a:rPr>
              <a:t> </a:t>
            </a:r>
          </a:p>
          <a:p>
            <a:pPr lvl="1"/>
            <a:r>
              <a:rPr lang="fr-FR" sz="2000" b="1" dirty="0">
                <a:cs typeface="Courier New" pitchFamily="49" charset="0"/>
              </a:rPr>
              <a:t>Import : </a:t>
            </a:r>
            <a:r>
              <a:rPr lang="fr-FR" sz="1600" dirty="0">
                <a:cs typeface="Courier New" pitchFamily="49" charset="0"/>
              </a:rPr>
              <a:t>Priorité basse, en cas de conflit, les éléments définis dans la feuille appelante restent prioritaires</a:t>
            </a:r>
            <a:endParaRPr lang="fr-FR" sz="2000" dirty="0">
              <a:cs typeface="Courier New" pitchFamily="49" charset="0"/>
            </a:endParaRPr>
          </a:p>
          <a:p>
            <a:pPr lvl="2"/>
            <a:r>
              <a:rPr lang="fr-FR" sz="2000" dirty="0">
                <a:cs typeface="Courier New" pitchFamily="49" charset="0"/>
              </a:rPr>
              <a:t>Ex import  : </a:t>
            </a:r>
            <a:r>
              <a:rPr lang="fr-FR" sz="2200" dirty="0">
                <a:cs typeface="Courier New" pitchFamily="49" charset="0"/>
              </a:rPr>
              <a:t>	</a:t>
            </a:r>
          </a:p>
          <a:p>
            <a:pPr lvl="2">
              <a:buNone/>
            </a:pPr>
            <a:endParaRPr lang="fr-FR" sz="2200" b="1" i="1" dirty="0">
              <a:solidFill>
                <a:srgbClr val="C00000"/>
              </a:solidFill>
              <a:cs typeface="Courier New" pitchFamily="49" charset="0"/>
            </a:endParaRPr>
          </a:p>
          <a:p>
            <a:pPr lvl="2">
              <a:buNone/>
            </a:pPr>
            <a:endParaRPr lang="fr-FR" sz="2200" b="1" i="1" dirty="0">
              <a:solidFill>
                <a:srgbClr val="C00000"/>
              </a:solidFill>
              <a:cs typeface="Courier New" pitchFamily="49" charset="0"/>
            </a:endParaRPr>
          </a:p>
          <a:p>
            <a:pPr lvl="1"/>
            <a:r>
              <a:rPr lang="fr-FR" sz="2000" b="1" dirty="0">
                <a:cs typeface="Courier New" pitchFamily="49" charset="0"/>
              </a:rPr>
              <a:t>Include :</a:t>
            </a:r>
            <a:r>
              <a:rPr lang="fr-FR" sz="2000" dirty="0">
                <a:cs typeface="Courier New" pitchFamily="49" charset="0"/>
              </a:rPr>
              <a:t> </a:t>
            </a:r>
            <a:r>
              <a:rPr lang="fr-FR" sz="1600" dirty="0">
                <a:cs typeface="Courier New" pitchFamily="49" charset="0"/>
              </a:rPr>
              <a:t>Priorité haute en cas de conflit, la feuille appelée sera prioritaire</a:t>
            </a:r>
            <a:endParaRPr lang="fr-FR" sz="2000" b="1" i="1" dirty="0">
              <a:solidFill>
                <a:srgbClr val="C00000"/>
              </a:solidFill>
            </a:endParaRPr>
          </a:p>
          <a:p>
            <a:pPr lvl="2"/>
            <a:r>
              <a:rPr lang="fr-FR" sz="2000" dirty="0">
                <a:cs typeface="Courier New" pitchFamily="49" charset="0"/>
              </a:rPr>
              <a:t>Ex include : </a:t>
            </a:r>
            <a:r>
              <a:rPr lang="fr-FR" dirty="0">
                <a:cs typeface="Courier New" pitchFamily="49" charset="0"/>
              </a:rPr>
              <a:t>	</a:t>
            </a:r>
          </a:p>
          <a:p>
            <a:pPr lvl="2"/>
            <a:endParaRPr lang="fr-FR" b="1" i="1" dirty="0">
              <a:solidFill>
                <a:srgbClr val="C00000"/>
              </a:solidFill>
            </a:endParaRPr>
          </a:p>
          <a:p>
            <a:pPr lvl="2"/>
            <a:endParaRPr lang="fr-FR" b="1" i="1" dirty="0">
              <a:solidFill>
                <a:srgbClr val="C00000"/>
              </a:solidFill>
            </a:endParaRPr>
          </a:p>
          <a:p>
            <a:endParaRPr lang="fr-FR" dirty="0"/>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96</a:t>
            </a:fld>
            <a:endParaRPr lang="fr-FR"/>
          </a:p>
        </p:txBody>
      </p:sp>
      <p:sp>
        <p:nvSpPr>
          <p:cNvPr id="5" name="ZoneTexte 4"/>
          <p:cNvSpPr txBox="1"/>
          <p:nvPr/>
        </p:nvSpPr>
        <p:spPr>
          <a:xfrm>
            <a:off x="2051720" y="4345552"/>
            <a:ext cx="452880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b="1" i="1" dirty="0">
                <a:cs typeface="Courier New" pitchFamily="49" charset="0"/>
              </a:rPr>
              <a:t>&lt;</a:t>
            </a:r>
            <a:r>
              <a:rPr lang="fr-FR" b="1" i="1" dirty="0" err="1">
                <a:cs typeface="Courier New" pitchFamily="49" charset="0"/>
              </a:rPr>
              <a:t>xsl:import</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
        <p:nvSpPr>
          <p:cNvPr id="7" name="ZoneTexte 6"/>
          <p:cNvSpPr txBox="1"/>
          <p:nvPr/>
        </p:nvSpPr>
        <p:spPr>
          <a:xfrm>
            <a:off x="2051720" y="5857892"/>
            <a:ext cx="459773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b="1" i="1" dirty="0">
                <a:cs typeface="Courier New" pitchFamily="49" charset="0"/>
              </a:rPr>
              <a:t>&lt;</a:t>
            </a:r>
            <a:r>
              <a:rPr lang="fr-FR" b="1" i="1" dirty="0" err="1">
                <a:cs typeface="Courier New" pitchFamily="49" charset="0"/>
              </a:rPr>
              <a:t>xsl:include</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XSL/</a:t>
            </a:r>
            <a:r>
              <a:rPr lang="fr-FR" dirty="0" err="1"/>
              <a:t>xpath</a:t>
            </a:r>
            <a:endParaRPr lang="en-US" dirty="0"/>
          </a:p>
        </p:txBody>
      </p:sp>
      <p:sp>
        <p:nvSpPr>
          <p:cNvPr id="3" name="Espace réservé du contenu 2"/>
          <p:cNvSpPr>
            <a:spLocks noGrp="1"/>
          </p:cNvSpPr>
          <p:nvPr>
            <p:ph idx="1"/>
          </p:nvPr>
        </p:nvSpPr>
        <p:spPr/>
        <p:txBody>
          <a:bodyPr>
            <a:normAutofit fontScale="70000" lnSpcReduction="20000"/>
          </a:bodyPr>
          <a:lstStyle/>
          <a:p>
            <a:r>
              <a:rPr lang="fr-FR" dirty="0"/>
              <a:t>Les fonctions pour XSLT</a:t>
            </a:r>
          </a:p>
          <a:p>
            <a:pPr lvl="1"/>
            <a:endParaRPr lang="fr-FR" b="1" dirty="0"/>
          </a:p>
          <a:p>
            <a:pPr lvl="1"/>
            <a:r>
              <a:rPr lang="fr-FR" b="1" dirty="0"/>
              <a:t>curent</a:t>
            </a:r>
            <a:r>
              <a:rPr lang="fr-FR" dirty="0"/>
              <a:t>() renvoie le nœud courant</a:t>
            </a:r>
          </a:p>
          <a:p>
            <a:pPr lvl="1"/>
            <a:endParaRPr lang="fr-FR" b="1" dirty="0"/>
          </a:p>
          <a:p>
            <a:pPr lvl="1"/>
            <a:endParaRPr lang="fr-FR" b="1" dirty="0"/>
          </a:p>
          <a:p>
            <a:pPr lvl="1"/>
            <a:r>
              <a:rPr lang="fr-FR" b="1" dirty="0"/>
              <a:t>document</a:t>
            </a:r>
            <a:r>
              <a:rPr lang="fr-FR" dirty="0"/>
              <a:t>(‘doc.xml’[,</a:t>
            </a:r>
            <a:r>
              <a:rPr lang="fr-FR" i="1" dirty="0" err="1"/>
              <a:t>NodeSet</a:t>
            </a:r>
            <a:r>
              <a:rPr lang="fr-FR" dirty="0"/>
              <a:t>]) renvoie le nœud racine ou </a:t>
            </a:r>
            <a:r>
              <a:rPr lang="fr-FR" dirty="0" err="1"/>
              <a:t>nodeset</a:t>
            </a:r>
            <a:r>
              <a:rPr lang="fr-FR" dirty="0"/>
              <a:t> du document doc.xml</a:t>
            </a:r>
          </a:p>
          <a:p>
            <a:pPr lvl="1"/>
            <a:endParaRPr lang="fr-FR" dirty="0"/>
          </a:p>
          <a:p>
            <a:pPr lvl="1"/>
            <a:endParaRPr lang="fr-FR" b="1" dirty="0"/>
          </a:p>
          <a:p>
            <a:pPr lvl="1"/>
            <a:r>
              <a:rPr lang="fr-FR" b="1" dirty="0" err="1"/>
              <a:t>element</a:t>
            </a:r>
            <a:r>
              <a:rPr lang="fr-FR" b="1" dirty="0"/>
              <a:t>-</a:t>
            </a:r>
            <a:r>
              <a:rPr lang="fr-FR" b="1" dirty="0" err="1"/>
              <a:t>avaible</a:t>
            </a:r>
            <a:r>
              <a:rPr lang="fr-FR" dirty="0"/>
              <a:t>(</a:t>
            </a:r>
            <a:r>
              <a:rPr lang="fr-FR" dirty="0" err="1"/>
              <a:t>str</a:t>
            </a:r>
            <a:r>
              <a:rPr lang="fr-FR" dirty="0"/>
              <a:t>) renvoie vrai si le processor prend en charge la balise nommée par </a:t>
            </a:r>
            <a:r>
              <a:rPr lang="fr-FR" dirty="0" err="1"/>
              <a:t>str</a:t>
            </a:r>
            <a:endParaRPr lang="fr-FR" dirty="0"/>
          </a:p>
          <a:p>
            <a:pPr lvl="5"/>
            <a:endParaRPr lang="fr-FR" dirty="0"/>
          </a:p>
          <a:p>
            <a:pPr lvl="5"/>
            <a:endParaRPr lang="fr-FR" b="1" dirty="0"/>
          </a:p>
          <a:p>
            <a:pPr lvl="5"/>
            <a:endParaRPr lang="fr-FR" b="1" dirty="0"/>
          </a:p>
          <a:p>
            <a:pPr lvl="5"/>
            <a:endParaRPr lang="fr-FR" b="1" dirty="0"/>
          </a:p>
          <a:p>
            <a:pPr lvl="5"/>
            <a:endParaRPr lang="fr-FR" b="1" dirty="0"/>
          </a:p>
          <a:p>
            <a:pPr lvl="5"/>
            <a:endParaRPr lang="fr-FR" b="1" dirty="0"/>
          </a:p>
          <a:p>
            <a:pPr lvl="5"/>
            <a:r>
              <a:rPr lang="fr-FR" b="1" dirty="0" err="1"/>
              <a:t>function</a:t>
            </a:r>
            <a:r>
              <a:rPr lang="fr-FR" b="1" dirty="0"/>
              <a:t>-</a:t>
            </a:r>
            <a:r>
              <a:rPr lang="fr-FR" b="1" dirty="0" err="1"/>
              <a:t>avaible</a:t>
            </a:r>
            <a:r>
              <a:rPr lang="fr-FR" dirty="0"/>
              <a:t>(</a:t>
            </a:r>
            <a:r>
              <a:rPr lang="fr-FR" dirty="0" err="1"/>
              <a:t>str</a:t>
            </a:r>
            <a:r>
              <a:rPr lang="fr-FR" dirty="0"/>
              <a:t>) idem que </a:t>
            </a:r>
            <a:r>
              <a:rPr lang="fr-FR" dirty="0" err="1"/>
              <a:t>element</a:t>
            </a:r>
            <a:r>
              <a:rPr lang="fr-FR" dirty="0"/>
              <a:t>-</a:t>
            </a:r>
            <a:r>
              <a:rPr lang="fr-FR" dirty="0" err="1"/>
              <a:t>avaible</a:t>
            </a:r>
            <a:r>
              <a:rPr lang="fr-FR" dirty="0"/>
              <a:t> mais pour les fonctions</a:t>
            </a:r>
          </a:p>
          <a:p>
            <a:pPr lvl="1"/>
            <a:r>
              <a:rPr lang="fr-FR" b="1" dirty="0" err="1"/>
              <a:t>generate</a:t>
            </a:r>
            <a:r>
              <a:rPr lang="fr-FR" b="1" dirty="0"/>
              <a:t>-id</a:t>
            </a:r>
            <a:r>
              <a:rPr lang="fr-FR" dirty="0"/>
              <a:t>(</a:t>
            </a:r>
            <a:r>
              <a:rPr lang="fr-FR" dirty="0" err="1"/>
              <a:t>NodeSet</a:t>
            </a:r>
            <a:r>
              <a:rPr lang="fr-FR" dirty="0"/>
              <a:t>) permet de générer un id unique pour le </a:t>
            </a:r>
            <a:r>
              <a:rPr lang="fr-FR" dirty="0" err="1"/>
              <a:t>NodeSet</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97</a:t>
            </a:fld>
            <a:endParaRPr lang="fr-FR"/>
          </a:p>
        </p:txBody>
      </p:sp>
      <p:sp>
        <p:nvSpPr>
          <p:cNvPr id="5" name="Rectangle 4"/>
          <p:cNvSpPr/>
          <p:nvPr/>
        </p:nvSpPr>
        <p:spPr>
          <a:xfrm>
            <a:off x="2555776" y="2214554"/>
            <a:ext cx="4176464"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5"/>
            <a:r>
              <a:rPr lang="fr-FR" i="1" dirty="0"/>
              <a:t>&lt;</a:t>
            </a:r>
            <a:r>
              <a:rPr lang="fr-FR" i="1" dirty="0" err="1"/>
              <a:t>xsl:value-of</a:t>
            </a:r>
            <a:r>
              <a:rPr lang="fr-FR" i="1" dirty="0"/>
              <a:t> select="</a:t>
            </a:r>
            <a:r>
              <a:rPr lang="fr-FR" b="1" i="1" dirty="0" err="1"/>
              <a:t>current</a:t>
            </a:r>
            <a:r>
              <a:rPr lang="fr-FR" i="1" dirty="0"/>
              <a:t>()"/&gt;</a:t>
            </a:r>
          </a:p>
        </p:txBody>
      </p:sp>
      <p:sp>
        <p:nvSpPr>
          <p:cNvPr id="6" name="Rectangle 5"/>
          <p:cNvSpPr/>
          <p:nvPr/>
        </p:nvSpPr>
        <p:spPr>
          <a:xfrm>
            <a:off x="1475656" y="3281392"/>
            <a:ext cx="6768752"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5"/>
            <a:r>
              <a:rPr lang="fr-FR" i="1" dirty="0">
                <a:solidFill>
                  <a:schemeClr val="tx1"/>
                </a:solidFill>
              </a:rPr>
              <a:t>&lt;</a:t>
            </a:r>
            <a:r>
              <a:rPr lang="fr-FR" i="1" dirty="0" err="1">
                <a:solidFill>
                  <a:schemeClr val="tx1"/>
                </a:solidFill>
              </a:rPr>
              <a:t>xsl:value-of</a:t>
            </a:r>
            <a:r>
              <a:rPr lang="fr-FR" i="1" dirty="0">
                <a:solidFill>
                  <a:schemeClr val="tx1"/>
                </a:solidFill>
              </a:rPr>
              <a:t> select="</a:t>
            </a:r>
            <a:r>
              <a:rPr lang="fr-FR" b="1" i="1" dirty="0">
                <a:solidFill>
                  <a:schemeClr val="tx1"/>
                </a:solidFill>
              </a:rPr>
              <a:t>document</a:t>
            </a:r>
            <a:r>
              <a:rPr lang="fr-FR" i="1" dirty="0">
                <a:solidFill>
                  <a:schemeClr val="tx1"/>
                </a:solidFill>
              </a:rPr>
              <a:t>(‘doc.xml‘[, </a:t>
            </a:r>
            <a:r>
              <a:rPr lang="fr-FR" i="1" dirty="0" err="1">
                <a:solidFill>
                  <a:schemeClr val="tx1"/>
                </a:solidFill>
              </a:rPr>
              <a:t>NodeSet</a:t>
            </a:r>
            <a:r>
              <a:rPr lang="fr-FR" i="1" dirty="0">
                <a:solidFill>
                  <a:schemeClr val="tx1"/>
                </a:solidFill>
              </a:rPr>
              <a:t>]) "/&gt;</a:t>
            </a:r>
          </a:p>
        </p:txBody>
      </p:sp>
      <p:sp>
        <p:nvSpPr>
          <p:cNvPr id="7" name="Rectangle 6"/>
          <p:cNvSpPr/>
          <p:nvPr/>
        </p:nvSpPr>
        <p:spPr>
          <a:xfrm>
            <a:off x="1979712" y="4505934"/>
            <a:ext cx="529356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5"/>
            <a:r>
              <a:rPr lang="fr-FR" i="1" dirty="0">
                <a:solidFill>
                  <a:schemeClr val="tx1"/>
                </a:solidFill>
              </a:rPr>
              <a:t>&lt;</a:t>
            </a:r>
            <a:r>
              <a:rPr lang="fr-FR" i="1" dirty="0" err="1">
                <a:solidFill>
                  <a:schemeClr val="tx1"/>
                </a:solidFill>
              </a:rPr>
              <a:t>xsl:if</a:t>
            </a:r>
            <a:r>
              <a:rPr lang="fr-FR" i="1" dirty="0">
                <a:solidFill>
                  <a:schemeClr val="tx1"/>
                </a:solidFill>
              </a:rPr>
              <a:t> test=“</a:t>
            </a:r>
            <a:r>
              <a:rPr lang="fr-FR" b="1" i="1" dirty="0" err="1">
                <a:solidFill>
                  <a:schemeClr val="tx1"/>
                </a:solidFill>
              </a:rPr>
              <a:t>element</a:t>
            </a:r>
            <a:r>
              <a:rPr lang="fr-FR" b="1" i="1" dirty="0">
                <a:solidFill>
                  <a:schemeClr val="tx1"/>
                </a:solidFill>
              </a:rPr>
              <a:t>-</a:t>
            </a:r>
            <a:r>
              <a:rPr lang="fr-FR" b="1" i="1" dirty="0" err="1">
                <a:solidFill>
                  <a:schemeClr val="tx1"/>
                </a:solidFill>
              </a:rPr>
              <a:t>avaible</a:t>
            </a:r>
            <a:r>
              <a:rPr lang="fr-FR" i="1" dirty="0">
                <a:solidFill>
                  <a:schemeClr val="tx1"/>
                </a:solidFill>
              </a:rPr>
              <a:t>(‘</a:t>
            </a:r>
            <a:r>
              <a:rPr lang="fr-FR" i="1" dirty="0" err="1">
                <a:solidFill>
                  <a:schemeClr val="tx1"/>
                </a:solidFill>
              </a:rPr>
              <a:t>xsl:delete</a:t>
            </a:r>
            <a:r>
              <a:rPr lang="fr-FR" i="1" dirty="0">
                <a:solidFill>
                  <a:schemeClr val="tx1"/>
                </a:solidFill>
              </a:rPr>
              <a:t>’)”&gt;</a:t>
            </a:r>
          </a:p>
          <a:p>
            <a:pPr marL="95250" lvl="8">
              <a:buNone/>
            </a:pPr>
            <a:r>
              <a:rPr lang="fr-FR" i="1" dirty="0">
                <a:solidFill>
                  <a:schemeClr val="tx1"/>
                </a:solidFill>
              </a:rPr>
              <a:t>	Prise en charge du </a:t>
            </a:r>
            <a:r>
              <a:rPr lang="fr-FR" i="1" dirty="0" err="1">
                <a:solidFill>
                  <a:schemeClr val="tx1"/>
                </a:solidFill>
              </a:rPr>
              <a:t>xsl:delete</a:t>
            </a:r>
            <a:endParaRPr lang="fr-FR" i="1" dirty="0">
              <a:solidFill>
                <a:schemeClr val="tx1"/>
              </a:solidFill>
            </a:endParaRPr>
          </a:p>
          <a:p>
            <a:pPr marL="95250" lvl="8">
              <a:buNone/>
            </a:pPr>
            <a:r>
              <a:rPr lang="fr-FR" i="1" dirty="0">
                <a:solidFill>
                  <a:schemeClr val="tx1"/>
                </a:solidFill>
              </a:rPr>
              <a:t>   &lt;/</a:t>
            </a:r>
            <a:r>
              <a:rPr lang="fr-FR" i="1" dirty="0" err="1">
                <a:solidFill>
                  <a:schemeClr val="tx1"/>
                </a:solidFill>
              </a:rPr>
              <a:t>xsl:if</a:t>
            </a:r>
            <a:r>
              <a:rPr lang="fr-FR" i="1" dirty="0">
                <a:solidFill>
                  <a:schemeClr val="tx1"/>
                </a:solidFill>
              </a:rPr>
              <a:t>&gt;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XSL Applications courante</a:t>
            </a:r>
          </a:p>
        </p:txBody>
      </p:sp>
      <p:sp>
        <p:nvSpPr>
          <p:cNvPr id="3" name="Espace réservé du contenu 2"/>
          <p:cNvSpPr>
            <a:spLocks noGrp="1"/>
          </p:cNvSpPr>
          <p:nvPr>
            <p:ph idx="1"/>
          </p:nvPr>
        </p:nvSpPr>
        <p:spPr/>
        <p:txBody>
          <a:bodyPr>
            <a:normAutofit fontScale="85000" lnSpcReduction="20000"/>
          </a:bodyPr>
          <a:lstStyle/>
          <a:p>
            <a:r>
              <a:rPr lang="fr-FR" dirty="0"/>
              <a:t>Il est très courant que plusieurs fichiers xml soient nécessaires au traitement xsl que vous souhaiterez effectuer. Ex: liste d’éléments faisant référence à des éléments présents sur un autre fichier </a:t>
            </a:r>
            <a:r>
              <a:rPr lang="fr-FR" dirty="0" err="1"/>
              <a:t>xml</a:t>
            </a:r>
            <a:r>
              <a:rPr lang="fr-FR" dirty="0"/>
              <a:t> que celui chargé</a:t>
            </a:r>
          </a:p>
          <a:p>
            <a:endParaRPr lang="fr-FR" dirty="0"/>
          </a:p>
          <a:p>
            <a:r>
              <a:rPr lang="fr-FR" dirty="0"/>
              <a:t>Pour garder un coté logique a l’appel de transformation nous allons dissocié les données en plusieurs types les fichiers </a:t>
            </a:r>
            <a:r>
              <a:rPr lang="fr-FR" dirty="0" err="1"/>
              <a:t>xml</a:t>
            </a:r>
            <a:r>
              <a:rPr lang="fr-FR" dirty="0"/>
              <a:t> :</a:t>
            </a:r>
          </a:p>
          <a:p>
            <a:pPr lvl="3"/>
            <a:r>
              <a:rPr lang="fr-FR" dirty="0"/>
              <a:t>Données référencées</a:t>
            </a:r>
          </a:p>
          <a:p>
            <a:pPr lvl="3"/>
            <a:r>
              <a:rPr lang="fr-FR" dirty="0"/>
              <a:t>Document d’appel unique</a:t>
            </a:r>
          </a:p>
          <a:p>
            <a:pPr lvl="3"/>
            <a:endParaRPr lang="fr-FR" dirty="0"/>
          </a:p>
          <a:p>
            <a:r>
              <a:rPr lang="fr-FR" dirty="0"/>
              <a:t>Dans le xsl nous accéderons aux nœuds grâce au document(uriXmlLocation.xml) qui nous place a la racine du document placé à </a:t>
            </a:r>
            <a:r>
              <a:rPr lang="fr-FR" dirty="0" err="1"/>
              <a:t>uriXmlLocation</a:t>
            </a:r>
            <a:endParaRPr lang="fr-FR" dirty="0"/>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98</a:t>
            </a:fld>
            <a:endParaRPr lang="fr-F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a:t>XSL Applications courante conversion de base</a:t>
            </a:r>
            <a:endParaRPr lang="fr-FR" sz="3600" dirty="0"/>
          </a:p>
        </p:txBody>
      </p:sp>
      <p:sp>
        <p:nvSpPr>
          <p:cNvPr id="3" name="Espace réservé du contenu 2"/>
          <p:cNvSpPr>
            <a:spLocks noGrp="1"/>
          </p:cNvSpPr>
          <p:nvPr>
            <p:ph idx="1"/>
          </p:nvPr>
        </p:nvSpPr>
        <p:spPr/>
        <p:txBody>
          <a:bodyPr>
            <a:normAutofit fontScale="92500" lnSpcReduction="10000"/>
          </a:bodyPr>
          <a:lstStyle/>
          <a:p>
            <a:r>
              <a:rPr lang="fr-FR" dirty="0"/>
              <a:t>Transformation de structure </a:t>
            </a:r>
            <a:r>
              <a:rPr lang="fr-FR" dirty="0" err="1"/>
              <a:t>xml</a:t>
            </a:r>
            <a:r>
              <a:rPr lang="fr-FR" dirty="0">
                <a:sym typeface="Wingdings" pitchFamily="2" charset="2"/>
              </a:rPr>
              <a:t></a:t>
            </a:r>
            <a:r>
              <a:rPr lang="fr-FR" dirty="0" err="1">
                <a:sym typeface="Wingdings" pitchFamily="2" charset="2"/>
              </a:rPr>
              <a:t>rss</a:t>
            </a:r>
            <a:endParaRPr lang="fr-FR" dirty="0">
              <a:sym typeface="Wingdings" pitchFamily="2" charset="2"/>
            </a:endParaRPr>
          </a:p>
          <a:p>
            <a:endParaRPr lang="fr-FR" dirty="0">
              <a:sym typeface="Wingdings" pitchFamily="2" charset="2"/>
            </a:endParaRPr>
          </a:p>
          <a:p>
            <a:r>
              <a:rPr lang="fr-FR" dirty="0">
                <a:sym typeface="Wingdings" pitchFamily="2" charset="2"/>
              </a:rPr>
              <a:t>Imaginons 2 bases de données contenant les mêmes données mais avec une structure différente, auxquelles nous voulons permettre l’intégration par </a:t>
            </a:r>
            <a:r>
              <a:rPr lang="fr-FR" dirty="0" err="1">
                <a:sym typeface="Wingdings" pitchFamily="2" charset="2"/>
              </a:rPr>
              <a:t>xml</a:t>
            </a:r>
            <a:r>
              <a:rPr lang="fr-FR" dirty="0">
                <a:sym typeface="Wingdings" pitchFamily="2" charset="2"/>
              </a:rPr>
              <a:t> des données de l’un vers l’autre et inversement.</a:t>
            </a:r>
          </a:p>
          <a:p>
            <a:endParaRPr lang="fr-FR" dirty="0">
              <a:sym typeface="Wingdings" pitchFamily="2" charset="2"/>
            </a:endParaRPr>
          </a:p>
          <a:p>
            <a:r>
              <a:rPr lang="fr-FR" dirty="0">
                <a:sym typeface="Wingdings" pitchFamily="2" charset="2"/>
              </a:rPr>
              <a:t>Les balises suivantes remplissent cette mission </a:t>
            </a:r>
          </a:p>
          <a:p>
            <a:pPr lvl="2"/>
            <a:r>
              <a:rPr lang="fr-FR" b="1" dirty="0" err="1">
                <a:sym typeface="Wingdings" pitchFamily="2" charset="2"/>
              </a:rPr>
              <a:t>Xsl:element</a:t>
            </a:r>
            <a:r>
              <a:rPr lang="fr-FR" dirty="0">
                <a:sym typeface="Wingdings" pitchFamily="2" charset="2"/>
              </a:rPr>
              <a:t> : permet de créer une balise de sortie en ne se souciant ni de l’ouverture,  ni de la fermeture</a:t>
            </a:r>
          </a:p>
          <a:p>
            <a:pPr lvl="2"/>
            <a:r>
              <a:rPr lang="fr-FR" b="1" dirty="0" err="1">
                <a:sym typeface="Wingdings" pitchFamily="2" charset="2"/>
              </a:rPr>
              <a:t>Xsl:attribut</a:t>
            </a:r>
            <a:r>
              <a:rPr lang="fr-FR" dirty="0">
                <a:sym typeface="Wingdings" pitchFamily="2" charset="2"/>
              </a:rPr>
              <a:t> : (enfant de </a:t>
            </a:r>
            <a:r>
              <a:rPr lang="fr-FR" dirty="0" err="1">
                <a:sym typeface="Wingdings" pitchFamily="2" charset="2"/>
              </a:rPr>
              <a:t>xs:element</a:t>
            </a:r>
            <a:r>
              <a:rPr lang="fr-FR" dirty="0">
                <a:sym typeface="Wingdings" pitchFamily="2" charset="2"/>
              </a:rPr>
              <a:t>) permet de fixer un attribut à l’élément dont il est l’enfant</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99</a:t>
            </a:fld>
            <a:endParaRPr lang="fr-FR"/>
          </a:p>
        </p:txBody>
      </p:sp>
    </p:spTree>
  </p:cSld>
  <p:clrMapOvr>
    <a:masterClrMapping/>
  </p:clrMapOvr>
</p:sld>
</file>

<file path=ppt/theme/theme1.xml><?xml version="1.0" encoding="utf-8"?>
<a:theme xmlns:a="http://schemas.openxmlformats.org/drawingml/2006/main" name="Thè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Thème1</Template>
  <TotalTime>8997</TotalTime>
  <Words>30305</Words>
  <Application>Microsoft Office PowerPoint</Application>
  <PresentationFormat>Affichage à l'écran (4:3)</PresentationFormat>
  <Paragraphs>3577</Paragraphs>
  <Slides>200</Slides>
  <Notes>170</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200</vt:i4>
      </vt:variant>
    </vt:vector>
  </HeadingPairs>
  <TitlesOfParts>
    <vt:vector size="212" baseType="lpstr">
      <vt:lpstr>Permanent Marker</vt:lpstr>
      <vt:lpstr>Arial Unicode MS</vt:lpstr>
      <vt:lpstr>Wingdings 2</vt:lpstr>
      <vt:lpstr>Georgia</vt:lpstr>
      <vt:lpstr>Arial</vt:lpstr>
      <vt:lpstr>Monaco</vt:lpstr>
      <vt:lpstr>Calibri</vt:lpstr>
      <vt:lpstr>mono-space</vt:lpstr>
      <vt:lpstr>Wingdings</vt:lpstr>
      <vt:lpstr>inherit</vt:lpstr>
      <vt:lpstr>Source Code Pro</vt:lpstr>
      <vt:lpstr>Thème1</vt:lpstr>
      <vt:lpstr>Développer avec XSL</vt:lpstr>
      <vt:lpstr>Présentation PowerPoint</vt:lpstr>
      <vt:lpstr>Présentation PowerPoint</vt:lpstr>
      <vt:lpstr>Orsys &amp; vous</vt:lpstr>
      <vt:lpstr>Bienvenue chez Orsys  Présentation</vt:lpstr>
      <vt:lpstr>Bienvenue chez Orsys  logistique</vt:lpstr>
      <vt:lpstr>Au sommaire</vt:lpstr>
      <vt:lpstr>Rappels XML</vt:lpstr>
      <vt:lpstr>Qu'est-ce que le XML ?</vt:lpstr>
      <vt:lpstr>La galaxie XML</vt:lpstr>
      <vt:lpstr>1.Rappels XML  I) Qu'est-ce que le XML ?</vt:lpstr>
      <vt:lpstr>Qu'est-ce que le XML ?</vt:lpstr>
      <vt:lpstr>Qu'est-ce que le XML ?</vt:lpstr>
      <vt:lpstr>Qu'est-ce que le XML ?</vt:lpstr>
      <vt:lpstr> « well fordness/ Bienformité »</vt:lpstr>
      <vt:lpstr>XML et pages Web classiques</vt:lpstr>
      <vt:lpstr>XML et pages Web classiques</vt:lpstr>
      <vt:lpstr>XML et pages Web classiques</vt:lpstr>
      <vt:lpstr>XML et accessibilité Web</vt:lpstr>
      <vt:lpstr>XML et accessibilité Web</vt:lpstr>
      <vt:lpstr>XML et accessibilité Web</vt:lpstr>
      <vt:lpstr>Les parseurs XML du marché</vt:lpstr>
      <vt:lpstr>Panorama des éditeurs XML</vt:lpstr>
      <vt:lpstr>L’IDE eclipse</vt:lpstr>
      <vt:lpstr>Les espaces de nom</vt:lpstr>
      <vt:lpstr>Les espaces de nom</vt:lpstr>
      <vt:lpstr>Les espaces de nom</vt:lpstr>
      <vt:lpstr>Présentation PowerPoint</vt:lpstr>
      <vt:lpstr>CSS</vt:lpstr>
      <vt:lpstr>Css Introduction</vt:lpstr>
      <vt:lpstr>Syntaxe Css</vt:lpstr>
      <vt:lpstr>Liaisons CSS / XML</vt:lpstr>
      <vt:lpstr>Disposition Css</vt:lpstr>
      <vt:lpstr>Disposition Css</vt:lpstr>
      <vt:lpstr>Sélecteur Css</vt:lpstr>
      <vt:lpstr>Héritage css</vt:lpstr>
      <vt:lpstr>Propriétés Css </vt:lpstr>
      <vt:lpstr>Les différentes propriétés Dispositions</vt:lpstr>
      <vt:lpstr>Les différentes propriétés    b) Les unités</vt:lpstr>
      <vt:lpstr>Les différentes propriétés c) Couleurs</vt:lpstr>
      <vt:lpstr>différentes propriétés c) Couleurs</vt:lpstr>
      <vt:lpstr>rgbA différent de opacity</vt:lpstr>
      <vt:lpstr>différentes propriétés  d) textes</vt:lpstr>
      <vt:lpstr>différentes propriétés  e)shadow</vt:lpstr>
      <vt:lpstr>Limites CSS</vt:lpstr>
      <vt:lpstr>CSS 3.0 sélecteurs</vt:lpstr>
      <vt:lpstr>Le CSS / Media</vt:lpstr>
      <vt:lpstr>Les CSS pour mobiles</vt:lpstr>
      <vt:lpstr>Trucs et Astuces</vt:lpstr>
      <vt:lpstr>sélecteur css et js</vt:lpstr>
      <vt:lpstr>Présentation PowerPoint</vt:lpstr>
      <vt:lpstr>XPATH</vt:lpstr>
      <vt:lpstr>XPath définition</vt:lpstr>
      <vt:lpstr>XPath définition</vt:lpstr>
      <vt:lpstr>Syntaxe   a) sélection</vt:lpstr>
      <vt:lpstr>Syntaxe   a) sélection</vt:lpstr>
      <vt:lpstr>Syntaxe   b) Axes</vt:lpstr>
      <vt:lpstr>Syntaxe   b) Axes</vt:lpstr>
      <vt:lpstr>Syntaxe   c) calcul &amp; Operateurs</vt:lpstr>
      <vt:lpstr>Fonctions Xpath</vt:lpstr>
      <vt:lpstr>Fonctions Xpath</vt:lpstr>
      <vt:lpstr>Les fonctions Xpath</vt:lpstr>
      <vt:lpstr>Les fonctions Xpath</vt:lpstr>
      <vt:lpstr>Les fonctions Xpath</vt:lpstr>
      <vt:lpstr>Les fonctions Xpath</vt:lpstr>
      <vt:lpstr>Les fonctions Xpath</vt:lpstr>
      <vt:lpstr>Les fonctions Xpath</vt:lpstr>
      <vt:lpstr>Trucs &amp; astuces</vt:lpstr>
      <vt:lpstr>Trucs et Astuces</vt:lpstr>
      <vt:lpstr>Présentation PowerPoint</vt:lpstr>
      <vt:lpstr>XSL-T</vt:lpstr>
      <vt:lpstr>Définition, le langage XSL-T</vt:lpstr>
      <vt:lpstr>Compatibilité XSL</vt:lpstr>
      <vt:lpstr>Compatibilité XSL</vt:lpstr>
      <vt:lpstr>Outils XSL</vt:lpstr>
      <vt:lpstr>Liaison XML XSL   en transformation client</vt:lpstr>
      <vt:lpstr>namespace &amp; préfixe XSL</vt:lpstr>
      <vt:lpstr>Templates xsl name, match, …</vt:lpstr>
      <vt:lpstr>Variables globales &amp; constantes</vt:lpstr>
      <vt:lpstr>Variables locales, globales &amp; constantes</vt:lpstr>
      <vt:lpstr>Variables locales, globales &amp; constantes</vt:lpstr>
      <vt:lpstr>Templates XSL paramétrés</vt:lpstr>
      <vt:lpstr>xsl:output, format de sortie</vt:lpstr>
      <vt:lpstr>xsl:output, format de sortie</vt:lpstr>
      <vt:lpstr>xsl:processing-instruction</vt:lpstr>
      <vt:lpstr>xsl:Value-of, valeur de nœud</vt:lpstr>
      <vt:lpstr>xsl:element, xsl:attribut</vt:lpstr>
      <vt:lpstr>xsl:message, xsl:fallback</vt:lpstr>
      <vt:lpstr>xsl:if, xsl:choose, test</vt:lpstr>
      <vt:lpstr>xsl:for-each, boucles &amp; traitement itératif</vt:lpstr>
      <vt:lpstr>xsl:for-each, boucles &amp; traitement itératif</vt:lpstr>
      <vt:lpstr>Boucles récursives &amp; traitement itératif</vt:lpstr>
      <vt:lpstr>Xsl:sort, trie de branches</vt:lpstr>
      <vt:lpstr>Xsl:sort, trie de branches</vt:lpstr>
      <vt:lpstr>xsl:number</vt:lpstr>
      <vt:lpstr>xsl:import, xsl:include</vt:lpstr>
      <vt:lpstr>Fonctions XSL/xpath</vt:lpstr>
      <vt:lpstr>XSL Applications courante</vt:lpstr>
      <vt:lpstr>XSL Applications courante conversion de base</vt:lpstr>
      <vt:lpstr>XSL - Exercice multi documents</vt:lpstr>
      <vt:lpstr>Trucs &amp; Astuces</vt:lpstr>
      <vt:lpstr>Le langage XSL-T</vt:lpstr>
      <vt:lpstr>XSL  Office open xml</vt:lpstr>
      <vt:lpstr>XML et l'offre bureautique</vt:lpstr>
      <vt:lpstr> XML et l'offre bureautique</vt:lpstr>
      <vt:lpstr>XML et l'offre bureautique</vt:lpstr>
      <vt:lpstr>XML et l'offre bureautique</vt:lpstr>
      <vt:lpstr>XML et l'offre bureautique</vt:lpstr>
      <vt:lpstr>XML et l'offre bureautique</vt:lpstr>
      <vt:lpstr>XML et l'offre bureautique</vt:lpstr>
      <vt:lpstr>XML et l'offre bureautique</vt:lpstr>
      <vt:lpstr>XSL Office, Structure Word</vt:lpstr>
      <vt:lpstr>XSL pour Ms Word ©  OpenXML SDK &amp; .NET (C#/VB)</vt:lpstr>
      <vt:lpstr>XSL pour Ms Office  Logique de transformation XMLdocx</vt:lpstr>
      <vt:lpstr>5.XSL pour Excel XML</vt:lpstr>
      <vt:lpstr>XSL pour Excel XML</vt:lpstr>
      <vt:lpstr>XSL pour Excel XML</vt:lpstr>
      <vt:lpstr>XSL pour Excel XML</vt:lpstr>
      <vt:lpstr>XSL pour Excel XML</vt:lpstr>
      <vt:lpstr>Conclusion</vt:lpstr>
      <vt:lpstr>XSL-FO</vt:lpstr>
      <vt:lpstr>Le langage XSL-Fo  Définition</vt:lpstr>
      <vt:lpstr>Syntaxe fo</vt:lpstr>
      <vt:lpstr>Régions fo</vt:lpstr>
      <vt:lpstr>Régions fo Trucs &amp; astuces</vt:lpstr>
      <vt:lpstr> structure fo</vt:lpstr>
      <vt:lpstr>Format de pages FO </vt:lpstr>
      <vt:lpstr>Format de pages </vt:lpstr>
      <vt:lpstr>Format de pages  fo</vt:lpstr>
      <vt:lpstr>fo:page-sequence</vt:lpstr>
      <vt:lpstr>fo:inline vs fo:block</vt:lpstr>
      <vt:lpstr>Fonts de texte</vt:lpstr>
      <vt:lpstr>Les sauts</vt:lpstr>
      <vt:lpstr>Tableaux</vt:lpstr>
      <vt:lpstr>Tableaux</vt:lpstr>
      <vt:lpstr>Listes, type puces</vt:lpstr>
      <vt:lpstr> page-number &amp; citation </vt:lpstr>
      <vt:lpstr>Le langage XSL-Fo IVb) Enregistrement Fonts </vt:lpstr>
      <vt:lpstr>Apache FOP </vt:lpstr>
      <vt:lpstr>Apache FOP alternatives</vt:lpstr>
      <vt:lpstr>Conclusion</vt:lpstr>
      <vt:lpstr>SVG</vt:lpstr>
      <vt:lpstr>Définition</vt:lpstr>
      <vt:lpstr>SVG Définition</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lpstr>Conclusion</vt:lpstr>
      <vt:lpstr>Intégration SVG</vt:lpstr>
      <vt:lpstr>Intégration SVG html</vt:lpstr>
      <vt:lpstr>Présentation PowerPoint</vt:lpstr>
      <vt:lpstr>Intégration SVG+XSL  Le langage SVG + XSL (web)</vt:lpstr>
      <vt:lpstr>Intégration SVG+XSL Le langage SVG + XSL-FO</vt:lpstr>
      <vt:lpstr>Conclusion</vt:lpstr>
      <vt:lpstr>Exploitation XSL </vt:lpstr>
      <vt:lpstr>Serveur ou Client</vt:lpstr>
      <vt:lpstr>Exploitation XML Côté client</vt:lpstr>
      <vt:lpstr>Exploitation XML Côté client</vt:lpstr>
      <vt:lpstr>Exploitation XML Côté serveur</vt:lpstr>
      <vt:lpstr>Exploitation XML Côté Excel</vt:lpstr>
      <vt:lpstr>Exploitation XML Côté Appli</vt:lpstr>
      <vt:lpstr>Apache ant</vt:lpstr>
      <vt:lpstr>Ant simple xml+xsl</vt:lpstr>
      <vt:lpstr>Ant composition de build.xml</vt:lpstr>
      <vt:lpstr>Ant target instruction xslt</vt:lpstr>
      <vt:lpstr>Ant target dépendances</vt:lpstr>
      <vt:lpstr>Ant echo</vt:lpstr>
      <vt:lpstr>Ant get</vt:lpstr>
      <vt:lpstr>Ant condition</vt:lpstr>
      <vt:lpstr>Ant ftp</vt:lpstr>
      <vt:lpstr>Ant xmlValidate</vt:lpstr>
      <vt:lpstr>Ant task</vt:lpstr>
      <vt:lpstr>Conclusion</vt:lpstr>
      <vt:lpstr>XSL 2.0, 3.0, les évolutions</vt:lpstr>
      <vt:lpstr>XSL 2.0, 3.0, les évolutions XSL3.0 Nouveautés</vt:lpstr>
      <vt:lpstr>XSL 2.0, 3.0, les évolutions XSL2.0 Nouveautés</vt:lpstr>
      <vt:lpstr>XSL 2.0, 3.0, les évolutions XSL2.0 Nouveautés</vt:lpstr>
      <vt:lpstr>XSL 2.0, 3.0, les évolutions XSL2.0 Nouveautés</vt:lpstr>
      <vt:lpstr>XSL 2.0, 3.0, les évolutions XSL3.0 Nouveautés</vt:lpstr>
      <vt:lpstr>XSL 2.0, 3.0, les évolutions XSL3.0 Processeurs &amp; éditeurs</vt:lpstr>
      <vt:lpstr>XSL 2.0, 3.0, les évolutions XSL3.0 Nouveautés</vt:lpstr>
      <vt:lpstr>XSL 2.0, 3.0, les évolutions XSL3.0       xsl:stream</vt:lpstr>
      <vt:lpstr>XSL 2.0, 3.0, les évolutions XSL3.0 xsl:iterate</vt:lpstr>
      <vt:lpstr>XSL 2.0, 3.0, les évolutions XSL3.0 xsl:iterate</vt:lpstr>
      <vt:lpstr>XSL 2.0, 3.0, les évolutions XSL3.0 xsl:accumulator</vt:lpstr>
      <vt:lpstr>Conclusion</vt:lpstr>
      <vt:lpstr>Conclusion finale</vt:lpstr>
      <vt:lpstr>Bibliographie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Développer avec XSL</dc:title>
  <dc:creator>Windows User</dc:creator>
  <cp:lastModifiedBy>Champix</cp:lastModifiedBy>
  <cp:revision>1533</cp:revision>
  <dcterms:created xsi:type="dcterms:W3CDTF">2012-06-03T23:10:00Z</dcterms:created>
  <dcterms:modified xsi:type="dcterms:W3CDTF">2020-11-17T08:01:05Z</dcterms:modified>
</cp:coreProperties>
</file>